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1" r:id="rId6"/>
    <p:sldId id="263" r:id="rId7"/>
    <p:sldId id="264" r:id="rId8"/>
    <p:sldId id="266" r:id="rId9"/>
    <p:sldId id="268" r:id="rId10"/>
    <p:sldId id="269" r:id="rId11"/>
    <p:sldId id="271" r:id="rId12"/>
    <p:sldId id="273" r:id="rId13"/>
    <p:sldId id="274" r:id="rId14"/>
    <p:sldId id="276" r:id="rId15"/>
    <p:sldId id="278" r:id="rId16"/>
  </p:sldIdLst>
  <p:sldSz cx="9144000" cy="5143500" type="screen16x9"/>
  <p:notesSz cx="5143500" cy="9144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91" d="100"/>
          <a:sy n="91" d="100"/>
        </p:scale>
        <p:origin x="78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 A" userId="994499579345518a" providerId="LiveId" clId="{31857BA1-AB27-4753-8F1C-070A328AC031}"/>
    <pc:docChg chg="custSel delSld modSld">
      <pc:chgData name="M A" userId="994499579345518a" providerId="LiveId" clId="{31857BA1-AB27-4753-8F1C-070A328AC031}" dt="2026-08-23T16:49:47.708" v="12" actId="478"/>
      <pc:docMkLst>
        <pc:docMk/>
      </pc:docMkLst>
      <pc:sldChg chg="addSp delSp mod">
        <pc:chgData name="M A" userId="994499579345518a" providerId="LiveId" clId="{31857BA1-AB27-4753-8F1C-070A328AC031}" dt="2026-08-23T16:49:47.708" v="12" actId="478"/>
        <pc:sldMkLst>
          <pc:docMk/>
          <pc:sldMk cId="0" sldId="256"/>
        </pc:sldMkLst>
        <pc:spChg chg="del">
          <ac:chgData name="M A" userId="994499579345518a" providerId="LiveId" clId="{31857BA1-AB27-4753-8F1C-070A328AC031}" dt="2026-08-23T16:49:47.708" v="12" actId="478"/>
          <ac:spMkLst>
            <pc:docMk/>
            <pc:sldMk cId="0" sldId="256"/>
            <ac:spMk id="6" creationId="{00000000-0000-0000-0000-000000000000}"/>
          </ac:spMkLst>
        </pc:spChg>
        <pc:spChg chg="del">
          <ac:chgData name="M A" userId="994499579345518a" providerId="LiveId" clId="{31857BA1-AB27-4753-8F1C-070A328AC031}" dt="2026-08-23T14:48:46.111" v="2" actId="478"/>
          <ac:spMkLst>
            <pc:docMk/>
            <pc:sldMk cId="0" sldId="256"/>
            <ac:spMk id="8" creationId="{00000000-0000-0000-0000-000000000000}"/>
          </ac:spMkLst>
        </pc:spChg>
        <pc:picChg chg="add">
          <ac:chgData name="M A" userId="994499579345518a" providerId="LiveId" clId="{31857BA1-AB27-4753-8F1C-070A328AC031}" dt="2026-08-23T16:49:45.374" v="11" actId="22"/>
          <ac:picMkLst>
            <pc:docMk/>
            <pc:sldMk cId="0" sldId="256"/>
            <ac:picMk id="9" creationId="{51236A92-95F9-7698-57FC-381DEAB5216E}"/>
          </ac:picMkLst>
        </pc:picChg>
      </pc:sldChg>
      <pc:sldChg chg="del">
        <pc:chgData name="M A" userId="994499579345518a" providerId="LiveId" clId="{31857BA1-AB27-4753-8F1C-070A328AC031}" dt="2026-08-23T16:48:27.566" v="3" actId="47"/>
        <pc:sldMkLst>
          <pc:docMk/>
          <pc:sldMk cId="0" sldId="260"/>
        </pc:sldMkLst>
      </pc:sldChg>
      <pc:sldChg chg="del">
        <pc:chgData name="M A" userId="994499579345518a" providerId="LiveId" clId="{31857BA1-AB27-4753-8F1C-070A328AC031}" dt="2026-08-23T16:48:30.038" v="4" actId="47"/>
        <pc:sldMkLst>
          <pc:docMk/>
          <pc:sldMk cId="0" sldId="262"/>
        </pc:sldMkLst>
      </pc:sldChg>
      <pc:sldChg chg="del">
        <pc:chgData name="M A" userId="994499579345518a" providerId="LiveId" clId="{31857BA1-AB27-4753-8F1C-070A328AC031}" dt="2026-08-23T16:48:32.512" v="5" actId="47"/>
        <pc:sldMkLst>
          <pc:docMk/>
          <pc:sldMk cId="0" sldId="265"/>
        </pc:sldMkLst>
      </pc:sldChg>
      <pc:sldChg chg="del">
        <pc:chgData name="M A" userId="994499579345518a" providerId="LiveId" clId="{31857BA1-AB27-4753-8F1C-070A328AC031}" dt="2026-08-23T16:48:34" v="6" actId="47"/>
        <pc:sldMkLst>
          <pc:docMk/>
          <pc:sldMk cId="0" sldId="267"/>
        </pc:sldMkLst>
      </pc:sldChg>
      <pc:sldChg chg="modSp mod">
        <pc:chgData name="M A" userId="994499579345518a" providerId="LiveId" clId="{31857BA1-AB27-4753-8F1C-070A328AC031}" dt="2026-08-23T11:16:00.010" v="0" actId="1076"/>
        <pc:sldMkLst>
          <pc:docMk/>
          <pc:sldMk cId="0" sldId="269"/>
        </pc:sldMkLst>
        <pc:spChg chg="mod">
          <ac:chgData name="M A" userId="994499579345518a" providerId="LiveId" clId="{31857BA1-AB27-4753-8F1C-070A328AC031}" dt="2026-08-23T11:16:00.010" v="0" actId="1076"/>
          <ac:spMkLst>
            <pc:docMk/>
            <pc:sldMk cId="0" sldId="269"/>
            <ac:spMk id="8" creationId="{00000000-0000-0000-0000-000000000000}"/>
          </ac:spMkLst>
        </pc:spChg>
      </pc:sldChg>
      <pc:sldChg chg="del">
        <pc:chgData name="M A" userId="994499579345518a" providerId="LiveId" clId="{31857BA1-AB27-4753-8F1C-070A328AC031}" dt="2026-08-23T16:48:35.874" v="7" actId="47"/>
        <pc:sldMkLst>
          <pc:docMk/>
          <pc:sldMk cId="0" sldId="270"/>
        </pc:sldMkLst>
      </pc:sldChg>
      <pc:sldChg chg="modSp mod">
        <pc:chgData name="M A" userId="994499579345518a" providerId="LiveId" clId="{31857BA1-AB27-4753-8F1C-070A328AC031}" dt="2026-08-23T11:16:05.303" v="1" actId="1076"/>
        <pc:sldMkLst>
          <pc:docMk/>
          <pc:sldMk cId="0" sldId="271"/>
        </pc:sldMkLst>
        <pc:spChg chg="mod">
          <ac:chgData name="M A" userId="994499579345518a" providerId="LiveId" clId="{31857BA1-AB27-4753-8F1C-070A328AC031}" dt="2026-08-23T11:16:05.303" v="1" actId="1076"/>
          <ac:spMkLst>
            <pc:docMk/>
            <pc:sldMk cId="0" sldId="271"/>
            <ac:spMk id="8" creationId="{00000000-0000-0000-0000-000000000000}"/>
          </ac:spMkLst>
        </pc:spChg>
      </pc:sldChg>
      <pc:sldChg chg="del">
        <pc:chgData name="M A" userId="994499579345518a" providerId="LiveId" clId="{31857BA1-AB27-4753-8F1C-070A328AC031}" dt="2026-08-23T16:48:37.179" v="8" actId="47"/>
        <pc:sldMkLst>
          <pc:docMk/>
          <pc:sldMk cId="0" sldId="272"/>
        </pc:sldMkLst>
      </pc:sldChg>
      <pc:sldChg chg="del">
        <pc:chgData name="M A" userId="994499579345518a" providerId="LiveId" clId="{31857BA1-AB27-4753-8F1C-070A328AC031}" dt="2026-08-23T16:48:46.831" v="9" actId="47"/>
        <pc:sldMkLst>
          <pc:docMk/>
          <pc:sldMk cId="0" sldId="275"/>
        </pc:sldMkLst>
      </pc:sldChg>
      <pc:sldChg chg="del">
        <pc:chgData name="M A" userId="994499579345518a" providerId="LiveId" clId="{31857BA1-AB27-4753-8F1C-070A328AC031}" dt="2026-08-23T16:48:49.104" v="10" actId="47"/>
        <pc:sldMkLst>
          <pc:docMk/>
          <pc:sldMk cId="0" sldId="277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014140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Whole-class starter. Explain the 4 rounds and that every question slide is followed immediately by its own answer slide, with a running mark total building to 40. For Match Up and Sort It, remind students dragging only works in Normal view (not Slideshow view) if this is being used on-screen with movable tiles.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Talk through the four rounds before starting. Total available marks = 40. If projecting for the whole class, switch to Normal view before this deck is used so students (or the teacher) can physically drag tiles; Slideshow view will not allow dragging.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Section divider — no marks on this slide. Give a 10-second overview of what's coming before moving to the first question slide of the round.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Allow 3 minutes. Students often mix up NIC (the doorway/hardware) with MAC address (the unique number that hardware has). Remind them: NIC = the device, MAC address = its ID.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Allow 3 minutes. Students often confuse Modem (converts signal for the ISP link) with Router (chooses the path/connects networks) — the 'border crossing' vs 'motorway interchange' analogies help.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Section divider — no marks on this slide. Give a 10-second overview of what's coming before moving to the first question slide of the round.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Allow 3 minutes. This is the exact wording from the MAC Address slides — remind students the OUI is the FIRST half, not the second.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Allow 3 minutes. These are lifted directly from the Routing table, NAT table and Ethernet categories slides — students can check exact figures against their notes.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Section divider — no marks on this slide. Give a 10-second overview of what's coming before moving to the first question slide of the round.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Allow 3 minutes. Students often think 'more secure' or 'builds a table' could apply to hubs — a hub has no intelligence at all, it just floods.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Allow 3 minutes — this mirrors the Recap Map from the lesson. Students sometimes sort the Router as an 'end device' because it sits in the home — remind them it's the devices that connect networks together that count as 'connecting devices'.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Section divider — no marks on this slide. Give a 10-second overview of what's coming before moving to the first question slide of the round.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Against the clock — 5 seconds per answer, no discussion. This checks recall of the exact terms used throughout the lesson.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Against the clock — 5 seconds per statement. Statement 1 and 3 are deliberately the reverse of the true fact, to catch students who read too fast.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Students total their marks across all four rounds (max 40) and find their band. Use this as a quick formative check — anyone in the bottom band should revisit the relevant lesson slides before the next assessment.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rovn.co.uk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CCE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CCECFF"/>
          </a:solidFill>
          <a:ln w="12700">
            <a:solidFill>
              <a:srgbClr val="333333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" name="Text 1"/>
          <p:cNvSpPr/>
          <p:nvPr/>
        </p:nvSpPr>
        <p:spPr>
          <a:xfrm>
            <a:off x="548640" y="1051560"/>
            <a:ext cx="804672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4800" b="1" dirty="0">
                <a:solidFill>
                  <a:srgbClr val="1A1A1A"/>
                </a:solidFill>
                <a:latin typeface="Comic Sans MS" pitchFamily="34" charset="0"/>
                <a:ea typeface="Comic Sans MS" pitchFamily="34" charset="-122"/>
                <a:cs typeface="Comic Sans MS" pitchFamily="34" charset="-120"/>
              </a:rPr>
              <a:t>Network Hardware</a:t>
            </a:r>
            <a:endParaRPr lang="en-US" sz="4800" dirty="0"/>
          </a:p>
        </p:txBody>
      </p:sp>
      <p:sp>
        <p:nvSpPr>
          <p:cNvPr id="4" name="Text 2"/>
          <p:cNvSpPr/>
          <p:nvPr/>
        </p:nvSpPr>
        <p:spPr>
          <a:xfrm>
            <a:off x="548640" y="1965960"/>
            <a:ext cx="804672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800" b="1" i="1" dirty="0">
                <a:solidFill>
                  <a:srgbClr val="0F766E"/>
                </a:solidFill>
                <a:latin typeface="Comic Sans MS" pitchFamily="34" charset="0"/>
                <a:ea typeface="Comic Sans MS" pitchFamily="34" charset="-122"/>
                <a:cs typeface="Comic Sans MS" pitchFamily="34" charset="-120"/>
              </a:rPr>
              <a:t>Revision Activity</a:t>
            </a:r>
            <a:endParaRPr lang="en-US" sz="2800" dirty="0"/>
          </a:p>
        </p:txBody>
      </p:sp>
      <p:sp>
        <p:nvSpPr>
          <p:cNvPr id="5" name="Text 3"/>
          <p:cNvSpPr/>
          <p:nvPr/>
        </p:nvSpPr>
        <p:spPr>
          <a:xfrm>
            <a:off x="548640" y="2697480"/>
            <a:ext cx="80467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400" i="1" dirty="0">
                <a:solidFill>
                  <a:srgbClr val="3A3A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 rounds • 40 marks • Match Up • Fill in the Gaps • Sort It • Quick-Fire &amp; True/False</a:t>
            </a:r>
            <a:endParaRPr lang="en-US" sz="1400" dirty="0"/>
          </a:p>
        </p:txBody>
      </p:sp>
      <p:sp>
        <p:nvSpPr>
          <p:cNvPr id="7" name="Text 5"/>
          <p:cNvSpPr/>
          <p:nvPr/>
        </p:nvSpPr>
        <p:spPr>
          <a:xfrm>
            <a:off x="274320" y="4864608"/>
            <a:ext cx="457200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i="1" dirty="0">
                <a:solidFill>
                  <a:srgbClr val="0C1F3F">
                    <a:alpha val="75000"/>
                  </a:srgb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Network Hardware • Revision Activity</a:t>
            </a:r>
            <a:endParaRPr lang="en-US" sz="900" dirty="0"/>
          </a:p>
        </p:txBody>
      </p:sp>
      <p:pic>
        <p:nvPicPr>
          <p:cNvPr id="9" name="Google Shape;508;p1" title="rovn logo 3.png">
            <a:hlinkClick r:id="rId3"/>
            <a:extLst>
              <a:ext uri="{FF2B5EF4-FFF2-40B4-BE49-F238E27FC236}">
                <a16:creationId xmlns:a16="http://schemas.microsoft.com/office/drawing/2014/main" id="{51236A92-95F9-7698-57FC-381DEAB5216E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14300" y="3406256"/>
            <a:ext cx="2877874" cy="151782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CCE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713232"/>
          </a:xfrm>
          <a:prstGeom prst="rect">
            <a:avLst/>
          </a:prstGeom>
          <a:solidFill>
            <a:srgbClr val="0C1F3F"/>
          </a:solidFill>
          <a:ln w="12700">
            <a:solidFill>
              <a:srgbClr val="0C1F3F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" name="Text 1"/>
          <p:cNvSpPr/>
          <p:nvPr/>
        </p:nvSpPr>
        <p:spPr>
          <a:xfrm>
            <a:off x="320040" y="91440"/>
            <a:ext cx="5120640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200" b="1" i="1" dirty="0">
                <a:solidFill>
                  <a:srgbClr val="FFFFFF"/>
                </a:solidFill>
                <a:latin typeface="Comic Sans MS" pitchFamily="34" charset="0"/>
                <a:ea typeface="Comic Sans MS" pitchFamily="34" charset="-122"/>
                <a:cs typeface="Comic Sans MS" pitchFamily="34" charset="-120"/>
              </a:rPr>
              <a:t>How This Works</a:t>
            </a:r>
            <a:endParaRPr lang="en-US" sz="2200" dirty="0"/>
          </a:p>
        </p:txBody>
      </p:sp>
      <p:sp>
        <p:nvSpPr>
          <p:cNvPr id="4" name="Text 2"/>
          <p:cNvSpPr/>
          <p:nvPr/>
        </p:nvSpPr>
        <p:spPr>
          <a:xfrm>
            <a:off x="4480560" y="91440"/>
            <a:ext cx="4343400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300" i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Main Set</a:t>
            </a:r>
            <a:endParaRPr lang="en-US" sz="1300" dirty="0"/>
          </a:p>
        </p:txBody>
      </p:sp>
      <p:sp>
        <p:nvSpPr>
          <p:cNvPr id="5" name="Text 3"/>
          <p:cNvSpPr/>
          <p:nvPr/>
        </p:nvSpPr>
        <p:spPr>
          <a:xfrm>
            <a:off x="411480" y="960120"/>
            <a:ext cx="457200" cy="457200"/>
          </a:xfrm>
          <a:prstGeom prst="ellipse">
            <a:avLst/>
          </a:prstGeom>
          <a:solidFill>
            <a:srgbClr val="FFB7FF"/>
          </a:solidFill>
          <a:ln>
            <a:solidFill>
              <a:srgbClr val="FFB7FF"/>
            </a:solidFill>
          </a:ln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FFFFFF"/>
                </a:solidFill>
                <a:latin typeface="Comic Sans MS" pitchFamily="34" charset="0"/>
                <a:ea typeface="Comic Sans MS" pitchFamily="34" charset="-122"/>
                <a:cs typeface="Comic Sans MS" pitchFamily="34" charset="-120"/>
              </a:rPr>
              <a:t>1</a:t>
            </a:r>
            <a:endParaRPr lang="en-US" sz="1800" dirty="0"/>
          </a:p>
        </p:txBody>
      </p:sp>
      <p:sp>
        <p:nvSpPr>
          <p:cNvPr id="6" name="Text 4"/>
          <p:cNvSpPr/>
          <p:nvPr/>
        </p:nvSpPr>
        <p:spPr>
          <a:xfrm>
            <a:off x="1051560" y="941832"/>
            <a:ext cx="2743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500" b="1" dirty="0">
                <a:solidFill>
                  <a:srgbClr val="1E293B"/>
                </a:solidFill>
                <a:latin typeface="Comic Sans MS" pitchFamily="34" charset="0"/>
                <a:ea typeface="Comic Sans MS" pitchFamily="34" charset="-122"/>
                <a:cs typeface="Comic Sans MS" pitchFamily="34" charset="-120"/>
              </a:rPr>
              <a:t>Match Up</a:t>
            </a:r>
            <a:endParaRPr lang="en-US" sz="1500" dirty="0"/>
          </a:p>
        </p:txBody>
      </p:sp>
      <p:sp>
        <p:nvSpPr>
          <p:cNvPr id="7" name="Text 5"/>
          <p:cNvSpPr/>
          <p:nvPr/>
        </p:nvSpPr>
        <p:spPr>
          <a:xfrm>
            <a:off x="3840480" y="941832"/>
            <a:ext cx="48920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150" dirty="0">
                <a:solidFill>
                  <a:srgbClr val="3333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Drag keywords on the left to their scrambled definitions on the right.</a:t>
            </a:r>
            <a:endParaRPr lang="en-US" sz="1150" dirty="0"/>
          </a:p>
        </p:txBody>
      </p:sp>
      <p:sp>
        <p:nvSpPr>
          <p:cNvPr id="8" name="Text 6"/>
          <p:cNvSpPr/>
          <p:nvPr/>
        </p:nvSpPr>
        <p:spPr>
          <a:xfrm>
            <a:off x="411480" y="1581912"/>
            <a:ext cx="457200" cy="457200"/>
          </a:xfrm>
          <a:prstGeom prst="ellipse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FFFFFF"/>
                </a:solidFill>
                <a:latin typeface="Comic Sans MS" pitchFamily="34" charset="0"/>
                <a:ea typeface="Comic Sans MS" pitchFamily="34" charset="-122"/>
                <a:cs typeface="Comic Sans MS" pitchFamily="34" charset="-120"/>
              </a:rPr>
              <a:t>2</a:t>
            </a:r>
            <a:endParaRPr lang="en-US" sz="1800" dirty="0"/>
          </a:p>
        </p:txBody>
      </p:sp>
      <p:sp>
        <p:nvSpPr>
          <p:cNvPr id="9" name="Text 7"/>
          <p:cNvSpPr/>
          <p:nvPr/>
        </p:nvSpPr>
        <p:spPr>
          <a:xfrm>
            <a:off x="1051560" y="1563624"/>
            <a:ext cx="2743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500" b="1" dirty="0">
                <a:solidFill>
                  <a:srgbClr val="1E293B"/>
                </a:solidFill>
                <a:latin typeface="Comic Sans MS" pitchFamily="34" charset="0"/>
                <a:ea typeface="Comic Sans MS" pitchFamily="34" charset="-122"/>
                <a:cs typeface="Comic Sans MS" pitchFamily="34" charset="-120"/>
              </a:rPr>
              <a:t>Fill in the Gaps</a:t>
            </a:r>
            <a:endParaRPr lang="en-US" sz="1500" dirty="0"/>
          </a:p>
        </p:txBody>
      </p:sp>
      <p:sp>
        <p:nvSpPr>
          <p:cNvPr id="10" name="Text 8"/>
          <p:cNvSpPr/>
          <p:nvPr/>
        </p:nvSpPr>
        <p:spPr>
          <a:xfrm>
            <a:off x="3840480" y="1563624"/>
            <a:ext cx="48920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150" dirty="0">
                <a:solidFill>
                  <a:srgbClr val="3333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Real sentences and tables from the lesson, with key words removed — write your answer in the box.</a:t>
            </a:r>
            <a:endParaRPr lang="en-US" sz="1150" dirty="0"/>
          </a:p>
        </p:txBody>
      </p:sp>
      <p:sp>
        <p:nvSpPr>
          <p:cNvPr id="11" name="Text 9"/>
          <p:cNvSpPr/>
          <p:nvPr/>
        </p:nvSpPr>
        <p:spPr>
          <a:xfrm>
            <a:off x="411480" y="2203704"/>
            <a:ext cx="457200" cy="457200"/>
          </a:xfrm>
          <a:prstGeom prst="ellipse">
            <a:avLst/>
          </a:prstGeom>
          <a:solidFill>
            <a:srgbClr val="0F766E"/>
          </a:solidFill>
          <a:ln>
            <a:solidFill>
              <a:srgbClr val="0F766E"/>
            </a:solidFill>
          </a:ln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FFFFFF"/>
                </a:solidFill>
                <a:latin typeface="Comic Sans MS" pitchFamily="34" charset="0"/>
                <a:ea typeface="Comic Sans MS" pitchFamily="34" charset="-122"/>
                <a:cs typeface="Comic Sans MS" pitchFamily="34" charset="-120"/>
              </a:rPr>
              <a:t>3</a:t>
            </a:r>
            <a:endParaRPr lang="en-US" sz="1800" dirty="0"/>
          </a:p>
        </p:txBody>
      </p:sp>
      <p:sp>
        <p:nvSpPr>
          <p:cNvPr id="12" name="Text 10"/>
          <p:cNvSpPr/>
          <p:nvPr/>
        </p:nvSpPr>
        <p:spPr>
          <a:xfrm>
            <a:off x="1051560" y="2185416"/>
            <a:ext cx="2743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500" b="1" dirty="0">
                <a:solidFill>
                  <a:srgbClr val="1E293B"/>
                </a:solidFill>
                <a:latin typeface="Comic Sans MS" pitchFamily="34" charset="0"/>
                <a:ea typeface="Comic Sans MS" pitchFamily="34" charset="-122"/>
                <a:cs typeface="Comic Sans MS" pitchFamily="34" charset="-120"/>
              </a:rPr>
              <a:t>Sort It</a:t>
            </a:r>
            <a:endParaRPr lang="en-US" sz="1500" dirty="0"/>
          </a:p>
        </p:txBody>
      </p:sp>
      <p:sp>
        <p:nvSpPr>
          <p:cNvPr id="13" name="Text 11"/>
          <p:cNvSpPr/>
          <p:nvPr/>
        </p:nvSpPr>
        <p:spPr>
          <a:xfrm>
            <a:off x="3840480" y="2185416"/>
            <a:ext cx="48920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150" dirty="0">
                <a:solidFill>
                  <a:srgbClr val="3333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Drag each tile into the correct bucket.</a:t>
            </a:r>
            <a:endParaRPr lang="en-US" sz="1150" dirty="0"/>
          </a:p>
        </p:txBody>
      </p:sp>
      <p:sp>
        <p:nvSpPr>
          <p:cNvPr id="14" name="Text 12"/>
          <p:cNvSpPr/>
          <p:nvPr/>
        </p:nvSpPr>
        <p:spPr>
          <a:xfrm>
            <a:off x="411480" y="2825496"/>
            <a:ext cx="457200" cy="457200"/>
          </a:xfrm>
          <a:prstGeom prst="ellipse">
            <a:avLst/>
          </a:prstGeom>
          <a:solidFill>
            <a:srgbClr val="C97A1F"/>
          </a:solidFill>
          <a:ln>
            <a:solidFill>
              <a:srgbClr val="C97A1F"/>
            </a:solidFill>
          </a:ln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FFFFFF"/>
                </a:solidFill>
                <a:latin typeface="Comic Sans MS" pitchFamily="34" charset="0"/>
                <a:ea typeface="Comic Sans MS" pitchFamily="34" charset="-122"/>
                <a:cs typeface="Comic Sans MS" pitchFamily="34" charset="-120"/>
              </a:rPr>
              <a:t>4</a:t>
            </a:r>
            <a:endParaRPr lang="en-US" sz="1800" dirty="0"/>
          </a:p>
        </p:txBody>
      </p:sp>
      <p:sp>
        <p:nvSpPr>
          <p:cNvPr id="15" name="Text 13"/>
          <p:cNvSpPr/>
          <p:nvPr/>
        </p:nvSpPr>
        <p:spPr>
          <a:xfrm>
            <a:off x="1051560" y="2807208"/>
            <a:ext cx="2743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500" b="1" dirty="0">
                <a:solidFill>
                  <a:srgbClr val="1E293B"/>
                </a:solidFill>
                <a:latin typeface="Comic Sans MS" pitchFamily="34" charset="0"/>
                <a:ea typeface="Comic Sans MS" pitchFamily="34" charset="-122"/>
                <a:cs typeface="Comic Sans MS" pitchFamily="34" charset="-120"/>
              </a:rPr>
              <a:t>Quick-Fire &amp; True/False</a:t>
            </a:r>
            <a:endParaRPr lang="en-US" sz="1500" dirty="0"/>
          </a:p>
        </p:txBody>
      </p:sp>
      <p:sp>
        <p:nvSpPr>
          <p:cNvPr id="16" name="Text 14"/>
          <p:cNvSpPr/>
          <p:nvPr/>
        </p:nvSpPr>
        <p:spPr>
          <a:xfrm>
            <a:off x="3840480" y="2807208"/>
            <a:ext cx="48920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150" dirty="0">
                <a:solidFill>
                  <a:srgbClr val="3333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Short, sharp questions against the clock — write your answer in the box.</a:t>
            </a:r>
            <a:endParaRPr lang="en-US" sz="1150" dirty="0"/>
          </a:p>
        </p:txBody>
      </p:sp>
      <p:sp>
        <p:nvSpPr>
          <p:cNvPr id="17" name="Text 15"/>
          <p:cNvSpPr/>
          <p:nvPr/>
        </p:nvSpPr>
        <p:spPr>
          <a:xfrm>
            <a:off x="411480" y="3557016"/>
            <a:ext cx="832104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1200" i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Every question is followed straight away by its answer slide, with a running mark total. </a:t>
            </a:r>
            <a:r>
              <a:rPr lang="en-US" sz="1200" b="1" i="1" dirty="0">
                <a:solidFill>
                  <a:srgbClr val="B23A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Dragging only works in Normal view, not Slideshow view.</a:t>
            </a:r>
            <a:endParaRPr lang="en-US" sz="1200" dirty="0"/>
          </a:p>
        </p:txBody>
      </p:sp>
      <p:sp>
        <p:nvSpPr>
          <p:cNvPr id="18" name="Text 16"/>
          <p:cNvSpPr/>
          <p:nvPr/>
        </p:nvSpPr>
        <p:spPr>
          <a:xfrm>
            <a:off x="274320" y="4864608"/>
            <a:ext cx="457200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i="1" dirty="0">
                <a:solidFill>
                  <a:srgbClr val="0C1F3F">
                    <a:alpha val="75000"/>
                  </a:srgb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Network Hardware • Revision Activity</a:t>
            </a:r>
            <a:endParaRPr lang="en-US" sz="900" dirty="0"/>
          </a:p>
        </p:txBody>
      </p:sp>
      <p:sp>
        <p:nvSpPr>
          <p:cNvPr id="19" name="Text 17"/>
          <p:cNvSpPr/>
          <p:nvPr/>
        </p:nvSpPr>
        <p:spPr>
          <a:xfrm>
            <a:off x="7406640" y="4773168"/>
            <a:ext cx="1463040" cy="310896"/>
          </a:xfrm>
          <a:prstGeom prst="roundRect">
            <a:avLst>
              <a:gd name="adj" fmla="val 50000"/>
            </a:avLst>
          </a:prstGeom>
          <a:solidFill>
            <a:srgbClr val="0C1F3F"/>
          </a:solidFill>
          <a:ln>
            <a:solidFill>
              <a:srgbClr val="0C1F3F"/>
            </a:solidFill>
          </a:ln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FFFFFF"/>
                </a:solidFill>
                <a:latin typeface="Comic Sans MS" pitchFamily="34" charset="0"/>
                <a:ea typeface="Comic Sans MS" pitchFamily="34" charset="-122"/>
                <a:cs typeface="Comic Sans MS" pitchFamily="34" charset="-120"/>
              </a:rPr>
              <a:t>INTRO</a:t>
            </a:r>
            <a:endParaRPr lang="en-US" sz="10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0C1F3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C1F3F"/>
          </a:solidFill>
          <a:ln w="12700">
            <a:solidFill>
              <a:srgbClr val="333333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" name="Text 1"/>
          <p:cNvSpPr/>
          <p:nvPr/>
        </p:nvSpPr>
        <p:spPr>
          <a:xfrm>
            <a:off x="640080" y="1417320"/>
            <a:ext cx="1371600" cy="1371600"/>
          </a:xfrm>
          <a:prstGeom prst="ellipse">
            <a:avLst/>
          </a:prstGeom>
          <a:solidFill>
            <a:srgbClr val="FFB7FF"/>
          </a:solidFill>
          <a:ln>
            <a:solidFill>
              <a:srgbClr val="FFB7FF"/>
            </a:solidFill>
          </a:ln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4800" b="1" dirty="0">
                <a:solidFill>
                  <a:srgbClr val="FFFFFF"/>
                </a:solidFill>
                <a:latin typeface="Comic Sans MS" pitchFamily="34" charset="0"/>
                <a:ea typeface="Comic Sans MS" pitchFamily="34" charset="-122"/>
                <a:cs typeface="Comic Sans MS" pitchFamily="34" charset="-120"/>
              </a:rPr>
              <a:t>1</a:t>
            </a:r>
            <a:endParaRPr lang="en-US" sz="4800" dirty="0"/>
          </a:p>
        </p:txBody>
      </p:sp>
      <p:sp>
        <p:nvSpPr>
          <p:cNvPr id="4" name="Text 2"/>
          <p:cNvSpPr/>
          <p:nvPr/>
        </p:nvSpPr>
        <p:spPr>
          <a:xfrm>
            <a:off x="2331720" y="1371600"/>
            <a:ext cx="6217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b"/>
          <a:lstStyle/>
          <a:p>
            <a:pPr marL="0" indent="0" algn="l">
              <a:buNone/>
            </a:pPr>
            <a:r>
              <a:rPr lang="en-US" sz="1600" i="1" dirty="0">
                <a:solidFill>
                  <a:srgbClr val="FFC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Round 1</a:t>
            </a:r>
            <a:endParaRPr lang="en-US" sz="1600" dirty="0"/>
          </a:p>
        </p:txBody>
      </p:sp>
      <p:sp>
        <p:nvSpPr>
          <p:cNvPr id="5" name="Text 3"/>
          <p:cNvSpPr/>
          <p:nvPr/>
        </p:nvSpPr>
        <p:spPr>
          <a:xfrm>
            <a:off x="2331720" y="1828800"/>
            <a:ext cx="630936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3400" b="1" dirty="0">
                <a:solidFill>
                  <a:srgbClr val="FFFFFF"/>
                </a:solidFill>
                <a:latin typeface="Comic Sans MS" pitchFamily="34" charset="0"/>
                <a:ea typeface="Comic Sans MS" pitchFamily="34" charset="-122"/>
                <a:cs typeface="Comic Sans MS" pitchFamily="34" charset="-120"/>
              </a:rPr>
              <a:t>Match Up</a:t>
            </a:r>
            <a:endParaRPr lang="en-US" sz="3400" dirty="0"/>
          </a:p>
        </p:txBody>
      </p:sp>
      <p:sp>
        <p:nvSpPr>
          <p:cNvPr id="6" name="Text 4"/>
          <p:cNvSpPr/>
          <p:nvPr/>
        </p:nvSpPr>
        <p:spPr>
          <a:xfrm>
            <a:off x="2331720" y="2697480"/>
            <a:ext cx="630936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1350" dirty="0">
                <a:solidFill>
                  <a:srgbClr val="D6E8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Drag each keyword to its scrambled definition. Two sets, 5 pairs each.</a:t>
            </a:r>
            <a:endParaRPr lang="en-US" sz="1350" dirty="0"/>
          </a:p>
        </p:txBody>
      </p:sp>
      <p:sp>
        <p:nvSpPr>
          <p:cNvPr id="7" name="Text 5"/>
          <p:cNvSpPr/>
          <p:nvPr/>
        </p:nvSpPr>
        <p:spPr>
          <a:xfrm>
            <a:off x="2331720" y="3566160"/>
            <a:ext cx="63093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1150" b="1" i="1" dirty="0">
                <a:solidFill>
                  <a:srgbClr val="FFC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Reminder: dragging only works in Normal view, not Slideshow view.</a:t>
            </a:r>
            <a:endParaRPr lang="en-US" sz="1150" dirty="0"/>
          </a:p>
        </p:txBody>
      </p:sp>
      <p:sp>
        <p:nvSpPr>
          <p:cNvPr id="8" name="Text 6"/>
          <p:cNvSpPr/>
          <p:nvPr/>
        </p:nvSpPr>
        <p:spPr>
          <a:xfrm>
            <a:off x="274320" y="4864608"/>
            <a:ext cx="457200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i="1" dirty="0">
                <a:solidFill>
                  <a:srgbClr val="0C1F3F">
                    <a:alpha val="75000"/>
                  </a:srgb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Network Hardware • Revision Activity</a:t>
            </a:r>
            <a:endParaRPr lang="en-US" sz="900" dirty="0"/>
          </a:p>
        </p:txBody>
      </p:sp>
      <p:sp>
        <p:nvSpPr>
          <p:cNvPr id="9" name="Text 7"/>
          <p:cNvSpPr/>
          <p:nvPr/>
        </p:nvSpPr>
        <p:spPr>
          <a:xfrm>
            <a:off x="7406640" y="4773168"/>
            <a:ext cx="1463040" cy="310896"/>
          </a:xfrm>
          <a:prstGeom prst="roundRect">
            <a:avLst>
              <a:gd name="adj" fmla="val 50000"/>
            </a:avLst>
          </a:prstGeom>
          <a:solidFill>
            <a:srgbClr val="FFB7FF"/>
          </a:solidFill>
          <a:ln>
            <a:solidFill>
              <a:srgbClr val="FFB7FF"/>
            </a:solidFill>
          </a:ln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FFFFFF"/>
                </a:solidFill>
                <a:latin typeface="Comic Sans MS" pitchFamily="34" charset="0"/>
                <a:ea typeface="Comic Sans MS" pitchFamily="34" charset="-122"/>
                <a:cs typeface="Comic Sans MS" pitchFamily="34" charset="-120"/>
              </a:rPr>
              <a:t>ROUND 1</a:t>
            </a:r>
            <a:endParaRPr lang="en-US" sz="10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CCE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713232"/>
          </a:xfrm>
          <a:prstGeom prst="rect">
            <a:avLst/>
          </a:prstGeom>
          <a:solidFill>
            <a:srgbClr val="0C1F3F"/>
          </a:solidFill>
          <a:ln w="12700">
            <a:solidFill>
              <a:srgbClr val="0C1F3F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" name="Text 1"/>
          <p:cNvSpPr/>
          <p:nvPr/>
        </p:nvSpPr>
        <p:spPr>
          <a:xfrm>
            <a:off x="320040" y="91440"/>
            <a:ext cx="5120640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200" b="1" i="1" dirty="0">
                <a:solidFill>
                  <a:srgbClr val="FFFFFF"/>
                </a:solidFill>
                <a:latin typeface="Comic Sans MS" pitchFamily="34" charset="0"/>
                <a:ea typeface="Comic Sans MS" pitchFamily="34" charset="-122"/>
                <a:cs typeface="Comic Sans MS" pitchFamily="34" charset="-120"/>
              </a:rPr>
              <a:t>Match Up</a:t>
            </a:r>
            <a:endParaRPr lang="en-US" sz="2200" dirty="0"/>
          </a:p>
        </p:txBody>
      </p:sp>
      <p:sp>
        <p:nvSpPr>
          <p:cNvPr id="4" name="Text 2"/>
          <p:cNvSpPr/>
          <p:nvPr/>
        </p:nvSpPr>
        <p:spPr>
          <a:xfrm>
            <a:off x="4480560" y="91440"/>
            <a:ext cx="4343400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300" i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Round 1 • Set A</a:t>
            </a:r>
            <a:endParaRPr lang="en-US" sz="1300" dirty="0"/>
          </a:p>
        </p:txBody>
      </p:sp>
      <p:sp>
        <p:nvSpPr>
          <p:cNvPr id="5" name="Text 3"/>
          <p:cNvSpPr/>
          <p:nvPr/>
        </p:nvSpPr>
        <p:spPr>
          <a:xfrm>
            <a:off x="365760" y="822960"/>
            <a:ext cx="841248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i="1" dirty="0">
                <a:solidFill>
                  <a:srgbClr val="3333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Match each keyword to its definition.</a:t>
            </a:r>
            <a:endParaRPr lang="en-US" sz="1300" dirty="0"/>
          </a:p>
        </p:txBody>
      </p:sp>
      <p:sp>
        <p:nvSpPr>
          <p:cNvPr id="6" name="Text 4"/>
          <p:cNvSpPr/>
          <p:nvPr/>
        </p:nvSpPr>
        <p:spPr>
          <a:xfrm>
            <a:off x="365760" y="1234440"/>
            <a:ext cx="3931920" cy="548640"/>
          </a:xfrm>
          <a:prstGeom prst="roundRect">
            <a:avLst>
              <a:gd name="adj" fmla="val 11667"/>
            </a:avLst>
          </a:prstGeom>
          <a:solidFill>
            <a:srgbClr val="FFFFFF"/>
          </a:solidFill>
          <a:ln w="15875">
            <a:solidFill>
              <a:srgbClr val="C7D0DC"/>
            </a:solidFill>
          </a:ln>
          <a:effectLst>
            <a:outerShdw blurRad="38100" dist="12700" dir="5400000" algn="bl" rotWithShape="0">
              <a:srgbClr val="3A3A3A">
                <a:alpha val="18000"/>
              </a:srgbClr>
            </a:outerShdw>
          </a:effectLst>
        </p:spPr>
        <p:txBody>
          <a:bodyPr wrap="square" lIns="1270" tIns="1270" rIns="1270" bIns="1270" rtlCol="0" anchor="ctr"/>
          <a:lstStyle/>
          <a:p>
            <a:pPr marL="0" indent="0" algn="l">
              <a:buNone/>
            </a:pPr>
            <a:r>
              <a:rPr lang="en-US" sz="1400" b="1" dirty="0">
                <a:solidFill>
                  <a:srgbClr val="1E293B"/>
                </a:solidFill>
                <a:latin typeface="Comic Sans MS" pitchFamily="34" charset="0"/>
                <a:ea typeface="Comic Sans MS" pitchFamily="34" charset="-122"/>
                <a:cs typeface="Comic Sans MS" pitchFamily="34" charset="-120"/>
              </a:rPr>
              <a:t>1.  NIC</a:t>
            </a:r>
            <a:endParaRPr lang="en-US" sz="1400" dirty="0"/>
          </a:p>
        </p:txBody>
      </p:sp>
      <p:sp>
        <p:nvSpPr>
          <p:cNvPr id="7" name="Text 5"/>
          <p:cNvSpPr/>
          <p:nvPr/>
        </p:nvSpPr>
        <p:spPr>
          <a:xfrm>
            <a:off x="365760" y="1874520"/>
            <a:ext cx="3931920" cy="548640"/>
          </a:xfrm>
          <a:prstGeom prst="roundRect">
            <a:avLst>
              <a:gd name="adj" fmla="val 11667"/>
            </a:avLst>
          </a:prstGeom>
          <a:solidFill>
            <a:srgbClr val="FFFFFF"/>
          </a:solidFill>
          <a:ln w="15875">
            <a:solidFill>
              <a:srgbClr val="C7D0DC"/>
            </a:solidFill>
          </a:ln>
          <a:effectLst>
            <a:outerShdw blurRad="38100" dist="12700" dir="5400000" algn="bl" rotWithShape="0">
              <a:srgbClr val="3A3A3A">
                <a:alpha val="18000"/>
              </a:srgbClr>
            </a:outerShdw>
          </a:effectLst>
        </p:spPr>
        <p:txBody>
          <a:bodyPr wrap="square" lIns="1270" tIns="1270" rIns="1270" bIns="1270" rtlCol="0" anchor="ctr"/>
          <a:lstStyle/>
          <a:p>
            <a:pPr marL="0" indent="0" algn="l">
              <a:buNone/>
            </a:pPr>
            <a:r>
              <a:rPr lang="en-US" sz="1400" b="1" dirty="0">
                <a:solidFill>
                  <a:srgbClr val="1E293B"/>
                </a:solidFill>
                <a:latin typeface="Comic Sans MS" pitchFamily="34" charset="0"/>
                <a:ea typeface="Comic Sans MS" pitchFamily="34" charset="-122"/>
                <a:cs typeface="Comic Sans MS" pitchFamily="34" charset="-120"/>
              </a:rPr>
              <a:t>2.  MAC address</a:t>
            </a:r>
            <a:endParaRPr lang="en-US" sz="1400" dirty="0"/>
          </a:p>
        </p:txBody>
      </p:sp>
      <p:sp>
        <p:nvSpPr>
          <p:cNvPr id="8" name="Text 6"/>
          <p:cNvSpPr/>
          <p:nvPr/>
        </p:nvSpPr>
        <p:spPr>
          <a:xfrm>
            <a:off x="365760" y="2514600"/>
            <a:ext cx="3931920" cy="548640"/>
          </a:xfrm>
          <a:prstGeom prst="roundRect">
            <a:avLst>
              <a:gd name="adj" fmla="val 11667"/>
            </a:avLst>
          </a:prstGeom>
          <a:solidFill>
            <a:srgbClr val="FFFFFF"/>
          </a:solidFill>
          <a:ln w="15875">
            <a:solidFill>
              <a:srgbClr val="C7D0DC"/>
            </a:solidFill>
          </a:ln>
          <a:effectLst>
            <a:outerShdw blurRad="38100" dist="12700" dir="5400000" algn="bl" rotWithShape="0">
              <a:srgbClr val="3A3A3A">
                <a:alpha val="18000"/>
              </a:srgbClr>
            </a:outerShdw>
          </a:effectLst>
        </p:spPr>
        <p:txBody>
          <a:bodyPr wrap="square" lIns="1270" tIns="1270" rIns="1270" bIns="1270" rtlCol="0" anchor="ctr"/>
          <a:lstStyle/>
          <a:p>
            <a:pPr marL="0" indent="0" algn="l">
              <a:buNone/>
            </a:pPr>
            <a:r>
              <a:rPr lang="en-US" sz="1400" b="1" dirty="0">
                <a:solidFill>
                  <a:srgbClr val="1E293B"/>
                </a:solidFill>
                <a:latin typeface="Comic Sans MS" pitchFamily="34" charset="0"/>
                <a:ea typeface="Comic Sans MS" pitchFamily="34" charset="-122"/>
                <a:cs typeface="Comic Sans MS" pitchFamily="34" charset="-120"/>
              </a:rPr>
              <a:t>3.  Switch</a:t>
            </a:r>
            <a:endParaRPr lang="en-US" sz="1400" dirty="0"/>
          </a:p>
        </p:txBody>
      </p:sp>
      <p:sp>
        <p:nvSpPr>
          <p:cNvPr id="9" name="Text 7"/>
          <p:cNvSpPr/>
          <p:nvPr/>
        </p:nvSpPr>
        <p:spPr>
          <a:xfrm>
            <a:off x="365760" y="3154680"/>
            <a:ext cx="3931920" cy="548640"/>
          </a:xfrm>
          <a:prstGeom prst="roundRect">
            <a:avLst>
              <a:gd name="adj" fmla="val 11667"/>
            </a:avLst>
          </a:prstGeom>
          <a:solidFill>
            <a:srgbClr val="FFFFFF"/>
          </a:solidFill>
          <a:ln w="15875">
            <a:solidFill>
              <a:srgbClr val="C7D0DC"/>
            </a:solidFill>
          </a:ln>
          <a:effectLst>
            <a:outerShdw blurRad="38100" dist="12700" dir="5400000" algn="bl" rotWithShape="0">
              <a:srgbClr val="3A3A3A">
                <a:alpha val="18000"/>
              </a:srgbClr>
            </a:outerShdw>
          </a:effectLst>
        </p:spPr>
        <p:txBody>
          <a:bodyPr wrap="square" lIns="1270" tIns="1270" rIns="1270" bIns="1270" rtlCol="0" anchor="ctr"/>
          <a:lstStyle/>
          <a:p>
            <a:pPr marL="0" indent="0" algn="l">
              <a:buNone/>
            </a:pPr>
            <a:r>
              <a:rPr lang="en-US" sz="1400" b="1" dirty="0">
                <a:solidFill>
                  <a:srgbClr val="1E293B"/>
                </a:solidFill>
                <a:latin typeface="Comic Sans MS" pitchFamily="34" charset="0"/>
                <a:ea typeface="Comic Sans MS" pitchFamily="34" charset="-122"/>
                <a:cs typeface="Comic Sans MS" pitchFamily="34" charset="-120"/>
              </a:rPr>
              <a:t>4.  Router</a:t>
            </a:r>
            <a:endParaRPr lang="en-US" sz="1400" dirty="0"/>
          </a:p>
        </p:txBody>
      </p:sp>
      <p:sp>
        <p:nvSpPr>
          <p:cNvPr id="10" name="Text 8"/>
          <p:cNvSpPr/>
          <p:nvPr/>
        </p:nvSpPr>
        <p:spPr>
          <a:xfrm>
            <a:off x="365760" y="3794760"/>
            <a:ext cx="3931920" cy="548640"/>
          </a:xfrm>
          <a:prstGeom prst="roundRect">
            <a:avLst>
              <a:gd name="adj" fmla="val 11667"/>
            </a:avLst>
          </a:prstGeom>
          <a:solidFill>
            <a:srgbClr val="FFFFFF"/>
          </a:solidFill>
          <a:ln w="15875">
            <a:solidFill>
              <a:srgbClr val="C7D0DC"/>
            </a:solidFill>
          </a:ln>
          <a:effectLst>
            <a:outerShdw blurRad="38100" dist="12700" dir="5400000" algn="bl" rotWithShape="0">
              <a:srgbClr val="3A3A3A">
                <a:alpha val="18000"/>
              </a:srgbClr>
            </a:outerShdw>
          </a:effectLst>
        </p:spPr>
        <p:txBody>
          <a:bodyPr wrap="square" lIns="1270" tIns="1270" rIns="1270" bIns="1270" rtlCol="0" anchor="ctr"/>
          <a:lstStyle/>
          <a:p>
            <a:pPr marL="0" indent="0" algn="l">
              <a:buNone/>
            </a:pPr>
            <a:r>
              <a:rPr lang="en-US" sz="1400" b="1" dirty="0">
                <a:solidFill>
                  <a:srgbClr val="1E293B"/>
                </a:solidFill>
                <a:latin typeface="Comic Sans MS" pitchFamily="34" charset="0"/>
                <a:ea typeface="Comic Sans MS" pitchFamily="34" charset="-122"/>
                <a:cs typeface="Comic Sans MS" pitchFamily="34" charset="-120"/>
              </a:rPr>
              <a:t>5.  Hub</a:t>
            </a:r>
            <a:endParaRPr lang="en-US" sz="1400" dirty="0"/>
          </a:p>
        </p:txBody>
      </p:sp>
      <p:sp>
        <p:nvSpPr>
          <p:cNvPr id="11" name="Text 9"/>
          <p:cNvSpPr/>
          <p:nvPr/>
        </p:nvSpPr>
        <p:spPr>
          <a:xfrm>
            <a:off x="4617720" y="1234440"/>
            <a:ext cx="4160520" cy="548640"/>
          </a:xfrm>
          <a:prstGeom prst="roundRect">
            <a:avLst>
              <a:gd name="adj" fmla="val 11667"/>
            </a:avLst>
          </a:prstGeom>
          <a:solidFill>
            <a:srgbClr val="FFFFFF"/>
          </a:solidFill>
          <a:ln w="15875">
            <a:solidFill>
              <a:srgbClr val="C7D0DC"/>
            </a:solidFill>
          </a:ln>
          <a:effectLst>
            <a:outerShdw blurRad="38100" dist="12700" dir="5400000" algn="bl" rotWithShape="0">
              <a:srgbClr val="3A3A3A">
                <a:alpha val="18000"/>
              </a:srgbClr>
            </a:outerShdw>
          </a:effectLst>
        </p:spPr>
        <p:txBody>
          <a:bodyPr wrap="square" lIns="1270" tIns="1270" rIns="1270" bIns="1270" rtlCol="0" anchor="ctr"/>
          <a:lstStyle/>
          <a:p>
            <a:pPr marL="0" indent="0" algn="l">
              <a:buNone/>
            </a:pPr>
            <a:r>
              <a:rPr lang="en-US" sz="1150" dirty="0">
                <a:solidFill>
                  <a:srgbClr val="1E293B"/>
                </a:solidFill>
                <a:latin typeface="Comic Sans MS" pitchFamily="34" charset="0"/>
                <a:ea typeface="Comic Sans MS" pitchFamily="34" charset="-122"/>
                <a:cs typeface="Comic Sans MS" pitchFamily="34" charset="-120"/>
              </a:rPr>
              <a:t>A.  Connects LAN devices; forwards by MAC</a:t>
            </a:r>
            <a:endParaRPr lang="en-US" sz="1150" dirty="0"/>
          </a:p>
        </p:txBody>
      </p:sp>
      <p:sp>
        <p:nvSpPr>
          <p:cNvPr id="12" name="Text 10"/>
          <p:cNvSpPr/>
          <p:nvPr/>
        </p:nvSpPr>
        <p:spPr>
          <a:xfrm>
            <a:off x="4617720" y="1874520"/>
            <a:ext cx="4160520" cy="548640"/>
          </a:xfrm>
          <a:prstGeom prst="roundRect">
            <a:avLst>
              <a:gd name="adj" fmla="val 11667"/>
            </a:avLst>
          </a:prstGeom>
          <a:solidFill>
            <a:srgbClr val="FFFFFF"/>
          </a:solidFill>
          <a:ln w="15875">
            <a:solidFill>
              <a:srgbClr val="C7D0DC"/>
            </a:solidFill>
          </a:ln>
          <a:effectLst>
            <a:outerShdw blurRad="38100" dist="12700" dir="5400000" algn="bl" rotWithShape="0">
              <a:srgbClr val="3A3A3A">
                <a:alpha val="18000"/>
              </a:srgbClr>
            </a:outerShdw>
          </a:effectLst>
        </p:spPr>
        <p:txBody>
          <a:bodyPr wrap="square" lIns="1270" tIns="1270" rIns="1270" bIns="1270" rtlCol="0" anchor="ctr"/>
          <a:lstStyle/>
          <a:p>
            <a:pPr marL="0" indent="0" algn="l">
              <a:buNone/>
            </a:pPr>
            <a:r>
              <a:rPr lang="en-US" sz="1150" dirty="0">
                <a:solidFill>
                  <a:srgbClr val="1E293B"/>
                </a:solidFill>
                <a:latin typeface="Comic Sans MS" pitchFamily="34" charset="0"/>
                <a:ea typeface="Comic Sans MS" pitchFamily="34" charset="-122"/>
                <a:cs typeface="Comic Sans MS" pitchFamily="34" charset="-120"/>
              </a:rPr>
              <a:t>B.  Old device that floods every frame to all ports</a:t>
            </a:r>
            <a:endParaRPr lang="en-US" sz="1150" dirty="0"/>
          </a:p>
        </p:txBody>
      </p:sp>
      <p:sp>
        <p:nvSpPr>
          <p:cNvPr id="13" name="Text 11"/>
          <p:cNvSpPr/>
          <p:nvPr/>
        </p:nvSpPr>
        <p:spPr>
          <a:xfrm>
            <a:off x="4617720" y="2514600"/>
            <a:ext cx="4160520" cy="548640"/>
          </a:xfrm>
          <a:prstGeom prst="roundRect">
            <a:avLst>
              <a:gd name="adj" fmla="val 11667"/>
            </a:avLst>
          </a:prstGeom>
          <a:solidFill>
            <a:srgbClr val="FFFFFF"/>
          </a:solidFill>
          <a:ln w="15875">
            <a:solidFill>
              <a:srgbClr val="C7D0DC"/>
            </a:solidFill>
          </a:ln>
          <a:effectLst>
            <a:outerShdw blurRad="38100" dist="12700" dir="5400000" algn="bl" rotWithShape="0">
              <a:srgbClr val="3A3A3A">
                <a:alpha val="18000"/>
              </a:srgbClr>
            </a:outerShdw>
          </a:effectLst>
        </p:spPr>
        <p:txBody>
          <a:bodyPr wrap="square" lIns="1270" tIns="1270" rIns="1270" bIns="1270" rtlCol="0" anchor="ctr"/>
          <a:lstStyle/>
          <a:p>
            <a:pPr marL="0" indent="0" algn="l">
              <a:buNone/>
            </a:pPr>
            <a:r>
              <a:rPr lang="en-US" sz="1150" dirty="0">
                <a:solidFill>
                  <a:srgbClr val="1E293B"/>
                </a:solidFill>
                <a:latin typeface="Comic Sans MS" pitchFamily="34" charset="0"/>
                <a:ea typeface="Comic Sans MS" pitchFamily="34" charset="-122"/>
                <a:cs typeface="Comic Sans MS" pitchFamily="34" charset="-120"/>
              </a:rPr>
              <a:t>C.  Hardware that connects a device to a network</a:t>
            </a:r>
            <a:endParaRPr lang="en-US" sz="1150" dirty="0"/>
          </a:p>
        </p:txBody>
      </p:sp>
      <p:sp>
        <p:nvSpPr>
          <p:cNvPr id="14" name="Text 12"/>
          <p:cNvSpPr/>
          <p:nvPr/>
        </p:nvSpPr>
        <p:spPr>
          <a:xfrm>
            <a:off x="4617720" y="3154680"/>
            <a:ext cx="4160520" cy="548640"/>
          </a:xfrm>
          <a:prstGeom prst="roundRect">
            <a:avLst>
              <a:gd name="adj" fmla="val 11667"/>
            </a:avLst>
          </a:prstGeom>
          <a:solidFill>
            <a:srgbClr val="FFFFFF"/>
          </a:solidFill>
          <a:ln w="15875">
            <a:solidFill>
              <a:srgbClr val="C7D0DC"/>
            </a:solidFill>
          </a:ln>
          <a:effectLst>
            <a:outerShdw blurRad="38100" dist="12700" dir="5400000" algn="bl" rotWithShape="0">
              <a:srgbClr val="3A3A3A">
                <a:alpha val="18000"/>
              </a:srgbClr>
            </a:outerShdw>
          </a:effectLst>
        </p:spPr>
        <p:txBody>
          <a:bodyPr wrap="square" lIns="1270" tIns="1270" rIns="1270" bIns="1270" rtlCol="0" anchor="ctr"/>
          <a:lstStyle/>
          <a:p>
            <a:pPr marL="0" indent="0" algn="l">
              <a:buNone/>
            </a:pPr>
            <a:r>
              <a:rPr lang="en-US" sz="1150" dirty="0">
                <a:solidFill>
                  <a:srgbClr val="1E293B"/>
                </a:solidFill>
                <a:latin typeface="Comic Sans MS" pitchFamily="34" charset="0"/>
                <a:ea typeface="Comic Sans MS" pitchFamily="34" charset="-122"/>
                <a:cs typeface="Comic Sans MS" pitchFamily="34" charset="-120"/>
              </a:rPr>
              <a:t>D.  Connects different networks; routes by IP</a:t>
            </a:r>
            <a:endParaRPr lang="en-US" sz="1150" dirty="0"/>
          </a:p>
        </p:txBody>
      </p:sp>
      <p:sp>
        <p:nvSpPr>
          <p:cNvPr id="15" name="Text 13"/>
          <p:cNvSpPr/>
          <p:nvPr/>
        </p:nvSpPr>
        <p:spPr>
          <a:xfrm>
            <a:off x="4617720" y="3794760"/>
            <a:ext cx="4160520" cy="548640"/>
          </a:xfrm>
          <a:prstGeom prst="roundRect">
            <a:avLst>
              <a:gd name="adj" fmla="val 11667"/>
            </a:avLst>
          </a:prstGeom>
          <a:solidFill>
            <a:srgbClr val="FFFFFF"/>
          </a:solidFill>
          <a:ln w="15875">
            <a:solidFill>
              <a:srgbClr val="C7D0DC"/>
            </a:solidFill>
          </a:ln>
          <a:effectLst>
            <a:outerShdw blurRad="38100" dist="12700" dir="5400000" algn="bl" rotWithShape="0">
              <a:srgbClr val="3A3A3A">
                <a:alpha val="18000"/>
              </a:srgbClr>
            </a:outerShdw>
          </a:effectLst>
        </p:spPr>
        <p:txBody>
          <a:bodyPr wrap="square" lIns="1270" tIns="1270" rIns="1270" bIns="1270" rtlCol="0" anchor="ctr"/>
          <a:lstStyle/>
          <a:p>
            <a:pPr marL="0" indent="0" algn="l">
              <a:buNone/>
            </a:pPr>
            <a:r>
              <a:rPr lang="en-US" sz="1150" dirty="0">
                <a:solidFill>
                  <a:srgbClr val="1E293B"/>
                </a:solidFill>
                <a:latin typeface="Comic Sans MS" pitchFamily="34" charset="0"/>
                <a:ea typeface="Comic Sans MS" pitchFamily="34" charset="-122"/>
                <a:cs typeface="Comic Sans MS" pitchFamily="34" charset="-120"/>
              </a:rPr>
              <a:t>E.  Unique identifier of a NIC</a:t>
            </a:r>
            <a:endParaRPr lang="en-US" sz="1150" dirty="0"/>
          </a:p>
        </p:txBody>
      </p:sp>
      <p:sp>
        <p:nvSpPr>
          <p:cNvPr id="16" name="Text 14"/>
          <p:cNvSpPr/>
          <p:nvPr/>
        </p:nvSpPr>
        <p:spPr>
          <a:xfrm>
            <a:off x="274320" y="4864608"/>
            <a:ext cx="457200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i="1" dirty="0">
                <a:solidFill>
                  <a:srgbClr val="0C1F3F">
                    <a:alpha val="75000"/>
                  </a:srgb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Network Hardware • Revision Activity</a:t>
            </a:r>
            <a:endParaRPr lang="en-US" sz="900" dirty="0"/>
          </a:p>
        </p:txBody>
      </p:sp>
      <p:sp>
        <p:nvSpPr>
          <p:cNvPr id="17" name="Text 15"/>
          <p:cNvSpPr/>
          <p:nvPr/>
        </p:nvSpPr>
        <p:spPr>
          <a:xfrm>
            <a:off x="7406640" y="4773168"/>
            <a:ext cx="1463040" cy="310896"/>
          </a:xfrm>
          <a:prstGeom prst="roundRect">
            <a:avLst>
              <a:gd name="adj" fmla="val 50000"/>
            </a:avLst>
          </a:prstGeom>
          <a:solidFill>
            <a:srgbClr val="FFB7FF"/>
          </a:solidFill>
          <a:ln>
            <a:solidFill>
              <a:srgbClr val="FFB7FF"/>
            </a:solidFill>
          </a:ln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FFFFFF"/>
                </a:solidFill>
                <a:latin typeface="Comic Sans MS" pitchFamily="34" charset="0"/>
                <a:ea typeface="Comic Sans MS" pitchFamily="34" charset="-122"/>
                <a:cs typeface="Comic Sans MS" pitchFamily="34" charset="-120"/>
              </a:rPr>
              <a:t>ROUND 1</a:t>
            </a:r>
            <a:endParaRPr lang="en-US" sz="10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CCE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713232"/>
          </a:xfrm>
          <a:prstGeom prst="rect">
            <a:avLst/>
          </a:prstGeom>
          <a:solidFill>
            <a:srgbClr val="0C1F3F"/>
          </a:solidFill>
          <a:ln w="12700">
            <a:solidFill>
              <a:srgbClr val="0C1F3F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" name="Text 1"/>
          <p:cNvSpPr/>
          <p:nvPr/>
        </p:nvSpPr>
        <p:spPr>
          <a:xfrm>
            <a:off x="320040" y="91440"/>
            <a:ext cx="5120640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200" b="1" i="1" dirty="0">
                <a:solidFill>
                  <a:srgbClr val="FFFFFF"/>
                </a:solidFill>
                <a:latin typeface="Comic Sans MS" pitchFamily="34" charset="0"/>
                <a:ea typeface="Comic Sans MS" pitchFamily="34" charset="-122"/>
                <a:cs typeface="Comic Sans MS" pitchFamily="34" charset="-120"/>
              </a:rPr>
              <a:t>Match Up</a:t>
            </a:r>
            <a:endParaRPr lang="en-US" sz="2200" dirty="0"/>
          </a:p>
        </p:txBody>
      </p:sp>
      <p:sp>
        <p:nvSpPr>
          <p:cNvPr id="4" name="Text 2"/>
          <p:cNvSpPr/>
          <p:nvPr/>
        </p:nvSpPr>
        <p:spPr>
          <a:xfrm>
            <a:off x="4480560" y="91440"/>
            <a:ext cx="4343400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300" i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Round 1 • Set B</a:t>
            </a:r>
            <a:endParaRPr lang="en-US" sz="1300" dirty="0"/>
          </a:p>
        </p:txBody>
      </p:sp>
      <p:sp>
        <p:nvSpPr>
          <p:cNvPr id="5" name="Text 3"/>
          <p:cNvSpPr/>
          <p:nvPr/>
        </p:nvSpPr>
        <p:spPr>
          <a:xfrm>
            <a:off x="365760" y="822960"/>
            <a:ext cx="841248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i="1" dirty="0">
                <a:solidFill>
                  <a:srgbClr val="33333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Match each keyword to its definition.</a:t>
            </a:r>
            <a:endParaRPr lang="en-US" sz="1300" dirty="0"/>
          </a:p>
        </p:txBody>
      </p:sp>
      <p:sp>
        <p:nvSpPr>
          <p:cNvPr id="6" name="Text 4"/>
          <p:cNvSpPr/>
          <p:nvPr/>
        </p:nvSpPr>
        <p:spPr>
          <a:xfrm>
            <a:off x="365760" y="1234440"/>
            <a:ext cx="3931920" cy="548640"/>
          </a:xfrm>
          <a:prstGeom prst="roundRect">
            <a:avLst>
              <a:gd name="adj" fmla="val 11667"/>
            </a:avLst>
          </a:prstGeom>
          <a:solidFill>
            <a:srgbClr val="FFFFFF"/>
          </a:solidFill>
          <a:ln w="15875">
            <a:solidFill>
              <a:srgbClr val="C7D0DC"/>
            </a:solidFill>
          </a:ln>
          <a:effectLst>
            <a:outerShdw blurRad="38100" dist="12700" dir="5400000" algn="bl" rotWithShape="0">
              <a:srgbClr val="3A3A3A">
                <a:alpha val="18000"/>
              </a:srgbClr>
            </a:outerShdw>
          </a:effectLst>
        </p:spPr>
        <p:txBody>
          <a:bodyPr wrap="square" lIns="1270" tIns="1270" rIns="1270" bIns="1270" rtlCol="0" anchor="ctr"/>
          <a:lstStyle/>
          <a:p>
            <a:pPr marL="0" indent="0" algn="l">
              <a:buNone/>
            </a:pPr>
            <a:r>
              <a:rPr lang="en-US" sz="1400" b="1" dirty="0">
                <a:solidFill>
                  <a:srgbClr val="1E293B"/>
                </a:solidFill>
                <a:latin typeface="Comic Sans MS" pitchFamily="34" charset="0"/>
                <a:ea typeface="Comic Sans MS" pitchFamily="34" charset="-122"/>
                <a:cs typeface="Comic Sans MS" pitchFamily="34" charset="-120"/>
              </a:rPr>
              <a:t>1.  Access Point</a:t>
            </a:r>
            <a:endParaRPr lang="en-US" sz="1400" dirty="0"/>
          </a:p>
        </p:txBody>
      </p:sp>
      <p:sp>
        <p:nvSpPr>
          <p:cNvPr id="7" name="Text 5"/>
          <p:cNvSpPr/>
          <p:nvPr/>
        </p:nvSpPr>
        <p:spPr>
          <a:xfrm>
            <a:off x="365760" y="1874520"/>
            <a:ext cx="3931920" cy="548640"/>
          </a:xfrm>
          <a:prstGeom prst="roundRect">
            <a:avLst>
              <a:gd name="adj" fmla="val 11667"/>
            </a:avLst>
          </a:prstGeom>
          <a:solidFill>
            <a:srgbClr val="FFFFFF"/>
          </a:solidFill>
          <a:ln w="15875">
            <a:solidFill>
              <a:srgbClr val="C7D0DC"/>
            </a:solidFill>
          </a:ln>
          <a:effectLst>
            <a:outerShdw blurRad="38100" dist="12700" dir="5400000" algn="bl" rotWithShape="0">
              <a:srgbClr val="3A3A3A">
                <a:alpha val="18000"/>
              </a:srgbClr>
            </a:outerShdw>
          </a:effectLst>
        </p:spPr>
        <p:txBody>
          <a:bodyPr wrap="square" lIns="1270" tIns="1270" rIns="1270" bIns="1270" rtlCol="0" anchor="ctr"/>
          <a:lstStyle/>
          <a:p>
            <a:pPr marL="0" indent="0" algn="l">
              <a:buNone/>
            </a:pPr>
            <a:r>
              <a:rPr lang="en-US" sz="1400" b="1" dirty="0">
                <a:solidFill>
                  <a:srgbClr val="1E293B"/>
                </a:solidFill>
                <a:latin typeface="Comic Sans MS" pitchFamily="34" charset="0"/>
                <a:ea typeface="Comic Sans MS" pitchFamily="34" charset="-122"/>
                <a:cs typeface="Comic Sans MS" pitchFamily="34" charset="-120"/>
              </a:rPr>
              <a:t>2.  Modem</a:t>
            </a:r>
            <a:endParaRPr lang="en-US" sz="1400" dirty="0"/>
          </a:p>
        </p:txBody>
      </p:sp>
      <p:sp>
        <p:nvSpPr>
          <p:cNvPr id="8" name="Text 6"/>
          <p:cNvSpPr/>
          <p:nvPr/>
        </p:nvSpPr>
        <p:spPr>
          <a:xfrm>
            <a:off x="365760" y="2514600"/>
            <a:ext cx="3931920" cy="548640"/>
          </a:xfrm>
          <a:prstGeom prst="roundRect">
            <a:avLst>
              <a:gd name="adj" fmla="val 11667"/>
            </a:avLst>
          </a:prstGeom>
          <a:solidFill>
            <a:srgbClr val="FFFFFF"/>
          </a:solidFill>
          <a:ln w="15875">
            <a:solidFill>
              <a:srgbClr val="C7D0DC"/>
            </a:solidFill>
          </a:ln>
          <a:effectLst>
            <a:outerShdw blurRad="38100" dist="12700" dir="5400000" algn="bl" rotWithShape="0">
              <a:srgbClr val="3A3A3A">
                <a:alpha val="18000"/>
              </a:srgbClr>
            </a:outerShdw>
          </a:effectLst>
        </p:spPr>
        <p:txBody>
          <a:bodyPr wrap="square" lIns="1270" tIns="1270" rIns="1270" bIns="1270" rtlCol="0" anchor="ctr"/>
          <a:lstStyle/>
          <a:p>
            <a:pPr marL="0" indent="0" algn="l">
              <a:buNone/>
            </a:pPr>
            <a:r>
              <a:rPr lang="en-US" sz="1400" b="1" dirty="0">
                <a:solidFill>
                  <a:srgbClr val="1E293B"/>
                </a:solidFill>
                <a:latin typeface="Comic Sans MS" pitchFamily="34" charset="0"/>
                <a:ea typeface="Comic Sans MS" pitchFamily="34" charset="-122"/>
                <a:cs typeface="Comic Sans MS" pitchFamily="34" charset="-120"/>
              </a:rPr>
              <a:t>3.  Gateway</a:t>
            </a:r>
            <a:endParaRPr lang="en-US" sz="1400" dirty="0"/>
          </a:p>
        </p:txBody>
      </p:sp>
      <p:sp>
        <p:nvSpPr>
          <p:cNvPr id="9" name="Text 7"/>
          <p:cNvSpPr/>
          <p:nvPr/>
        </p:nvSpPr>
        <p:spPr>
          <a:xfrm>
            <a:off x="365760" y="3154680"/>
            <a:ext cx="3931920" cy="548640"/>
          </a:xfrm>
          <a:prstGeom prst="roundRect">
            <a:avLst>
              <a:gd name="adj" fmla="val 11667"/>
            </a:avLst>
          </a:prstGeom>
          <a:solidFill>
            <a:srgbClr val="FFFFFF"/>
          </a:solidFill>
          <a:ln w="15875">
            <a:solidFill>
              <a:srgbClr val="C7D0DC"/>
            </a:solidFill>
          </a:ln>
          <a:effectLst>
            <a:outerShdw blurRad="38100" dist="12700" dir="5400000" algn="bl" rotWithShape="0">
              <a:srgbClr val="3A3A3A">
                <a:alpha val="18000"/>
              </a:srgbClr>
            </a:outerShdw>
          </a:effectLst>
        </p:spPr>
        <p:txBody>
          <a:bodyPr wrap="square" lIns="1270" tIns="1270" rIns="1270" bIns="1270" rtlCol="0" anchor="ctr"/>
          <a:lstStyle/>
          <a:p>
            <a:pPr marL="0" indent="0" algn="l">
              <a:buNone/>
            </a:pPr>
            <a:r>
              <a:rPr lang="en-US" sz="1400" b="1" dirty="0">
                <a:solidFill>
                  <a:srgbClr val="1E293B"/>
                </a:solidFill>
                <a:latin typeface="Comic Sans MS" pitchFamily="34" charset="0"/>
                <a:ea typeface="Comic Sans MS" pitchFamily="34" charset="-122"/>
                <a:cs typeface="Comic Sans MS" pitchFamily="34" charset="-120"/>
              </a:rPr>
              <a:t>4.  Fibre optic cable</a:t>
            </a:r>
            <a:endParaRPr lang="en-US" sz="1400" dirty="0"/>
          </a:p>
        </p:txBody>
      </p:sp>
      <p:sp>
        <p:nvSpPr>
          <p:cNvPr id="10" name="Text 8"/>
          <p:cNvSpPr/>
          <p:nvPr/>
        </p:nvSpPr>
        <p:spPr>
          <a:xfrm>
            <a:off x="365760" y="3794760"/>
            <a:ext cx="3931920" cy="548640"/>
          </a:xfrm>
          <a:prstGeom prst="roundRect">
            <a:avLst>
              <a:gd name="adj" fmla="val 11667"/>
            </a:avLst>
          </a:prstGeom>
          <a:solidFill>
            <a:srgbClr val="FFFFFF"/>
          </a:solidFill>
          <a:ln w="15875">
            <a:solidFill>
              <a:srgbClr val="C7D0DC"/>
            </a:solidFill>
          </a:ln>
          <a:effectLst>
            <a:outerShdw blurRad="38100" dist="12700" dir="5400000" algn="bl" rotWithShape="0">
              <a:srgbClr val="3A3A3A">
                <a:alpha val="18000"/>
              </a:srgbClr>
            </a:outerShdw>
          </a:effectLst>
        </p:spPr>
        <p:txBody>
          <a:bodyPr wrap="square" lIns="1270" tIns="1270" rIns="1270" bIns="1270" rtlCol="0" anchor="ctr"/>
          <a:lstStyle/>
          <a:p>
            <a:pPr marL="0" indent="0" algn="l">
              <a:buNone/>
            </a:pPr>
            <a:r>
              <a:rPr lang="en-US" sz="1400" b="1" dirty="0">
                <a:solidFill>
                  <a:srgbClr val="1E293B"/>
                </a:solidFill>
                <a:latin typeface="Comic Sans MS" pitchFamily="34" charset="0"/>
                <a:ea typeface="Comic Sans MS" pitchFamily="34" charset="-122"/>
                <a:cs typeface="Comic Sans MS" pitchFamily="34" charset="-120"/>
              </a:rPr>
              <a:t>5.  Twisted pair cable</a:t>
            </a:r>
            <a:endParaRPr lang="en-US" sz="1400" dirty="0"/>
          </a:p>
        </p:txBody>
      </p:sp>
      <p:sp>
        <p:nvSpPr>
          <p:cNvPr id="11" name="Text 9"/>
          <p:cNvSpPr/>
          <p:nvPr/>
        </p:nvSpPr>
        <p:spPr>
          <a:xfrm>
            <a:off x="4617720" y="1234440"/>
            <a:ext cx="4160520" cy="548640"/>
          </a:xfrm>
          <a:prstGeom prst="roundRect">
            <a:avLst>
              <a:gd name="adj" fmla="val 11667"/>
            </a:avLst>
          </a:prstGeom>
          <a:solidFill>
            <a:srgbClr val="FFFFFF"/>
          </a:solidFill>
          <a:ln w="15875">
            <a:solidFill>
              <a:srgbClr val="C7D0DC"/>
            </a:solidFill>
          </a:ln>
          <a:effectLst>
            <a:outerShdw blurRad="38100" dist="12700" dir="5400000" algn="bl" rotWithShape="0">
              <a:srgbClr val="3A3A3A">
                <a:alpha val="18000"/>
              </a:srgbClr>
            </a:outerShdw>
          </a:effectLst>
        </p:spPr>
        <p:txBody>
          <a:bodyPr wrap="square" lIns="1270" tIns="1270" rIns="1270" bIns="1270" rtlCol="0" anchor="ctr"/>
          <a:lstStyle/>
          <a:p>
            <a:pPr marL="0" indent="0" algn="l">
              <a:buNone/>
            </a:pPr>
            <a:r>
              <a:rPr lang="en-US" sz="1150" dirty="0">
                <a:solidFill>
                  <a:srgbClr val="1E293B"/>
                </a:solidFill>
                <a:latin typeface="Comic Sans MS" pitchFamily="34" charset="0"/>
                <a:ea typeface="Comic Sans MS" pitchFamily="34" charset="-122"/>
                <a:cs typeface="Comic Sans MS" pitchFamily="34" charset="-120"/>
              </a:rPr>
              <a:t>A.  Converts signals so data can travel over the ISP link</a:t>
            </a:r>
            <a:endParaRPr lang="en-US" sz="1150" dirty="0"/>
          </a:p>
        </p:txBody>
      </p:sp>
      <p:sp>
        <p:nvSpPr>
          <p:cNvPr id="12" name="Text 10"/>
          <p:cNvSpPr/>
          <p:nvPr/>
        </p:nvSpPr>
        <p:spPr>
          <a:xfrm>
            <a:off x="4617720" y="1874520"/>
            <a:ext cx="4160520" cy="548640"/>
          </a:xfrm>
          <a:prstGeom prst="roundRect">
            <a:avLst>
              <a:gd name="adj" fmla="val 11667"/>
            </a:avLst>
          </a:prstGeom>
          <a:solidFill>
            <a:srgbClr val="FFFFFF"/>
          </a:solidFill>
          <a:ln w="15875">
            <a:solidFill>
              <a:srgbClr val="C7D0DC"/>
            </a:solidFill>
          </a:ln>
          <a:effectLst>
            <a:outerShdw blurRad="38100" dist="12700" dir="5400000" algn="bl" rotWithShape="0">
              <a:srgbClr val="3A3A3A">
                <a:alpha val="18000"/>
              </a:srgbClr>
            </a:outerShdw>
          </a:effectLst>
        </p:spPr>
        <p:txBody>
          <a:bodyPr wrap="square" lIns="1270" tIns="1270" rIns="1270" bIns="1270" rtlCol="0" anchor="ctr"/>
          <a:lstStyle/>
          <a:p>
            <a:pPr marL="0" indent="0" algn="l">
              <a:buNone/>
            </a:pPr>
            <a:r>
              <a:rPr lang="en-US" sz="1150" dirty="0">
                <a:solidFill>
                  <a:srgbClr val="1E293B"/>
                </a:solidFill>
                <a:latin typeface="Comic Sans MS" pitchFamily="34" charset="0"/>
                <a:ea typeface="Comic Sans MS" pitchFamily="34" charset="-122"/>
                <a:cs typeface="Comic Sans MS" pitchFamily="34" charset="-120"/>
              </a:rPr>
              <a:t>B.  Common copper Ethernet cable; pairs twisted to cancel interference</a:t>
            </a:r>
            <a:endParaRPr lang="en-US" sz="1150" dirty="0"/>
          </a:p>
        </p:txBody>
      </p:sp>
      <p:sp>
        <p:nvSpPr>
          <p:cNvPr id="13" name="Text 11"/>
          <p:cNvSpPr/>
          <p:nvPr/>
        </p:nvSpPr>
        <p:spPr>
          <a:xfrm>
            <a:off x="4617720" y="2514600"/>
            <a:ext cx="4160520" cy="548640"/>
          </a:xfrm>
          <a:prstGeom prst="roundRect">
            <a:avLst>
              <a:gd name="adj" fmla="val 11667"/>
            </a:avLst>
          </a:prstGeom>
          <a:solidFill>
            <a:srgbClr val="FFFFFF"/>
          </a:solidFill>
          <a:ln w="15875">
            <a:solidFill>
              <a:srgbClr val="C7D0DC"/>
            </a:solidFill>
          </a:ln>
          <a:effectLst>
            <a:outerShdw blurRad="38100" dist="12700" dir="5400000" algn="bl" rotWithShape="0">
              <a:srgbClr val="3A3A3A">
                <a:alpha val="18000"/>
              </a:srgbClr>
            </a:outerShdw>
          </a:effectLst>
        </p:spPr>
        <p:txBody>
          <a:bodyPr wrap="square" lIns="1270" tIns="1270" rIns="1270" bIns="1270" rtlCol="0" anchor="ctr"/>
          <a:lstStyle/>
          <a:p>
            <a:pPr marL="0" indent="0" algn="l">
              <a:buNone/>
            </a:pPr>
            <a:r>
              <a:rPr lang="en-US" sz="1150" dirty="0">
                <a:solidFill>
                  <a:srgbClr val="1E293B"/>
                </a:solidFill>
                <a:latin typeface="Comic Sans MS" pitchFamily="34" charset="0"/>
                <a:ea typeface="Comic Sans MS" pitchFamily="34" charset="-122"/>
                <a:cs typeface="Comic Sans MS" pitchFamily="34" charset="-120"/>
              </a:rPr>
              <a:t>C.  Wireless entry point to a wired network</a:t>
            </a:r>
            <a:endParaRPr lang="en-US" sz="1150" dirty="0"/>
          </a:p>
        </p:txBody>
      </p:sp>
      <p:sp>
        <p:nvSpPr>
          <p:cNvPr id="14" name="Text 12"/>
          <p:cNvSpPr/>
          <p:nvPr/>
        </p:nvSpPr>
        <p:spPr>
          <a:xfrm>
            <a:off x="4617720" y="3154680"/>
            <a:ext cx="4160520" cy="548640"/>
          </a:xfrm>
          <a:prstGeom prst="roundRect">
            <a:avLst>
              <a:gd name="adj" fmla="val 11667"/>
            </a:avLst>
          </a:prstGeom>
          <a:solidFill>
            <a:srgbClr val="FFFFFF"/>
          </a:solidFill>
          <a:ln w="15875">
            <a:solidFill>
              <a:srgbClr val="C7D0DC"/>
            </a:solidFill>
          </a:ln>
          <a:effectLst>
            <a:outerShdw blurRad="38100" dist="12700" dir="5400000" algn="bl" rotWithShape="0">
              <a:srgbClr val="3A3A3A">
                <a:alpha val="18000"/>
              </a:srgbClr>
            </a:outerShdw>
          </a:effectLst>
        </p:spPr>
        <p:txBody>
          <a:bodyPr wrap="square" lIns="1270" tIns="1270" rIns="1270" bIns="1270" rtlCol="0" anchor="ctr"/>
          <a:lstStyle/>
          <a:p>
            <a:pPr marL="0" indent="0" algn="l">
              <a:buNone/>
            </a:pPr>
            <a:r>
              <a:rPr lang="en-US" sz="1150" dirty="0">
                <a:solidFill>
                  <a:srgbClr val="1E293B"/>
                </a:solidFill>
                <a:latin typeface="Comic Sans MS" pitchFamily="34" charset="0"/>
                <a:ea typeface="Comic Sans MS" pitchFamily="34" charset="-122"/>
                <a:cs typeface="Comic Sans MS" pitchFamily="34" charset="-120"/>
              </a:rPr>
              <a:t>D.  Carries data as light; very high bandwidth over long distance</a:t>
            </a:r>
            <a:endParaRPr lang="en-US" sz="1150" dirty="0"/>
          </a:p>
        </p:txBody>
      </p:sp>
      <p:sp>
        <p:nvSpPr>
          <p:cNvPr id="15" name="Text 13"/>
          <p:cNvSpPr/>
          <p:nvPr/>
        </p:nvSpPr>
        <p:spPr>
          <a:xfrm>
            <a:off x="4617720" y="3794760"/>
            <a:ext cx="4160520" cy="548640"/>
          </a:xfrm>
          <a:prstGeom prst="roundRect">
            <a:avLst>
              <a:gd name="adj" fmla="val 11667"/>
            </a:avLst>
          </a:prstGeom>
          <a:solidFill>
            <a:srgbClr val="FFFFFF"/>
          </a:solidFill>
          <a:ln w="15875">
            <a:solidFill>
              <a:srgbClr val="C7D0DC"/>
            </a:solidFill>
          </a:ln>
          <a:effectLst>
            <a:outerShdw blurRad="38100" dist="12700" dir="5400000" algn="bl" rotWithShape="0">
              <a:srgbClr val="3A3A3A">
                <a:alpha val="18000"/>
              </a:srgbClr>
            </a:outerShdw>
          </a:effectLst>
        </p:spPr>
        <p:txBody>
          <a:bodyPr wrap="square" lIns="1270" tIns="1270" rIns="1270" bIns="1270" rtlCol="0" anchor="ctr"/>
          <a:lstStyle/>
          <a:p>
            <a:pPr marL="0" indent="0" algn="l">
              <a:buNone/>
            </a:pPr>
            <a:r>
              <a:rPr lang="en-US" sz="1150" dirty="0">
                <a:solidFill>
                  <a:srgbClr val="1E293B"/>
                </a:solidFill>
                <a:latin typeface="Comic Sans MS" pitchFamily="34" charset="0"/>
                <a:ea typeface="Comic Sans MS" pitchFamily="34" charset="-122"/>
                <a:cs typeface="Comic Sans MS" pitchFamily="34" charset="-120"/>
              </a:rPr>
              <a:t>E.  Link between networks; often the router you use to leave your LAN</a:t>
            </a:r>
            <a:endParaRPr lang="en-US" sz="1150" dirty="0"/>
          </a:p>
        </p:txBody>
      </p:sp>
      <p:sp>
        <p:nvSpPr>
          <p:cNvPr id="16" name="Text 14"/>
          <p:cNvSpPr/>
          <p:nvPr/>
        </p:nvSpPr>
        <p:spPr>
          <a:xfrm>
            <a:off x="274320" y="4864608"/>
            <a:ext cx="457200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i="1" dirty="0">
                <a:solidFill>
                  <a:srgbClr val="0C1F3F">
                    <a:alpha val="75000"/>
                  </a:srgb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Network Hardware • Revision Activity</a:t>
            </a:r>
            <a:endParaRPr lang="en-US" sz="900" dirty="0"/>
          </a:p>
        </p:txBody>
      </p:sp>
      <p:sp>
        <p:nvSpPr>
          <p:cNvPr id="17" name="Text 15"/>
          <p:cNvSpPr/>
          <p:nvPr/>
        </p:nvSpPr>
        <p:spPr>
          <a:xfrm>
            <a:off x="7406640" y="4773168"/>
            <a:ext cx="1463040" cy="310896"/>
          </a:xfrm>
          <a:prstGeom prst="roundRect">
            <a:avLst>
              <a:gd name="adj" fmla="val 50000"/>
            </a:avLst>
          </a:prstGeom>
          <a:solidFill>
            <a:srgbClr val="FFB7FF"/>
          </a:solidFill>
          <a:ln>
            <a:solidFill>
              <a:srgbClr val="FFB7FF"/>
            </a:solidFill>
          </a:ln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FFFFFF"/>
                </a:solidFill>
                <a:latin typeface="Comic Sans MS" pitchFamily="34" charset="0"/>
                <a:ea typeface="Comic Sans MS" pitchFamily="34" charset="-122"/>
                <a:cs typeface="Comic Sans MS" pitchFamily="34" charset="-120"/>
              </a:rPr>
              <a:t>ROUND 1</a:t>
            </a:r>
            <a:endParaRPr lang="en-US" sz="10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0C1F3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C1F3F"/>
          </a:solidFill>
          <a:ln w="12700">
            <a:solidFill>
              <a:srgbClr val="333333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" name="Text 1"/>
          <p:cNvSpPr/>
          <p:nvPr/>
        </p:nvSpPr>
        <p:spPr>
          <a:xfrm>
            <a:off x="640080" y="1417320"/>
            <a:ext cx="1371600" cy="1371600"/>
          </a:xfrm>
          <a:prstGeom prst="ellipse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4800" b="1" dirty="0">
                <a:solidFill>
                  <a:srgbClr val="FFFFFF"/>
                </a:solidFill>
                <a:latin typeface="Comic Sans MS" pitchFamily="34" charset="0"/>
                <a:ea typeface="Comic Sans MS" pitchFamily="34" charset="-122"/>
                <a:cs typeface="Comic Sans MS" pitchFamily="34" charset="-120"/>
              </a:rPr>
              <a:t>2</a:t>
            </a:r>
            <a:endParaRPr lang="en-US" sz="4800" dirty="0"/>
          </a:p>
        </p:txBody>
      </p:sp>
      <p:sp>
        <p:nvSpPr>
          <p:cNvPr id="4" name="Text 2"/>
          <p:cNvSpPr/>
          <p:nvPr/>
        </p:nvSpPr>
        <p:spPr>
          <a:xfrm>
            <a:off x="2331720" y="1371600"/>
            <a:ext cx="6217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b"/>
          <a:lstStyle/>
          <a:p>
            <a:pPr marL="0" indent="0" algn="l">
              <a:buNone/>
            </a:pPr>
            <a:r>
              <a:rPr lang="en-US" sz="1600" i="1" dirty="0">
                <a:solidFill>
                  <a:srgbClr val="FFC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Round 2</a:t>
            </a:r>
            <a:endParaRPr lang="en-US" sz="1600" dirty="0"/>
          </a:p>
        </p:txBody>
      </p:sp>
      <p:sp>
        <p:nvSpPr>
          <p:cNvPr id="5" name="Text 3"/>
          <p:cNvSpPr/>
          <p:nvPr/>
        </p:nvSpPr>
        <p:spPr>
          <a:xfrm>
            <a:off x="2331720" y="1828800"/>
            <a:ext cx="630936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3400" b="1" dirty="0">
                <a:solidFill>
                  <a:srgbClr val="FFFFFF"/>
                </a:solidFill>
                <a:latin typeface="Comic Sans MS" pitchFamily="34" charset="0"/>
                <a:ea typeface="Comic Sans MS" pitchFamily="34" charset="-122"/>
                <a:cs typeface="Comic Sans MS" pitchFamily="34" charset="-120"/>
              </a:rPr>
              <a:t>Fill in the Gaps</a:t>
            </a:r>
            <a:endParaRPr lang="en-US" sz="3400" dirty="0"/>
          </a:p>
        </p:txBody>
      </p:sp>
      <p:sp>
        <p:nvSpPr>
          <p:cNvPr id="6" name="Text 4"/>
          <p:cNvSpPr/>
          <p:nvPr/>
        </p:nvSpPr>
        <p:spPr>
          <a:xfrm>
            <a:off x="2331720" y="2697480"/>
            <a:ext cx="630936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1350" dirty="0">
                <a:solidFill>
                  <a:srgbClr val="D6E8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Real sentences and tables from the lesson, with key words removed. Two sets, 5 blanks each.</a:t>
            </a:r>
            <a:endParaRPr lang="en-US" sz="1350" dirty="0"/>
          </a:p>
        </p:txBody>
      </p:sp>
      <p:sp>
        <p:nvSpPr>
          <p:cNvPr id="7" name="Text 5"/>
          <p:cNvSpPr/>
          <p:nvPr/>
        </p:nvSpPr>
        <p:spPr>
          <a:xfrm>
            <a:off x="274320" y="4864608"/>
            <a:ext cx="457200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i="1" dirty="0">
                <a:solidFill>
                  <a:srgbClr val="0C1F3F">
                    <a:alpha val="75000"/>
                  </a:srgb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Network Hardware • Revision Activity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7406640" y="4773168"/>
            <a:ext cx="1463040" cy="310896"/>
          </a:xfrm>
          <a:prstGeom prst="roundRect">
            <a:avLst>
              <a:gd name="adj" fmla="val 50000"/>
            </a:avLst>
          </a:prstGeom>
          <a:solidFill>
            <a:srgbClr val="FFC000"/>
          </a:solidFill>
          <a:ln>
            <a:solidFill>
              <a:srgbClr val="FFC000"/>
            </a:solidFill>
          </a:ln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FFFFFF"/>
                </a:solidFill>
                <a:latin typeface="Comic Sans MS" pitchFamily="34" charset="0"/>
                <a:ea typeface="Comic Sans MS" pitchFamily="34" charset="-122"/>
                <a:cs typeface="Comic Sans MS" pitchFamily="34" charset="-120"/>
              </a:rPr>
              <a:t>ROUND 2</a:t>
            </a:r>
            <a:endParaRPr lang="en-US" sz="10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CCE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713232"/>
          </a:xfrm>
          <a:prstGeom prst="rect">
            <a:avLst/>
          </a:prstGeom>
          <a:solidFill>
            <a:srgbClr val="0C1F3F"/>
          </a:solidFill>
          <a:ln w="12700">
            <a:solidFill>
              <a:srgbClr val="0C1F3F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" name="Text 1"/>
          <p:cNvSpPr/>
          <p:nvPr/>
        </p:nvSpPr>
        <p:spPr>
          <a:xfrm>
            <a:off x="320040" y="91440"/>
            <a:ext cx="5120640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200" b="1" i="1" dirty="0">
                <a:solidFill>
                  <a:srgbClr val="FFFFFF"/>
                </a:solidFill>
                <a:latin typeface="Comic Sans MS" pitchFamily="34" charset="0"/>
                <a:ea typeface="Comic Sans MS" pitchFamily="34" charset="-122"/>
                <a:cs typeface="Comic Sans MS" pitchFamily="34" charset="-120"/>
              </a:rPr>
              <a:t>Fill in the Gaps</a:t>
            </a:r>
            <a:endParaRPr lang="en-US" sz="2200" dirty="0"/>
          </a:p>
        </p:txBody>
      </p:sp>
      <p:sp>
        <p:nvSpPr>
          <p:cNvPr id="4" name="Text 2"/>
          <p:cNvSpPr/>
          <p:nvPr/>
        </p:nvSpPr>
        <p:spPr>
          <a:xfrm>
            <a:off x="4480560" y="91440"/>
            <a:ext cx="4343400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300" i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Round 2 • 1</a:t>
            </a:r>
            <a:endParaRPr lang="en-US" sz="1300" dirty="0"/>
          </a:p>
        </p:txBody>
      </p:sp>
      <p:sp>
        <p:nvSpPr>
          <p:cNvPr id="5" name="Text 3"/>
          <p:cNvSpPr/>
          <p:nvPr/>
        </p:nvSpPr>
        <p:spPr>
          <a:xfrm>
            <a:off x="365760" y="804672"/>
            <a:ext cx="84124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700" b="1" dirty="0">
                <a:solidFill>
                  <a:srgbClr val="1E293B"/>
                </a:solidFill>
                <a:latin typeface="Comic Sans MS" pitchFamily="34" charset="0"/>
                <a:ea typeface="Comic Sans MS" pitchFamily="34" charset="-122"/>
                <a:cs typeface="Comic Sans MS" pitchFamily="34" charset="-120"/>
              </a:rPr>
              <a:t>MAC Addresses</a:t>
            </a:r>
            <a:endParaRPr lang="en-US" sz="1700" dirty="0"/>
          </a:p>
        </p:txBody>
      </p:sp>
      <p:sp>
        <p:nvSpPr>
          <p:cNvPr id="6" name="Text 4"/>
          <p:cNvSpPr/>
          <p:nvPr/>
        </p:nvSpPr>
        <p:spPr>
          <a:xfrm>
            <a:off x="320040" y="1353312"/>
            <a:ext cx="420624" cy="420624"/>
          </a:xfrm>
          <a:prstGeom prst="ellipse">
            <a:avLst/>
          </a:prstGeom>
          <a:solidFill>
            <a:srgbClr val="0C1F3F"/>
          </a:solidFill>
          <a:ln>
            <a:solidFill>
              <a:srgbClr val="0C1F3F"/>
            </a:solidFill>
          </a:ln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Comic Sans MS" pitchFamily="34" charset="0"/>
                <a:ea typeface="Comic Sans MS" pitchFamily="34" charset="-122"/>
                <a:cs typeface="Comic Sans MS" pitchFamily="34" charset="-120"/>
              </a:rPr>
              <a:t>1</a:t>
            </a:r>
            <a:endParaRPr lang="en-US" sz="1500" dirty="0"/>
          </a:p>
        </p:txBody>
      </p:sp>
      <p:sp>
        <p:nvSpPr>
          <p:cNvPr id="7" name="Text 5"/>
          <p:cNvSpPr/>
          <p:nvPr/>
        </p:nvSpPr>
        <p:spPr>
          <a:xfrm>
            <a:off x="868680" y="1298448"/>
            <a:ext cx="5806440" cy="548640"/>
          </a:xfrm>
          <a:prstGeom prst="rect">
            <a:avLst/>
          </a:prstGeom>
          <a:noFill/>
          <a:ln/>
        </p:spPr>
        <p:txBody>
          <a:bodyPr wrap="square" lIns="762" tIns="762" rIns="762" bIns="762" rtlCol="0" anchor="ctr"/>
          <a:lstStyle/>
          <a:p>
            <a:pPr marL="0" indent="0" algn="l">
              <a:buNone/>
            </a:pPr>
            <a:r>
              <a:rPr lang="en-US" sz="1250" dirty="0">
                <a:solidFill>
                  <a:srgbClr val="1E29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Every NIC has a Media Access Control (MAC) address assigned by the manufacturer, e.g. 00:1A:</a:t>
            </a:r>
            <a:r>
              <a:rPr lang="en-US" sz="1250" b="1" dirty="0">
                <a:solidFill>
                  <a:srgbClr val="8888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_____</a:t>
            </a:r>
            <a:r>
              <a:rPr lang="en-US" sz="1250" dirty="0">
                <a:solidFill>
                  <a:srgbClr val="1E29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:3C:4D:5E.</a:t>
            </a:r>
            <a:endParaRPr lang="en-US" sz="1250" dirty="0"/>
          </a:p>
        </p:txBody>
      </p:sp>
      <p:sp>
        <p:nvSpPr>
          <p:cNvPr id="8" name="Text 6"/>
          <p:cNvSpPr/>
          <p:nvPr/>
        </p:nvSpPr>
        <p:spPr>
          <a:xfrm>
            <a:off x="6812280" y="1298448"/>
            <a:ext cx="1965960" cy="548640"/>
          </a:xfrm>
          <a:prstGeom prst="roundRect">
            <a:avLst>
              <a:gd name="adj" fmla="val 10000"/>
            </a:avLst>
          </a:prstGeom>
          <a:solidFill>
            <a:srgbClr val="FFFFFF"/>
          </a:solidFill>
          <a:ln w="19050">
            <a:solidFill>
              <a:srgbClr val="9BB4C7"/>
            </a:solidFill>
            <a:prstDash val="dash"/>
          </a:ln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endParaRPr lang="en-US" sz="1300" dirty="0"/>
          </a:p>
        </p:txBody>
      </p:sp>
      <p:sp>
        <p:nvSpPr>
          <p:cNvPr id="9" name="Text 7"/>
          <p:cNvSpPr/>
          <p:nvPr/>
        </p:nvSpPr>
        <p:spPr>
          <a:xfrm>
            <a:off x="320040" y="1993392"/>
            <a:ext cx="420624" cy="420624"/>
          </a:xfrm>
          <a:prstGeom prst="ellipse">
            <a:avLst/>
          </a:prstGeom>
          <a:solidFill>
            <a:srgbClr val="0C1F3F"/>
          </a:solidFill>
          <a:ln>
            <a:solidFill>
              <a:srgbClr val="0C1F3F"/>
            </a:solidFill>
          </a:ln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Comic Sans MS" pitchFamily="34" charset="0"/>
                <a:ea typeface="Comic Sans MS" pitchFamily="34" charset="-122"/>
                <a:cs typeface="Comic Sans MS" pitchFamily="34" charset="-120"/>
              </a:rPr>
              <a:t>2</a:t>
            </a:r>
            <a:endParaRPr lang="en-US" sz="1500" dirty="0"/>
          </a:p>
        </p:txBody>
      </p:sp>
      <p:sp>
        <p:nvSpPr>
          <p:cNvPr id="10" name="Text 8"/>
          <p:cNvSpPr/>
          <p:nvPr/>
        </p:nvSpPr>
        <p:spPr>
          <a:xfrm>
            <a:off x="868680" y="1938528"/>
            <a:ext cx="5806440" cy="548640"/>
          </a:xfrm>
          <a:prstGeom prst="rect">
            <a:avLst/>
          </a:prstGeom>
          <a:noFill/>
          <a:ln/>
        </p:spPr>
        <p:txBody>
          <a:bodyPr wrap="square" lIns="762" tIns="762" rIns="762" bIns="762" rtlCol="0" anchor="ctr"/>
          <a:lstStyle/>
          <a:p>
            <a:pPr marL="0" indent="0" algn="l">
              <a:buNone/>
            </a:pPr>
            <a:r>
              <a:rPr lang="en-US" sz="1250" dirty="0">
                <a:solidFill>
                  <a:srgbClr val="1E29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 MAC address has 12 </a:t>
            </a:r>
            <a:r>
              <a:rPr lang="en-US" sz="1250" b="1" dirty="0">
                <a:solidFill>
                  <a:srgbClr val="8888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_____</a:t>
            </a:r>
            <a:r>
              <a:rPr lang="en-US" sz="1250" dirty="0">
                <a:solidFill>
                  <a:srgbClr val="1E29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digits, written in pairs.</a:t>
            </a:r>
            <a:endParaRPr lang="en-US" sz="1250" dirty="0"/>
          </a:p>
        </p:txBody>
      </p:sp>
      <p:sp>
        <p:nvSpPr>
          <p:cNvPr id="11" name="Text 9"/>
          <p:cNvSpPr/>
          <p:nvPr/>
        </p:nvSpPr>
        <p:spPr>
          <a:xfrm>
            <a:off x="6812280" y="1938528"/>
            <a:ext cx="1965960" cy="548640"/>
          </a:xfrm>
          <a:prstGeom prst="roundRect">
            <a:avLst>
              <a:gd name="adj" fmla="val 10000"/>
            </a:avLst>
          </a:prstGeom>
          <a:solidFill>
            <a:srgbClr val="FFFFFF"/>
          </a:solidFill>
          <a:ln w="19050">
            <a:solidFill>
              <a:srgbClr val="9BB4C7"/>
            </a:solidFill>
            <a:prstDash val="dash"/>
          </a:ln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endParaRPr lang="en-US" sz="1300" dirty="0"/>
          </a:p>
        </p:txBody>
      </p:sp>
      <p:sp>
        <p:nvSpPr>
          <p:cNvPr id="12" name="Text 10"/>
          <p:cNvSpPr/>
          <p:nvPr/>
        </p:nvSpPr>
        <p:spPr>
          <a:xfrm>
            <a:off x="320040" y="2633472"/>
            <a:ext cx="420624" cy="420624"/>
          </a:xfrm>
          <a:prstGeom prst="ellipse">
            <a:avLst/>
          </a:prstGeom>
          <a:solidFill>
            <a:srgbClr val="0C1F3F"/>
          </a:solidFill>
          <a:ln>
            <a:solidFill>
              <a:srgbClr val="0C1F3F"/>
            </a:solidFill>
          </a:ln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Comic Sans MS" pitchFamily="34" charset="0"/>
                <a:ea typeface="Comic Sans MS" pitchFamily="34" charset="-122"/>
                <a:cs typeface="Comic Sans MS" pitchFamily="34" charset="-120"/>
              </a:rPr>
              <a:t>3</a:t>
            </a:r>
            <a:endParaRPr lang="en-US" sz="1500" dirty="0"/>
          </a:p>
        </p:txBody>
      </p:sp>
      <p:sp>
        <p:nvSpPr>
          <p:cNvPr id="13" name="Text 11"/>
          <p:cNvSpPr/>
          <p:nvPr/>
        </p:nvSpPr>
        <p:spPr>
          <a:xfrm>
            <a:off x="868680" y="2578608"/>
            <a:ext cx="5806440" cy="548640"/>
          </a:xfrm>
          <a:prstGeom prst="rect">
            <a:avLst/>
          </a:prstGeom>
          <a:noFill/>
          <a:ln/>
        </p:spPr>
        <p:txBody>
          <a:bodyPr wrap="square" lIns="762" tIns="762" rIns="762" bIns="762" rtlCol="0" anchor="ctr"/>
          <a:lstStyle/>
          <a:p>
            <a:pPr marL="0" indent="0" algn="l">
              <a:buNone/>
            </a:pPr>
            <a:r>
              <a:rPr lang="en-US" sz="1250" dirty="0">
                <a:solidFill>
                  <a:srgbClr val="1E29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first half is the </a:t>
            </a:r>
            <a:r>
              <a:rPr lang="en-US" sz="1250" b="1" dirty="0">
                <a:solidFill>
                  <a:srgbClr val="8888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_____</a:t>
            </a:r>
            <a:r>
              <a:rPr lang="en-US" sz="1250" dirty="0">
                <a:solidFill>
                  <a:srgbClr val="1E29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– it identifies the manufacturer.</a:t>
            </a:r>
            <a:endParaRPr lang="en-US" sz="1250" dirty="0"/>
          </a:p>
        </p:txBody>
      </p:sp>
      <p:sp>
        <p:nvSpPr>
          <p:cNvPr id="14" name="Text 12"/>
          <p:cNvSpPr/>
          <p:nvPr/>
        </p:nvSpPr>
        <p:spPr>
          <a:xfrm>
            <a:off x="6812280" y="2578608"/>
            <a:ext cx="1965960" cy="548640"/>
          </a:xfrm>
          <a:prstGeom prst="roundRect">
            <a:avLst>
              <a:gd name="adj" fmla="val 10000"/>
            </a:avLst>
          </a:prstGeom>
          <a:solidFill>
            <a:srgbClr val="FFFFFF"/>
          </a:solidFill>
          <a:ln w="19050">
            <a:solidFill>
              <a:srgbClr val="9BB4C7"/>
            </a:solidFill>
            <a:prstDash val="dash"/>
          </a:ln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endParaRPr lang="en-US" sz="1300" dirty="0"/>
          </a:p>
        </p:txBody>
      </p:sp>
      <p:sp>
        <p:nvSpPr>
          <p:cNvPr id="15" name="Text 13"/>
          <p:cNvSpPr/>
          <p:nvPr/>
        </p:nvSpPr>
        <p:spPr>
          <a:xfrm>
            <a:off x="320040" y="3273552"/>
            <a:ext cx="420624" cy="420624"/>
          </a:xfrm>
          <a:prstGeom prst="ellipse">
            <a:avLst/>
          </a:prstGeom>
          <a:solidFill>
            <a:srgbClr val="0C1F3F"/>
          </a:solidFill>
          <a:ln>
            <a:solidFill>
              <a:srgbClr val="0C1F3F"/>
            </a:solidFill>
          </a:ln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Comic Sans MS" pitchFamily="34" charset="0"/>
                <a:ea typeface="Comic Sans MS" pitchFamily="34" charset="-122"/>
                <a:cs typeface="Comic Sans MS" pitchFamily="34" charset="-120"/>
              </a:rPr>
              <a:t>4</a:t>
            </a:r>
            <a:endParaRPr lang="en-US" sz="1500" dirty="0"/>
          </a:p>
        </p:txBody>
      </p:sp>
      <p:sp>
        <p:nvSpPr>
          <p:cNvPr id="16" name="Text 14"/>
          <p:cNvSpPr/>
          <p:nvPr/>
        </p:nvSpPr>
        <p:spPr>
          <a:xfrm>
            <a:off x="868680" y="3218688"/>
            <a:ext cx="5806440" cy="548640"/>
          </a:xfrm>
          <a:prstGeom prst="rect">
            <a:avLst/>
          </a:prstGeom>
          <a:noFill/>
          <a:ln/>
        </p:spPr>
        <p:txBody>
          <a:bodyPr wrap="square" lIns="762" tIns="762" rIns="762" bIns="762" rtlCol="0" anchor="ctr"/>
          <a:lstStyle/>
          <a:p>
            <a:pPr marL="0" indent="0" algn="l">
              <a:buNone/>
            </a:pPr>
            <a:r>
              <a:rPr lang="en-US" sz="1250" dirty="0">
                <a:solidFill>
                  <a:srgbClr val="1E29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MAC addresses are used on the local network at Layer </a:t>
            </a:r>
            <a:r>
              <a:rPr lang="en-US" sz="1250" b="1" dirty="0">
                <a:solidFill>
                  <a:srgbClr val="8888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_____</a:t>
            </a:r>
            <a:r>
              <a:rPr lang="en-US" sz="1250" dirty="0">
                <a:solidFill>
                  <a:srgbClr val="1E29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.</a:t>
            </a:r>
            <a:endParaRPr lang="en-US" sz="1250" dirty="0"/>
          </a:p>
        </p:txBody>
      </p:sp>
      <p:sp>
        <p:nvSpPr>
          <p:cNvPr id="17" name="Text 15"/>
          <p:cNvSpPr/>
          <p:nvPr/>
        </p:nvSpPr>
        <p:spPr>
          <a:xfrm>
            <a:off x="6812280" y="3218688"/>
            <a:ext cx="1965960" cy="548640"/>
          </a:xfrm>
          <a:prstGeom prst="roundRect">
            <a:avLst>
              <a:gd name="adj" fmla="val 10000"/>
            </a:avLst>
          </a:prstGeom>
          <a:solidFill>
            <a:srgbClr val="FFFFFF"/>
          </a:solidFill>
          <a:ln w="19050">
            <a:solidFill>
              <a:srgbClr val="9BB4C7"/>
            </a:solidFill>
            <a:prstDash val="dash"/>
          </a:ln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endParaRPr lang="en-US" sz="1300" dirty="0"/>
          </a:p>
        </p:txBody>
      </p:sp>
      <p:sp>
        <p:nvSpPr>
          <p:cNvPr id="18" name="Text 16"/>
          <p:cNvSpPr/>
          <p:nvPr/>
        </p:nvSpPr>
        <p:spPr>
          <a:xfrm>
            <a:off x="320040" y="3913632"/>
            <a:ext cx="420624" cy="420624"/>
          </a:xfrm>
          <a:prstGeom prst="ellipse">
            <a:avLst/>
          </a:prstGeom>
          <a:solidFill>
            <a:srgbClr val="0C1F3F"/>
          </a:solidFill>
          <a:ln>
            <a:solidFill>
              <a:srgbClr val="0C1F3F"/>
            </a:solidFill>
          </a:ln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Comic Sans MS" pitchFamily="34" charset="0"/>
                <a:ea typeface="Comic Sans MS" pitchFamily="34" charset="-122"/>
                <a:cs typeface="Comic Sans MS" pitchFamily="34" charset="-120"/>
              </a:rPr>
              <a:t>5</a:t>
            </a:r>
            <a:endParaRPr lang="en-US" sz="1500" dirty="0"/>
          </a:p>
        </p:txBody>
      </p:sp>
      <p:sp>
        <p:nvSpPr>
          <p:cNvPr id="19" name="Text 17"/>
          <p:cNvSpPr/>
          <p:nvPr/>
        </p:nvSpPr>
        <p:spPr>
          <a:xfrm>
            <a:off x="868680" y="3858768"/>
            <a:ext cx="5806440" cy="548640"/>
          </a:xfrm>
          <a:prstGeom prst="rect">
            <a:avLst/>
          </a:prstGeom>
          <a:noFill/>
          <a:ln/>
        </p:spPr>
        <p:txBody>
          <a:bodyPr wrap="square" lIns="762" tIns="762" rIns="762" bIns="762" rtlCol="0" anchor="ctr"/>
          <a:lstStyle/>
          <a:p>
            <a:pPr marL="0" indent="0" algn="l">
              <a:buNone/>
            </a:pPr>
            <a:r>
              <a:rPr lang="en-US" sz="1250" dirty="0">
                <a:solidFill>
                  <a:srgbClr val="1E29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They are mostly fixed, but can be </a:t>
            </a:r>
            <a:r>
              <a:rPr lang="en-US" sz="1250" b="1" dirty="0">
                <a:solidFill>
                  <a:srgbClr val="8888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_____</a:t>
            </a:r>
            <a:r>
              <a:rPr lang="en-US" sz="1250" dirty="0">
                <a:solidFill>
                  <a:srgbClr val="1E29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(faked), though not permanently changed.</a:t>
            </a:r>
            <a:endParaRPr lang="en-US" sz="1250" dirty="0"/>
          </a:p>
        </p:txBody>
      </p:sp>
      <p:sp>
        <p:nvSpPr>
          <p:cNvPr id="20" name="Text 18"/>
          <p:cNvSpPr/>
          <p:nvPr/>
        </p:nvSpPr>
        <p:spPr>
          <a:xfrm>
            <a:off x="6812280" y="3858768"/>
            <a:ext cx="1965960" cy="548640"/>
          </a:xfrm>
          <a:prstGeom prst="roundRect">
            <a:avLst>
              <a:gd name="adj" fmla="val 10000"/>
            </a:avLst>
          </a:prstGeom>
          <a:solidFill>
            <a:srgbClr val="FFFFFF"/>
          </a:solidFill>
          <a:ln w="19050">
            <a:solidFill>
              <a:srgbClr val="9BB4C7"/>
            </a:solidFill>
            <a:prstDash val="dash"/>
          </a:ln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endParaRPr lang="en-US" sz="1300" dirty="0"/>
          </a:p>
        </p:txBody>
      </p:sp>
      <p:sp>
        <p:nvSpPr>
          <p:cNvPr id="21" name="Text 19"/>
          <p:cNvSpPr/>
          <p:nvPr/>
        </p:nvSpPr>
        <p:spPr>
          <a:xfrm>
            <a:off x="274320" y="4864608"/>
            <a:ext cx="457200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i="1" dirty="0">
                <a:solidFill>
                  <a:srgbClr val="0C1F3F">
                    <a:alpha val="75000"/>
                  </a:srgb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Network Hardware • Revision Activity</a:t>
            </a:r>
            <a:endParaRPr lang="en-US" sz="900" dirty="0"/>
          </a:p>
        </p:txBody>
      </p:sp>
      <p:sp>
        <p:nvSpPr>
          <p:cNvPr id="22" name="Text 20"/>
          <p:cNvSpPr/>
          <p:nvPr/>
        </p:nvSpPr>
        <p:spPr>
          <a:xfrm>
            <a:off x="7406640" y="4773168"/>
            <a:ext cx="1463040" cy="310896"/>
          </a:xfrm>
          <a:prstGeom prst="roundRect">
            <a:avLst>
              <a:gd name="adj" fmla="val 50000"/>
            </a:avLst>
          </a:prstGeom>
          <a:solidFill>
            <a:srgbClr val="FFC000"/>
          </a:solidFill>
          <a:ln>
            <a:solidFill>
              <a:srgbClr val="FFC000"/>
            </a:solidFill>
          </a:ln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FFFFFF"/>
                </a:solidFill>
                <a:latin typeface="Comic Sans MS" pitchFamily="34" charset="0"/>
                <a:ea typeface="Comic Sans MS" pitchFamily="34" charset="-122"/>
                <a:cs typeface="Comic Sans MS" pitchFamily="34" charset="-120"/>
              </a:rPr>
              <a:t>ROUND 2</a:t>
            </a:r>
            <a:endParaRPr lang="en-US" sz="10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CCE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713232"/>
          </a:xfrm>
          <a:prstGeom prst="rect">
            <a:avLst/>
          </a:prstGeom>
          <a:solidFill>
            <a:srgbClr val="0C1F3F"/>
          </a:solidFill>
          <a:ln w="12700">
            <a:solidFill>
              <a:srgbClr val="0C1F3F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" name="Text 1"/>
          <p:cNvSpPr/>
          <p:nvPr/>
        </p:nvSpPr>
        <p:spPr>
          <a:xfrm>
            <a:off x="320040" y="91440"/>
            <a:ext cx="5120640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200" b="1" i="1" dirty="0">
                <a:solidFill>
                  <a:srgbClr val="FFFFFF"/>
                </a:solidFill>
                <a:latin typeface="Comic Sans MS" pitchFamily="34" charset="0"/>
                <a:ea typeface="Comic Sans MS" pitchFamily="34" charset="-122"/>
                <a:cs typeface="Comic Sans MS" pitchFamily="34" charset="-120"/>
              </a:rPr>
              <a:t>Fill in the Gaps</a:t>
            </a:r>
            <a:endParaRPr lang="en-US" sz="2200" dirty="0"/>
          </a:p>
        </p:txBody>
      </p:sp>
      <p:sp>
        <p:nvSpPr>
          <p:cNvPr id="4" name="Text 2"/>
          <p:cNvSpPr/>
          <p:nvPr/>
        </p:nvSpPr>
        <p:spPr>
          <a:xfrm>
            <a:off x="4480560" y="91440"/>
            <a:ext cx="4343400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300" i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Round 2 • 2</a:t>
            </a:r>
            <a:endParaRPr lang="en-US" sz="1300" dirty="0"/>
          </a:p>
        </p:txBody>
      </p:sp>
      <p:sp>
        <p:nvSpPr>
          <p:cNvPr id="5" name="Text 3"/>
          <p:cNvSpPr/>
          <p:nvPr/>
        </p:nvSpPr>
        <p:spPr>
          <a:xfrm>
            <a:off x="365760" y="804672"/>
            <a:ext cx="84124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700" b="1" dirty="0">
                <a:solidFill>
                  <a:srgbClr val="1E293B"/>
                </a:solidFill>
                <a:latin typeface="Comic Sans MS" pitchFamily="34" charset="0"/>
                <a:ea typeface="Comic Sans MS" pitchFamily="34" charset="-122"/>
                <a:cs typeface="Comic Sans MS" pitchFamily="34" charset="-120"/>
              </a:rPr>
              <a:t>Routing, NAT &amp; Cables</a:t>
            </a:r>
            <a:endParaRPr lang="en-US" sz="1700" dirty="0"/>
          </a:p>
        </p:txBody>
      </p:sp>
      <p:sp>
        <p:nvSpPr>
          <p:cNvPr id="6" name="Text 4"/>
          <p:cNvSpPr/>
          <p:nvPr/>
        </p:nvSpPr>
        <p:spPr>
          <a:xfrm>
            <a:off x="320040" y="1353312"/>
            <a:ext cx="420624" cy="420624"/>
          </a:xfrm>
          <a:prstGeom prst="ellipse">
            <a:avLst/>
          </a:prstGeom>
          <a:solidFill>
            <a:srgbClr val="0C1F3F"/>
          </a:solidFill>
          <a:ln>
            <a:solidFill>
              <a:srgbClr val="0C1F3F"/>
            </a:solidFill>
          </a:ln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Comic Sans MS" pitchFamily="34" charset="0"/>
                <a:ea typeface="Comic Sans MS" pitchFamily="34" charset="-122"/>
                <a:cs typeface="Comic Sans MS" pitchFamily="34" charset="-120"/>
              </a:rPr>
              <a:t>1</a:t>
            </a:r>
            <a:endParaRPr lang="en-US" sz="1500" dirty="0"/>
          </a:p>
        </p:txBody>
      </p:sp>
      <p:sp>
        <p:nvSpPr>
          <p:cNvPr id="7" name="Text 5"/>
          <p:cNvSpPr/>
          <p:nvPr/>
        </p:nvSpPr>
        <p:spPr>
          <a:xfrm>
            <a:off x="868680" y="1298448"/>
            <a:ext cx="5806440" cy="548640"/>
          </a:xfrm>
          <a:prstGeom prst="rect">
            <a:avLst/>
          </a:prstGeom>
          <a:noFill/>
          <a:ln/>
        </p:spPr>
        <p:txBody>
          <a:bodyPr wrap="square" lIns="762" tIns="762" rIns="762" bIns="762" rtlCol="0" anchor="ctr"/>
          <a:lstStyle/>
          <a:p>
            <a:pPr marL="0" indent="0" algn="l">
              <a:buNone/>
            </a:pPr>
            <a:r>
              <a:rPr lang="en-US" sz="1250" dirty="0">
                <a:solidFill>
                  <a:srgbClr val="1E29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Routing table — destination 192.168.1.0/24 → next hop: </a:t>
            </a:r>
            <a:r>
              <a:rPr lang="en-US" sz="1250" b="1" dirty="0">
                <a:solidFill>
                  <a:srgbClr val="8888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_____</a:t>
            </a:r>
            <a:r>
              <a:rPr lang="en-US" sz="1250" dirty="0">
                <a:solidFill>
                  <a:srgbClr val="1E29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(directly connected).</a:t>
            </a:r>
            <a:endParaRPr lang="en-US" sz="1250" dirty="0"/>
          </a:p>
        </p:txBody>
      </p:sp>
      <p:sp>
        <p:nvSpPr>
          <p:cNvPr id="8" name="Text 6"/>
          <p:cNvSpPr/>
          <p:nvPr/>
        </p:nvSpPr>
        <p:spPr>
          <a:xfrm>
            <a:off x="6812280" y="1298448"/>
            <a:ext cx="1965960" cy="548640"/>
          </a:xfrm>
          <a:prstGeom prst="roundRect">
            <a:avLst>
              <a:gd name="adj" fmla="val 10000"/>
            </a:avLst>
          </a:prstGeom>
          <a:solidFill>
            <a:srgbClr val="FFFFFF"/>
          </a:solidFill>
          <a:ln w="19050">
            <a:solidFill>
              <a:srgbClr val="9BB4C7"/>
            </a:solidFill>
            <a:prstDash val="dash"/>
          </a:ln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endParaRPr lang="en-US" sz="1300" dirty="0"/>
          </a:p>
        </p:txBody>
      </p:sp>
      <p:sp>
        <p:nvSpPr>
          <p:cNvPr id="9" name="Text 7"/>
          <p:cNvSpPr/>
          <p:nvPr/>
        </p:nvSpPr>
        <p:spPr>
          <a:xfrm>
            <a:off x="320040" y="1993392"/>
            <a:ext cx="420624" cy="420624"/>
          </a:xfrm>
          <a:prstGeom prst="ellipse">
            <a:avLst/>
          </a:prstGeom>
          <a:solidFill>
            <a:srgbClr val="0C1F3F"/>
          </a:solidFill>
          <a:ln>
            <a:solidFill>
              <a:srgbClr val="0C1F3F"/>
            </a:solidFill>
          </a:ln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Comic Sans MS" pitchFamily="34" charset="0"/>
                <a:ea typeface="Comic Sans MS" pitchFamily="34" charset="-122"/>
                <a:cs typeface="Comic Sans MS" pitchFamily="34" charset="-120"/>
              </a:rPr>
              <a:t>2</a:t>
            </a:r>
            <a:endParaRPr lang="en-US" sz="1500" dirty="0"/>
          </a:p>
        </p:txBody>
      </p:sp>
      <p:sp>
        <p:nvSpPr>
          <p:cNvPr id="10" name="Text 8"/>
          <p:cNvSpPr/>
          <p:nvPr/>
        </p:nvSpPr>
        <p:spPr>
          <a:xfrm>
            <a:off x="868680" y="1938528"/>
            <a:ext cx="5806440" cy="548640"/>
          </a:xfrm>
          <a:prstGeom prst="rect">
            <a:avLst/>
          </a:prstGeom>
          <a:noFill/>
          <a:ln/>
        </p:spPr>
        <p:txBody>
          <a:bodyPr wrap="square" lIns="762" tIns="762" rIns="762" bIns="762" rtlCol="0" anchor="ctr"/>
          <a:lstStyle/>
          <a:p>
            <a:pPr marL="0" indent="0" algn="l">
              <a:buNone/>
            </a:pPr>
            <a:r>
              <a:rPr lang="en-US" sz="1250" dirty="0">
                <a:solidFill>
                  <a:srgbClr val="1E29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Routing table — destination 0.0.0.0/0 (default) → next hop: </a:t>
            </a:r>
            <a:r>
              <a:rPr lang="en-US" sz="1250" b="1" dirty="0">
                <a:solidFill>
                  <a:srgbClr val="8888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_____</a:t>
            </a:r>
            <a:r>
              <a:rPr lang="en-US" sz="1250" dirty="0">
                <a:solidFill>
                  <a:srgbClr val="1E29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.</a:t>
            </a:r>
            <a:endParaRPr lang="en-US" sz="1250" dirty="0"/>
          </a:p>
        </p:txBody>
      </p:sp>
      <p:sp>
        <p:nvSpPr>
          <p:cNvPr id="11" name="Text 9"/>
          <p:cNvSpPr/>
          <p:nvPr/>
        </p:nvSpPr>
        <p:spPr>
          <a:xfrm>
            <a:off x="6812280" y="1938528"/>
            <a:ext cx="1965960" cy="548640"/>
          </a:xfrm>
          <a:prstGeom prst="roundRect">
            <a:avLst>
              <a:gd name="adj" fmla="val 10000"/>
            </a:avLst>
          </a:prstGeom>
          <a:solidFill>
            <a:srgbClr val="FFFFFF"/>
          </a:solidFill>
          <a:ln w="19050">
            <a:solidFill>
              <a:srgbClr val="9BB4C7"/>
            </a:solidFill>
            <a:prstDash val="dash"/>
          </a:ln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endParaRPr lang="en-US" sz="1300" dirty="0"/>
          </a:p>
        </p:txBody>
      </p:sp>
      <p:sp>
        <p:nvSpPr>
          <p:cNvPr id="12" name="Text 10"/>
          <p:cNvSpPr/>
          <p:nvPr/>
        </p:nvSpPr>
        <p:spPr>
          <a:xfrm>
            <a:off x="320040" y="2633472"/>
            <a:ext cx="420624" cy="420624"/>
          </a:xfrm>
          <a:prstGeom prst="ellipse">
            <a:avLst/>
          </a:prstGeom>
          <a:solidFill>
            <a:srgbClr val="0C1F3F"/>
          </a:solidFill>
          <a:ln>
            <a:solidFill>
              <a:srgbClr val="0C1F3F"/>
            </a:solidFill>
          </a:ln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Comic Sans MS" pitchFamily="34" charset="0"/>
                <a:ea typeface="Comic Sans MS" pitchFamily="34" charset="-122"/>
                <a:cs typeface="Comic Sans MS" pitchFamily="34" charset="-120"/>
              </a:rPr>
              <a:t>3</a:t>
            </a:r>
            <a:endParaRPr lang="en-US" sz="1500" dirty="0"/>
          </a:p>
        </p:txBody>
      </p:sp>
      <p:sp>
        <p:nvSpPr>
          <p:cNvPr id="13" name="Text 11"/>
          <p:cNvSpPr/>
          <p:nvPr/>
        </p:nvSpPr>
        <p:spPr>
          <a:xfrm>
            <a:off x="868680" y="2578608"/>
            <a:ext cx="5806440" cy="548640"/>
          </a:xfrm>
          <a:prstGeom prst="rect">
            <a:avLst/>
          </a:prstGeom>
          <a:noFill/>
          <a:ln/>
        </p:spPr>
        <p:txBody>
          <a:bodyPr wrap="square" lIns="762" tIns="762" rIns="762" bIns="762" rtlCol="0" anchor="ctr"/>
          <a:lstStyle/>
          <a:p>
            <a:pPr marL="0" indent="0" algn="l">
              <a:buNone/>
            </a:pPr>
            <a:r>
              <a:rPr lang="en-US" sz="1250" dirty="0">
                <a:solidFill>
                  <a:srgbClr val="1E29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NAT example — private IP 192.168.1.2 is rewritten to public IP </a:t>
            </a:r>
            <a:r>
              <a:rPr lang="en-US" sz="1250" b="1" dirty="0">
                <a:solidFill>
                  <a:srgbClr val="8888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_____</a:t>
            </a:r>
            <a:r>
              <a:rPr lang="en-US" sz="1250" dirty="0">
                <a:solidFill>
                  <a:srgbClr val="1E29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before it leaves the router.</a:t>
            </a:r>
            <a:endParaRPr lang="en-US" sz="1250" dirty="0"/>
          </a:p>
        </p:txBody>
      </p:sp>
      <p:sp>
        <p:nvSpPr>
          <p:cNvPr id="14" name="Text 12"/>
          <p:cNvSpPr/>
          <p:nvPr/>
        </p:nvSpPr>
        <p:spPr>
          <a:xfrm>
            <a:off x="6812280" y="2578608"/>
            <a:ext cx="1965960" cy="548640"/>
          </a:xfrm>
          <a:prstGeom prst="roundRect">
            <a:avLst>
              <a:gd name="adj" fmla="val 10000"/>
            </a:avLst>
          </a:prstGeom>
          <a:solidFill>
            <a:srgbClr val="FFFFFF"/>
          </a:solidFill>
          <a:ln w="19050">
            <a:solidFill>
              <a:srgbClr val="9BB4C7"/>
            </a:solidFill>
            <a:prstDash val="dash"/>
          </a:ln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endParaRPr lang="en-US" sz="1300" dirty="0"/>
          </a:p>
        </p:txBody>
      </p:sp>
      <p:sp>
        <p:nvSpPr>
          <p:cNvPr id="15" name="Text 13"/>
          <p:cNvSpPr/>
          <p:nvPr/>
        </p:nvSpPr>
        <p:spPr>
          <a:xfrm>
            <a:off x="320040" y="3273552"/>
            <a:ext cx="420624" cy="420624"/>
          </a:xfrm>
          <a:prstGeom prst="ellipse">
            <a:avLst/>
          </a:prstGeom>
          <a:solidFill>
            <a:srgbClr val="0C1F3F"/>
          </a:solidFill>
          <a:ln>
            <a:solidFill>
              <a:srgbClr val="0C1F3F"/>
            </a:solidFill>
          </a:ln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Comic Sans MS" pitchFamily="34" charset="0"/>
                <a:ea typeface="Comic Sans MS" pitchFamily="34" charset="-122"/>
                <a:cs typeface="Comic Sans MS" pitchFamily="34" charset="-120"/>
              </a:rPr>
              <a:t>4</a:t>
            </a:r>
            <a:endParaRPr lang="en-US" sz="1500" dirty="0"/>
          </a:p>
        </p:txBody>
      </p:sp>
      <p:sp>
        <p:nvSpPr>
          <p:cNvPr id="16" name="Text 14"/>
          <p:cNvSpPr/>
          <p:nvPr/>
        </p:nvSpPr>
        <p:spPr>
          <a:xfrm>
            <a:off x="868680" y="3218688"/>
            <a:ext cx="5806440" cy="548640"/>
          </a:xfrm>
          <a:prstGeom prst="rect">
            <a:avLst/>
          </a:prstGeom>
          <a:noFill/>
          <a:ln/>
        </p:spPr>
        <p:txBody>
          <a:bodyPr wrap="square" lIns="762" tIns="762" rIns="762" bIns="762" rtlCol="0" anchor="ctr"/>
          <a:lstStyle/>
          <a:p>
            <a:pPr marL="0" indent="0" algn="l">
              <a:buNone/>
            </a:pPr>
            <a:r>
              <a:rPr lang="en-US" sz="1250" dirty="0">
                <a:solidFill>
                  <a:srgbClr val="1E29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Cat6 Ethernet cable supports speeds up to </a:t>
            </a:r>
            <a:r>
              <a:rPr lang="en-US" sz="1250" b="1" dirty="0">
                <a:solidFill>
                  <a:srgbClr val="8888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_____</a:t>
            </a:r>
            <a:r>
              <a:rPr lang="en-US" sz="1250" dirty="0">
                <a:solidFill>
                  <a:srgbClr val="1E29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Gbps (shorter runs).</a:t>
            </a:r>
            <a:endParaRPr lang="en-US" sz="1250" dirty="0"/>
          </a:p>
        </p:txBody>
      </p:sp>
      <p:sp>
        <p:nvSpPr>
          <p:cNvPr id="17" name="Text 15"/>
          <p:cNvSpPr/>
          <p:nvPr/>
        </p:nvSpPr>
        <p:spPr>
          <a:xfrm>
            <a:off x="6812280" y="3218688"/>
            <a:ext cx="1965960" cy="548640"/>
          </a:xfrm>
          <a:prstGeom prst="roundRect">
            <a:avLst>
              <a:gd name="adj" fmla="val 10000"/>
            </a:avLst>
          </a:prstGeom>
          <a:solidFill>
            <a:srgbClr val="FFFFFF"/>
          </a:solidFill>
          <a:ln w="19050">
            <a:solidFill>
              <a:srgbClr val="9BB4C7"/>
            </a:solidFill>
            <a:prstDash val="dash"/>
          </a:ln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endParaRPr lang="en-US" sz="1300" dirty="0"/>
          </a:p>
        </p:txBody>
      </p:sp>
      <p:sp>
        <p:nvSpPr>
          <p:cNvPr id="18" name="Text 16"/>
          <p:cNvSpPr/>
          <p:nvPr/>
        </p:nvSpPr>
        <p:spPr>
          <a:xfrm>
            <a:off x="320040" y="3913632"/>
            <a:ext cx="420624" cy="420624"/>
          </a:xfrm>
          <a:prstGeom prst="ellipse">
            <a:avLst/>
          </a:prstGeom>
          <a:solidFill>
            <a:srgbClr val="0C1F3F"/>
          </a:solidFill>
          <a:ln>
            <a:solidFill>
              <a:srgbClr val="0C1F3F"/>
            </a:solidFill>
          </a:ln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Comic Sans MS" pitchFamily="34" charset="0"/>
                <a:ea typeface="Comic Sans MS" pitchFamily="34" charset="-122"/>
                <a:cs typeface="Comic Sans MS" pitchFamily="34" charset="-120"/>
              </a:rPr>
              <a:t>5</a:t>
            </a:r>
            <a:endParaRPr lang="en-US" sz="1500" dirty="0"/>
          </a:p>
        </p:txBody>
      </p:sp>
      <p:sp>
        <p:nvSpPr>
          <p:cNvPr id="19" name="Text 17"/>
          <p:cNvSpPr/>
          <p:nvPr/>
        </p:nvSpPr>
        <p:spPr>
          <a:xfrm>
            <a:off x="868680" y="3858768"/>
            <a:ext cx="5806440" cy="548640"/>
          </a:xfrm>
          <a:prstGeom prst="rect">
            <a:avLst/>
          </a:prstGeom>
          <a:noFill/>
          <a:ln/>
        </p:spPr>
        <p:txBody>
          <a:bodyPr wrap="square" lIns="762" tIns="762" rIns="762" bIns="762" rtlCol="0" anchor="ctr"/>
          <a:lstStyle/>
          <a:p>
            <a:pPr marL="0" indent="0" algn="l">
              <a:buNone/>
            </a:pPr>
            <a:r>
              <a:rPr lang="en-US" sz="1250" dirty="0">
                <a:solidFill>
                  <a:srgbClr val="1E29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Cat5e Ethernet cable supports speeds up to </a:t>
            </a:r>
            <a:r>
              <a:rPr lang="en-US" sz="1250" b="1" dirty="0">
                <a:solidFill>
                  <a:srgbClr val="8888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_____</a:t>
            </a:r>
            <a:r>
              <a:rPr lang="en-US" sz="1250" dirty="0">
                <a:solidFill>
                  <a:srgbClr val="1E29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Gbps.</a:t>
            </a:r>
            <a:endParaRPr lang="en-US" sz="1250" dirty="0"/>
          </a:p>
        </p:txBody>
      </p:sp>
      <p:sp>
        <p:nvSpPr>
          <p:cNvPr id="20" name="Text 18"/>
          <p:cNvSpPr/>
          <p:nvPr/>
        </p:nvSpPr>
        <p:spPr>
          <a:xfrm>
            <a:off x="6812280" y="3858768"/>
            <a:ext cx="1965960" cy="548640"/>
          </a:xfrm>
          <a:prstGeom prst="roundRect">
            <a:avLst>
              <a:gd name="adj" fmla="val 10000"/>
            </a:avLst>
          </a:prstGeom>
          <a:solidFill>
            <a:srgbClr val="FFFFFF"/>
          </a:solidFill>
          <a:ln w="19050">
            <a:solidFill>
              <a:srgbClr val="9BB4C7"/>
            </a:solidFill>
            <a:prstDash val="dash"/>
          </a:ln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endParaRPr lang="en-US" sz="1300" dirty="0"/>
          </a:p>
        </p:txBody>
      </p:sp>
      <p:sp>
        <p:nvSpPr>
          <p:cNvPr id="21" name="Text 19"/>
          <p:cNvSpPr/>
          <p:nvPr/>
        </p:nvSpPr>
        <p:spPr>
          <a:xfrm>
            <a:off x="274320" y="4864608"/>
            <a:ext cx="457200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i="1" dirty="0">
                <a:solidFill>
                  <a:srgbClr val="0C1F3F">
                    <a:alpha val="75000"/>
                  </a:srgb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Network Hardware • Revision Activity</a:t>
            </a:r>
            <a:endParaRPr lang="en-US" sz="900" dirty="0"/>
          </a:p>
        </p:txBody>
      </p:sp>
      <p:sp>
        <p:nvSpPr>
          <p:cNvPr id="22" name="Text 20"/>
          <p:cNvSpPr/>
          <p:nvPr/>
        </p:nvSpPr>
        <p:spPr>
          <a:xfrm>
            <a:off x="7406640" y="4773168"/>
            <a:ext cx="1463040" cy="310896"/>
          </a:xfrm>
          <a:prstGeom prst="roundRect">
            <a:avLst>
              <a:gd name="adj" fmla="val 50000"/>
            </a:avLst>
          </a:prstGeom>
          <a:solidFill>
            <a:srgbClr val="FFC000"/>
          </a:solidFill>
          <a:ln>
            <a:solidFill>
              <a:srgbClr val="FFC000"/>
            </a:solidFill>
          </a:ln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FFFFFF"/>
                </a:solidFill>
                <a:latin typeface="Comic Sans MS" pitchFamily="34" charset="0"/>
                <a:ea typeface="Comic Sans MS" pitchFamily="34" charset="-122"/>
                <a:cs typeface="Comic Sans MS" pitchFamily="34" charset="-120"/>
              </a:rPr>
              <a:t>ROUND 2</a:t>
            </a:r>
            <a:endParaRPr lang="en-US" sz="10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0C1F3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C1F3F"/>
          </a:solidFill>
          <a:ln w="12700">
            <a:solidFill>
              <a:srgbClr val="333333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" name="Text 1"/>
          <p:cNvSpPr/>
          <p:nvPr/>
        </p:nvSpPr>
        <p:spPr>
          <a:xfrm>
            <a:off x="640080" y="1417320"/>
            <a:ext cx="1371600" cy="1371600"/>
          </a:xfrm>
          <a:prstGeom prst="ellipse">
            <a:avLst/>
          </a:prstGeom>
          <a:solidFill>
            <a:srgbClr val="0F766E"/>
          </a:solidFill>
          <a:ln>
            <a:solidFill>
              <a:srgbClr val="0F766E"/>
            </a:solidFill>
          </a:ln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4800" b="1" dirty="0">
                <a:solidFill>
                  <a:srgbClr val="FFFFFF"/>
                </a:solidFill>
                <a:latin typeface="Comic Sans MS" pitchFamily="34" charset="0"/>
                <a:ea typeface="Comic Sans MS" pitchFamily="34" charset="-122"/>
                <a:cs typeface="Comic Sans MS" pitchFamily="34" charset="-120"/>
              </a:rPr>
              <a:t>3</a:t>
            </a:r>
            <a:endParaRPr lang="en-US" sz="4800" dirty="0"/>
          </a:p>
        </p:txBody>
      </p:sp>
      <p:sp>
        <p:nvSpPr>
          <p:cNvPr id="4" name="Text 2"/>
          <p:cNvSpPr/>
          <p:nvPr/>
        </p:nvSpPr>
        <p:spPr>
          <a:xfrm>
            <a:off x="2331720" y="1371600"/>
            <a:ext cx="6217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b"/>
          <a:lstStyle/>
          <a:p>
            <a:pPr marL="0" indent="0" algn="l">
              <a:buNone/>
            </a:pPr>
            <a:r>
              <a:rPr lang="en-US" sz="1600" i="1" dirty="0">
                <a:solidFill>
                  <a:srgbClr val="FFC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Round 3</a:t>
            </a:r>
            <a:endParaRPr lang="en-US" sz="1600" dirty="0"/>
          </a:p>
        </p:txBody>
      </p:sp>
      <p:sp>
        <p:nvSpPr>
          <p:cNvPr id="5" name="Text 3"/>
          <p:cNvSpPr/>
          <p:nvPr/>
        </p:nvSpPr>
        <p:spPr>
          <a:xfrm>
            <a:off x="2331720" y="1828800"/>
            <a:ext cx="630936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3400" b="1" dirty="0">
                <a:solidFill>
                  <a:srgbClr val="FFFFFF"/>
                </a:solidFill>
                <a:latin typeface="Comic Sans MS" pitchFamily="34" charset="0"/>
                <a:ea typeface="Comic Sans MS" pitchFamily="34" charset="-122"/>
                <a:cs typeface="Comic Sans MS" pitchFamily="34" charset="-120"/>
              </a:rPr>
              <a:t>Sort It</a:t>
            </a:r>
            <a:endParaRPr lang="en-US" sz="3400" dirty="0"/>
          </a:p>
        </p:txBody>
      </p:sp>
      <p:sp>
        <p:nvSpPr>
          <p:cNvPr id="6" name="Text 4"/>
          <p:cNvSpPr/>
          <p:nvPr/>
        </p:nvSpPr>
        <p:spPr>
          <a:xfrm>
            <a:off x="2331720" y="2697480"/>
            <a:ext cx="630936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1350" dirty="0">
                <a:solidFill>
                  <a:srgbClr val="D6E8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Drag each tile into the correct bucket. Two sets, 5 tiles each.</a:t>
            </a:r>
            <a:endParaRPr lang="en-US" sz="1350" dirty="0"/>
          </a:p>
        </p:txBody>
      </p:sp>
      <p:sp>
        <p:nvSpPr>
          <p:cNvPr id="7" name="Text 5"/>
          <p:cNvSpPr/>
          <p:nvPr/>
        </p:nvSpPr>
        <p:spPr>
          <a:xfrm>
            <a:off x="2331720" y="3566160"/>
            <a:ext cx="63093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1150" b="1" i="1" dirty="0">
                <a:solidFill>
                  <a:srgbClr val="FFC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Reminder: dragging only works in Normal view, not Slideshow view.</a:t>
            </a:r>
            <a:endParaRPr lang="en-US" sz="1150" dirty="0"/>
          </a:p>
        </p:txBody>
      </p:sp>
      <p:sp>
        <p:nvSpPr>
          <p:cNvPr id="8" name="Text 6"/>
          <p:cNvSpPr/>
          <p:nvPr/>
        </p:nvSpPr>
        <p:spPr>
          <a:xfrm>
            <a:off x="274320" y="4864608"/>
            <a:ext cx="457200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i="1" dirty="0">
                <a:solidFill>
                  <a:srgbClr val="0C1F3F">
                    <a:alpha val="75000"/>
                  </a:srgb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Network Hardware • Revision Activity</a:t>
            </a:r>
            <a:endParaRPr lang="en-US" sz="900" dirty="0"/>
          </a:p>
        </p:txBody>
      </p:sp>
      <p:sp>
        <p:nvSpPr>
          <p:cNvPr id="9" name="Text 7"/>
          <p:cNvSpPr/>
          <p:nvPr/>
        </p:nvSpPr>
        <p:spPr>
          <a:xfrm>
            <a:off x="7406640" y="4773168"/>
            <a:ext cx="1463040" cy="310896"/>
          </a:xfrm>
          <a:prstGeom prst="roundRect">
            <a:avLst>
              <a:gd name="adj" fmla="val 50000"/>
            </a:avLst>
          </a:prstGeom>
          <a:solidFill>
            <a:srgbClr val="0F766E"/>
          </a:solidFill>
          <a:ln>
            <a:solidFill>
              <a:srgbClr val="0F766E"/>
            </a:solidFill>
          </a:ln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FFFFFF"/>
                </a:solidFill>
                <a:latin typeface="Comic Sans MS" pitchFamily="34" charset="0"/>
                <a:ea typeface="Comic Sans MS" pitchFamily="34" charset="-122"/>
                <a:cs typeface="Comic Sans MS" pitchFamily="34" charset="-120"/>
              </a:rPr>
              <a:t>ROUND 3</a:t>
            </a:r>
            <a:endParaRPr lang="en-US" sz="10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CCE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713232"/>
          </a:xfrm>
          <a:prstGeom prst="rect">
            <a:avLst/>
          </a:prstGeom>
          <a:solidFill>
            <a:srgbClr val="0C1F3F"/>
          </a:solidFill>
          <a:ln w="12700">
            <a:solidFill>
              <a:srgbClr val="0C1F3F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" name="Text 1"/>
          <p:cNvSpPr/>
          <p:nvPr/>
        </p:nvSpPr>
        <p:spPr>
          <a:xfrm>
            <a:off x="320040" y="91440"/>
            <a:ext cx="5120640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200" b="1" i="1" dirty="0">
                <a:solidFill>
                  <a:srgbClr val="FFFFFF"/>
                </a:solidFill>
                <a:latin typeface="Comic Sans MS" pitchFamily="34" charset="0"/>
                <a:ea typeface="Comic Sans MS" pitchFamily="34" charset="-122"/>
                <a:cs typeface="Comic Sans MS" pitchFamily="34" charset="-120"/>
              </a:rPr>
              <a:t>Sort It</a:t>
            </a:r>
            <a:endParaRPr lang="en-US" sz="2200" dirty="0"/>
          </a:p>
        </p:txBody>
      </p:sp>
      <p:sp>
        <p:nvSpPr>
          <p:cNvPr id="4" name="Text 2"/>
          <p:cNvSpPr/>
          <p:nvPr/>
        </p:nvSpPr>
        <p:spPr>
          <a:xfrm>
            <a:off x="4480560" y="91440"/>
            <a:ext cx="4343400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300" i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Round 3 • 1</a:t>
            </a:r>
            <a:endParaRPr lang="en-US" sz="1300" dirty="0"/>
          </a:p>
        </p:txBody>
      </p:sp>
      <p:sp>
        <p:nvSpPr>
          <p:cNvPr id="5" name="Text 3"/>
          <p:cNvSpPr/>
          <p:nvPr/>
        </p:nvSpPr>
        <p:spPr>
          <a:xfrm>
            <a:off x="365760" y="786384"/>
            <a:ext cx="841248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600" b="1" dirty="0">
                <a:solidFill>
                  <a:srgbClr val="1E293B"/>
                </a:solidFill>
                <a:latin typeface="Comic Sans MS" pitchFamily="34" charset="0"/>
                <a:ea typeface="Comic Sans MS" pitchFamily="34" charset="-122"/>
                <a:cs typeface="Comic Sans MS" pitchFamily="34" charset="-120"/>
              </a:rPr>
              <a:t>Hub vs Switch</a:t>
            </a:r>
            <a:endParaRPr lang="en-US" sz="1600" dirty="0"/>
          </a:p>
        </p:txBody>
      </p:sp>
      <p:sp>
        <p:nvSpPr>
          <p:cNvPr id="6" name="Text 4"/>
          <p:cNvSpPr/>
          <p:nvPr/>
        </p:nvSpPr>
        <p:spPr>
          <a:xfrm>
            <a:off x="365760" y="1097280"/>
            <a:ext cx="841248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150" i="1" dirty="0">
                <a:solidFill>
                  <a:srgbClr val="4444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Drag each tile into the correct bucket.</a:t>
            </a:r>
            <a:endParaRPr lang="en-US" sz="1150" dirty="0"/>
          </a:p>
        </p:txBody>
      </p:sp>
      <p:sp>
        <p:nvSpPr>
          <p:cNvPr id="7" name="Text 5"/>
          <p:cNvSpPr/>
          <p:nvPr/>
        </p:nvSpPr>
        <p:spPr>
          <a:xfrm rot="-240000">
            <a:off x="365760" y="1444752"/>
            <a:ext cx="1627632" cy="502920"/>
          </a:xfrm>
          <a:prstGeom prst="roundRect">
            <a:avLst>
              <a:gd name="adj" fmla="val 12727"/>
            </a:avLst>
          </a:prstGeom>
          <a:solidFill>
            <a:srgbClr val="FFFFFF"/>
          </a:solidFill>
          <a:ln w="15875">
            <a:solidFill>
              <a:srgbClr val="0C1F3F"/>
            </a:solidFill>
          </a:ln>
          <a:effectLst>
            <a:outerShdw blurRad="38100" dist="12700" dir="5400000" algn="bl" rotWithShape="0">
              <a:srgbClr val="3A3A3A">
                <a:alpha val="18000"/>
              </a:srgbClr>
            </a:outerShdw>
          </a:effectLst>
        </p:spPr>
        <p:txBody>
          <a:bodyPr wrap="square" lIns="1270" tIns="1270" rIns="1270" bIns="127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1E293B"/>
                </a:solidFill>
                <a:latin typeface="Comic Sans MS" pitchFamily="34" charset="0"/>
                <a:ea typeface="Comic Sans MS" pitchFamily="34" charset="-122"/>
                <a:cs typeface="Comic Sans MS" pitchFamily="34" charset="-120"/>
              </a:rPr>
              <a:t>Sends every frame to ALL ports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 rot="180000">
            <a:off x="2084092" y="1453897"/>
            <a:ext cx="1627632" cy="502920"/>
          </a:xfrm>
          <a:prstGeom prst="roundRect">
            <a:avLst>
              <a:gd name="adj" fmla="val 12727"/>
            </a:avLst>
          </a:prstGeom>
          <a:solidFill>
            <a:srgbClr val="FFFFFF"/>
          </a:solidFill>
          <a:ln w="15875">
            <a:solidFill>
              <a:srgbClr val="0C1F3F"/>
            </a:solidFill>
          </a:ln>
          <a:effectLst>
            <a:outerShdw blurRad="38100" dist="12700" dir="5400000" algn="bl" rotWithShape="0">
              <a:srgbClr val="3A3A3A">
                <a:alpha val="18000"/>
              </a:srgbClr>
            </a:outerShdw>
          </a:effectLst>
        </p:spPr>
        <p:txBody>
          <a:bodyPr wrap="square" lIns="1270" tIns="1270" rIns="1270" bIns="127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1E293B"/>
                </a:solidFill>
                <a:latin typeface="Comic Sans MS" pitchFamily="34" charset="0"/>
                <a:ea typeface="Comic Sans MS" pitchFamily="34" charset="-122"/>
                <a:cs typeface="Comic Sans MS" pitchFamily="34" charset="-120"/>
              </a:rPr>
              <a:t>Sends data only to the correct port</a:t>
            </a:r>
            <a:endParaRPr lang="en-US" sz="1000" dirty="0"/>
          </a:p>
        </p:txBody>
      </p:sp>
      <p:sp>
        <p:nvSpPr>
          <p:cNvPr id="9" name="Text 7"/>
          <p:cNvSpPr/>
          <p:nvPr/>
        </p:nvSpPr>
        <p:spPr>
          <a:xfrm rot="-180000">
            <a:off x="3758184" y="1444752"/>
            <a:ext cx="1627632" cy="502920"/>
          </a:xfrm>
          <a:prstGeom prst="roundRect">
            <a:avLst>
              <a:gd name="adj" fmla="val 12727"/>
            </a:avLst>
          </a:prstGeom>
          <a:solidFill>
            <a:srgbClr val="FFFFFF"/>
          </a:solidFill>
          <a:ln w="15875">
            <a:solidFill>
              <a:srgbClr val="0C1F3F"/>
            </a:solidFill>
          </a:ln>
          <a:effectLst>
            <a:outerShdw blurRad="38100" dist="12700" dir="5400000" algn="bl" rotWithShape="0">
              <a:srgbClr val="3A3A3A">
                <a:alpha val="18000"/>
              </a:srgbClr>
            </a:outerShdw>
          </a:effectLst>
        </p:spPr>
        <p:txBody>
          <a:bodyPr wrap="square" lIns="1270" tIns="1270" rIns="1270" bIns="127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1E293B"/>
                </a:solidFill>
                <a:latin typeface="Comic Sans MS" pitchFamily="34" charset="0"/>
                <a:ea typeface="Comic Sans MS" pitchFamily="34" charset="-122"/>
                <a:cs typeface="Comic Sans MS" pitchFamily="34" charset="-120"/>
              </a:rPr>
              <a:t>Causes more collisions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 rot="240000">
            <a:off x="5454396" y="1444752"/>
            <a:ext cx="1627632" cy="502920"/>
          </a:xfrm>
          <a:prstGeom prst="roundRect">
            <a:avLst>
              <a:gd name="adj" fmla="val 12727"/>
            </a:avLst>
          </a:prstGeom>
          <a:solidFill>
            <a:srgbClr val="FFFFFF"/>
          </a:solidFill>
          <a:ln w="15875">
            <a:solidFill>
              <a:srgbClr val="0C1F3F"/>
            </a:solidFill>
          </a:ln>
          <a:effectLst>
            <a:outerShdw blurRad="38100" dist="12700" dir="5400000" algn="bl" rotWithShape="0">
              <a:srgbClr val="3A3A3A">
                <a:alpha val="18000"/>
              </a:srgbClr>
            </a:outerShdw>
          </a:effectLst>
        </p:spPr>
        <p:txBody>
          <a:bodyPr wrap="square" lIns="1270" tIns="1270" rIns="1270" bIns="127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1E293B"/>
                </a:solidFill>
                <a:latin typeface="Comic Sans MS" pitchFamily="34" charset="0"/>
                <a:ea typeface="Comic Sans MS" pitchFamily="34" charset="-122"/>
                <a:cs typeface="Comic Sans MS" pitchFamily="34" charset="-120"/>
              </a:rPr>
              <a:t>Builds a MAC address table</a:t>
            </a:r>
            <a:endParaRPr lang="en-US" sz="1000" dirty="0"/>
          </a:p>
        </p:txBody>
      </p:sp>
      <p:sp>
        <p:nvSpPr>
          <p:cNvPr id="11" name="Text 9"/>
          <p:cNvSpPr/>
          <p:nvPr/>
        </p:nvSpPr>
        <p:spPr>
          <a:xfrm rot="-120000">
            <a:off x="7150608" y="1444752"/>
            <a:ext cx="1627632" cy="502920"/>
          </a:xfrm>
          <a:prstGeom prst="roundRect">
            <a:avLst>
              <a:gd name="adj" fmla="val 12727"/>
            </a:avLst>
          </a:prstGeom>
          <a:solidFill>
            <a:srgbClr val="FFFFFF"/>
          </a:solidFill>
          <a:ln w="15875">
            <a:solidFill>
              <a:srgbClr val="0C1F3F"/>
            </a:solidFill>
          </a:ln>
          <a:effectLst>
            <a:outerShdw blurRad="38100" dist="12700" dir="5400000" algn="bl" rotWithShape="0">
              <a:srgbClr val="3A3A3A">
                <a:alpha val="18000"/>
              </a:srgbClr>
            </a:outerShdw>
          </a:effectLst>
        </p:spPr>
        <p:txBody>
          <a:bodyPr wrap="square" lIns="1270" tIns="1270" rIns="1270" bIns="127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1E293B"/>
                </a:solidFill>
                <a:latin typeface="Comic Sans MS" pitchFamily="34" charset="0"/>
                <a:ea typeface="Comic Sans MS" pitchFamily="34" charset="-122"/>
                <a:cs typeface="Comic Sans MS" pitchFamily="34" charset="-120"/>
              </a:rPr>
              <a:t>Rarely used today</a:t>
            </a:r>
            <a:endParaRPr lang="en-US" sz="1000" dirty="0"/>
          </a:p>
        </p:txBody>
      </p:sp>
      <p:sp>
        <p:nvSpPr>
          <p:cNvPr id="12" name="Shape 10"/>
          <p:cNvSpPr/>
          <p:nvPr/>
        </p:nvSpPr>
        <p:spPr>
          <a:xfrm>
            <a:off x="365760" y="2148840"/>
            <a:ext cx="4069080" cy="2423160"/>
          </a:xfrm>
          <a:prstGeom prst="roundRect">
            <a:avLst>
              <a:gd name="adj" fmla="val 3019"/>
            </a:avLst>
          </a:prstGeom>
          <a:solidFill>
            <a:srgbClr val="FFFFFF">
              <a:alpha val="40000"/>
            </a:srgbClr>
          </a:solidFill>
          <a:ln w="25400">
            <a:solidFill>
              <a:srgbClr val="0F766E"/>
            </a:solidFill>
            <a:prstDash val="dash"/>
          </a:ln>
        </p:spPr>
        <p:txBody>
          <a:bodyPr/>
          <a:lstStyle/>
          <a:p>
            <a:endParaRPr lang="en-GB"/>
          </a:p>
        </p:txBody>
      </p:sp>
      <p:sp>
        <p:nvSpPr>
          <p:cNvPr id="13" name="Text 11"/>
          <p:cNvSpPr/>
          <p:nvPr/>
        </p:nvSpPr>
        <p:spPr>
          <a:xfrm>
            <a:off x="365760" y="2221992"/>
            <a:ext cx="40690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0F766E"/>
                </a:solidFill>
                <a:latin typeface="Comic Sans MS" pitchFamily="34" charset="0"/>
                <a:ea typeface="Comic Sans MS" pitchFamily="34" charset="-122"/>
                <a:cs typeface="Comic Sans MS" pitchFamily="34" charset="-120"/>
              </a:rPr>
              <a:t>HUB (old)</a:t>
            </a:r>
            <a:endParaRPr lang="en-US" sz="1300" dirty="0"/>
          </a:p>
        </p:txBody>
      </p:sp>
      <p:sp>
        <p:nvSpPr>
          <p:cNvPr id="14" name="Shape 12"/>
          <p:cNvSpPr/>
          <p:nvPr/>
        </p:nvSpPr>
        <p:spPr>
          <a:xfrm>
            <a:off x="4709160" y="2148840"/>
            <a:ext cx="4069080" cy="2423160"/>
          </a:xfrm>
          <a:prstGeom prst="roundRect">
            <a:avLst>
              <a:gd name="adj" fmla="val 3019"/>
            </a:avLst>
          </a:prstGeom>
          <a:solidFill>
            <a:srgbClr val="FFFFFF">
              <a:alpha val="40000"/>
            </a:srgbClr>
          </a:solidFill>
          <a:ln w="25400">
            <a:solidFill>
              <a:srgbClr val="0F766E"/>
            </a:solidFill>
            <a:prstDash val="dash"/>
          </a:ln>
        </p:spPr>
        <p:txBody>
          <a:bodyPr/>
          <a:lstStyle/>
          <a:p>
            <a:endParaRPr lang="en-GB"/>
          </a:p>
        </p:txBody>
      </p:sp>
      <p:sp>
        <p:nvSpPr>
          <p:cNvPr id="15" name="Text 13"/>
          <p:cNvSpPr/>
          <p:nvPr/>
        </p:nvSpPr>
        <p:spPr>
          <a:xfrm>
            <a:off x="4709160" y="2221992"/>
            <a:ext cx="40690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0F766E"/>
                </a:solidFill>
                <a:latin typeface="Comic Sans MS" pitchFamily="34" charset="0"/>
                <a:ea typeface="Comic Sans MS" pitchFamily="34" charset="-122"/>
                <a:cs typeface="Comic Sans MS" pitchFamily="34" charset="-120"/>
              </a:rPr>
              <a:t>SWITCH (modern)</a:t>
            </a:r>
            <a:endParaRPr lang="en-US" sz="1300" dirty="0"/>
          </a:p>
        </p:txBody>
      </p:sp>
      <p:sp>
        <p:nvSpPr>
          <p:cNvPr id="16" name="Text 14"/>
          <p:cNvSpPr/>
          <p:nvPr/>
        </p:nvSpPr>
        <p:spPr>
          <a:xfrm>
            <a:off x="274320" y="4864608"/>
            <a:ext cx="457200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i="1" dirty="0">
                <a:solidFill>
                  <a:srgbClr val="0C1F3F">
                    <a:alpha val="75000"/>
                  </a:srgb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Network Hardware • Revision Activity</a:t>
            </a:r>
            <a:endParaRPr lang="en-US" sz="900" dirty="0"/>
          </a:p>
        </p:txBody>
      </p:sp>
      <p:sp>
        <p:nvSpPr>
          <p:cNvPr id="17" name="Text 15"/>
          <p:cNvSpPr/>
          <p:nvPr/>
        </p:nvSpPr>
        <p:spPr>
          <a:xfrm>
            <a:off x="7406640" y="4773168"/>
            <a:ext cx="1463040" cy="310896"/>
          </a:xfrm>
          <a:prstGeom prst="roundRect">
            <a:avLst>
              <a:gd name="adj" fmla="val 50000"/>
            </a:avLst>
          </a:prstGeom>
          <a:solidFill>
            <a:srgbClr val="0F766E"/>
          </a:solidFill>
          <a:ln>
            <a:solidFill>
              <a:srgbClr val="0F766E"/>
            </a:solidFill>
          </a:ln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FFFFFF"/>
                </a:solidFill>
                <a:latin typeface="Comic Sans MS" pitchFamily="34" charset="0"/>
                <a:ea typeface="Comic Sans MS" pitchFamily="34" charset="-122"/>
                <a:cs typeface="Comic Sans MS" pitchFamily="34" charset="-120"/>
              </a:rPr>
              <a:t>ROUND 3</a:t>
            </a:r>
            <a:endParaRPr lang="en-US" sz="10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6">
    <p:bg>
      <p:bgPr>
        <a:solidFill>
          <a:srgbClr val="CCE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713232"/>
          </a:xfrm>
          <a:prstGeom prst="rect">
            <a:avLst/>
          </a:prstGeom>
          <a:solidFill>
            <a:srgbClr val="0C1F3F"/>
          </a:solidFill>
          <a:ln w="12700">
            <a:solidFill>
              <a:srgbClr val="0C1F3F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" name="Text 1"/>
          <p:cNvSpPr/>
          <p:nvPr/>
        </p:nvSpPr>
        <p:spPr>
          <a:xfrm>
            <a:off x="320040" y="91440"/>
            <a:ext cx="5120640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200" b="1" i="1" dirty="0">
                <a:solidFill>
                  <a:srgbClr val="FFFFFF"/>
                </a:solidFill>
                <a:latin typeface="Comic Sans MS" pitchFamily="34" charset="0"/>
                <a:ea typeface="Comic Sans MS" pitchFamily="34" charset="-122"/>
                <a:cs typeface="Comic Sans MS" pitchFamily="34" charset="-120"/>
              </a:rPr>
              <a:t>Sort It</a:t>
            </a:r>
            <a:endParaRPr lang="en-US" sz="2200" dirty="0"/>
          </a:p>
        </p:txBody>
      </p:sp>
      <p:sp>
        <p:nvSpPr>
          <p:cNvPr id="4" name="Text 2"/>
          <p:cNvSpPr/>
          <p:nvPr/>
        </p:nvSpPr>
        <p:spPr>
          <a:xfrm>
            <a:off x="4480560" y="91440"/>
            <a:ext cx="4343400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300" i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Round 3 • 2</a:t>
            </a:r>
            <a:endParaRPr lang="en-US" sz="1300" dirty="0"/>
          </a:p>
        </p:txBody>
      </p:sp>
      <p:sp>
        <p:nvSpPr>
          <p:cNvPr id="5" name="Text 3"/>
          <p:cNvSpPr/>
          <p:nvPr/>
        </p:nvSpPr>
        <p:spPr>
          <a:xfrm>
            <a:off x="365760" y="786384"/>
            <a:ext cx="841248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600" b="1" dirty="0">
                <a:solidFill>
                  <a:srgbClr val="1E293B"/>
                </a:solidFill>
                <a:latin typeface="Comic Sans MS" pitchFamily="34" charset="0"/>
                <a:ea typeface="Comic Sans MS" pitchFamily="34" charset="-122"/>
                <a:cs typeface="Comic Sans MS" pitchFamily="34" charset="-120"/>
              </a:rPr>
              <a:t>End Device, Connecting Device or Media?</a:t>
            </a:r>
            <a:endParaRPr lang="en-US" sz="1600" dirty="0"/>
          </a:p>
        </p:txBody>
      </p:sp>
      <p:sp>
        <p:nvSpPr>
          <p:cNvPr id="6" name="Text 4"/>
          <p:cNvSpPr/>
          <p:nvPr/>
        </p:nvSpPr>
        <p:spPr>
          <a:xfrm>
            <a:off x="365760" y="1097280"/>
            <a:ext cx="841248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150" i="1" dirty="0">
                <a:solidFill>
                  <a:srgbClr val="4444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Drag each tile into the correct bucket.</a:t>
            </a:r>
            <a:endParaRPr lang="en-US" sz="1150" dirty="0"/>
          </a:p>
        </p:txBody>
      </p:sp>
      <p:sp>
        <p:nvSpPr>
          <p:cNvPr id="7" name="Text 5"/>
          <p:cNvSpPr/>
          <p:nvPr/>
        </p:nvSpPr>
        <p:spPr>
          <a:xfrm rot="-240000">
            <a:off x="365760" y="1444752"/>
            <a:ext cx="1627632" cy="502920"/>
          </a:xfrm>
          <a:prstGeom prst="roundRect">
            <a:avLst>
              <a:gd name="adj" fmla="val 12727"/>
            </a:avLst>
          </a:prstGeom>
          <a:solidFill>
            <a:srgbClr val="FFFFFF"/>
          </a:solidFill>
          <a:ln w="15875">
            <a:solidFill>
              <a:srgbClr val="0C1F3F"/>
            </a:solidFill>
          </a:ln>
          <a:effectLst>
            <a:outerShdw blurRad="38100" dist="12700" dir="5400000" algn="bl" rotWithShape="0">
              <a:srgbClr val="3A3A3A">
                <a:alpha val="18000"/>
              </a:srgbClr>
            </a:outerShdw>
          </a:effectLst>
        </p:spPr>
        <p:txBody>
          <a:bodyPr wrap="square" lIns="1270" tIns="1270" rIns="1270" bIns="127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1E293B"/>
                </a:solidFill>
                <a:latin typeface="Comic Sans MS" pitchFamily="34" charset="0"/>
                <a:ea typeface="Comic Sans MS" pitchFamily="34" charset="-122"/>
                <a:cs typeface="Comic Sans MS" pitchFamily="34" charset="-120"/>
              </a:rPr>
              <a:t>NIC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 rot="180000">
            <a:off x="2066544" y="1437577"/>
            <a:ext cx="1627632" cy="502920"/>
          </a:xfrm>
          <a:prstGeom prst="roundRect">
            <a:avLst>
              <a:gd name="adj" fmla="val 12727"/>
            </a:avLst>
          </a:prstGeom>
          <a:solidFill>
            <a:srgbClr val="FFFFFF"/>
          </a:solidFill>
          <a:ln w="15875">
            <a:solidFill>
              <a:srgbClr val="0C1F3F"/>
            </a:solidFill>
          </a:ln>
          <a:effectLst>
            <a:outerShdw blurRad="38100" dist="12700" dir="5400000" algn="bl" rotWithShape="0">
              <a:srgbClr val="3A3A3A">
                <a:alpha val="18000"/>
              </a:srgbClr>
            </a:outerShdw>
          </a:effectLst>
        </p:spPr>
        <p:txBody>
          <a:bodyPr wrap="square" lIns="1270" tIns="1270" rIns="1270" bIns="127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1E293B"/>
                </a:solidFill>
                <a:latin typeface="Comic Sans MS" pitchFamily="34" charset="0"/>
                <a:ea typeface="Comic Sans MS" pitchFamily="34" charset="-122"/>
                <a:cs typeface="Comic Sans MS" pitchFamily="34" charset="-120"/>
              </a:rPr>
              <a:t>Router</a:t>
            </a:r>
            <a:endParaRPr lang="en-US" sz="1000" dirty="0"/>
          </a:p>
        </p:txBody>
      </p:sp>
      <p:sp>
        <p:nvSpPr>
          <p:cNvPr id="9" name="Text 7"/>
          <p:cNvSpPr/>
          <p:nvPr/>
        </p:nvSpPr>
        <p:spPr>
          <a:xfrm rot="-180000">
            <a:off x="3758184" y="1444752"/>
            <a:ext cx="1627632" cy="502920"/>
          </a:xfrm>
          <a:prstGeom prst="roundRect">
            <a:avLst>
              <a:gd name="adj" fmla="val 12727"/>
            </a:avLst>
          </a:prstGeom>
          <a:solidFill>
            <a:srgbClr val="FFFFFF"/>
          </a:solidFill>
          <a:ln w="15875">
            <a:solidFill>
              <a:srgbClr val="0C1F3F"/>
            </a:solidFill>
          </a:ln>
          <a:effectLst>
            <a:outerShdw blurRad="38100" dist="12700" dir="5400000" algn="bl" rotWithShape="0">
              <a:srgbClr val="3A3A3A">
                <a:alpha val="18000"/>
              </a:srgbClr>
            </a:outerShdw>
          </a:effectLst>
        </p:spPr>
        <p:txBody>
          <a:bodyPr wrap="square" lIns="1270" tIns="1270" rIns="1270" bIns="127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1E293B"/>
                </a:solidFill>
                <a:latin typeface="Comic Sans MS" pitchFamily="34" charset="0"/>
                <a:ea typeface="Comic Sans MS" pitchFamily="34" charset="-122"/>
                <a:cs typeface="Comic Sans MS" pitchFamily="34" charset="-120"/>
              </a:rPr>
              <a:t>Access Point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 rot="240000">
            <a:off x="5454396" y="1444752"/>
            <a:ext cx="1627632" cy="502920"/>
          </a:xfrm>
          <a:prstGeom prst="roundRect">
            <a:avLst>
              <a:gd name="adj" fmla="val 12727"/>
            </a:avLst>
          </a:prstGeom>
          <a:solidFill>
            <a:srgbClr val="FFFFFF"/>
          </a:solidFill>
          <a:ln w="15875">
            <a:solidFill>
              <a:srgbClr val="0C1F3F"/>
            </a:solidFill>
          </a:ln>
          <a:effectLst>
            <a:outerShdw blurRad="38100" dist="12700" dir="5400000" algn="bl" rotWithShape="0">
              <a:srgbClr val="3A3A3A">
                <a:alpha val="18000"/>
              </a:srgbClr>
            </a:outerShdw>
          </a:effectLst>
        </p:spPr>
        <p:txBody>
          <a:bodyPr wrap="square" lIns="1270" tIns="1270" rIns="1270" bIns="127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1E293B"/>
                </a:solidFill>
                <a:latin typeface="Comic Sans MS" pitchFamily="34" charset="0"/>
                <a:ea typeface="Comic Sans MS" pitchFamily="34" charset="-122"/>
                <a:cs typeface="Comic Sans MS" pitchFamily="34" charset="-120"/>
              </a:rPr>
              <a:t>Fibre optic cable</a:t>
            </a:r>
            <a:endParaRPr lang="en-US" sz="1000" dirty="0"/>
          </a:p>
        </p:txBody>
      </p:sp>
      <p:sp>
        <p:nvSpPr>
          <p:cNvPr id="11" name="Text 9"/>
          <p:cNvSpPr/>
          <p:nvPr/>
        </p:nvSpPr>
        <p:spPr>
          <a:xfrm rot="-120000">
            <a:off x="7150608" y="1444752"/>
            <a:ext cx="1627632" cy="502920"/>
          </a:xfrm>
          <a:prstGeom prst="roundRect">
            <a:avLst>
              <a:gd name="adj" fmla="val 12727"/>
            </a:avLst>
          </a:prstGeom>
          <a:solidFill>
            <a:srgbClr val="FFFFFF"/>
          </a:solidFill>
          <a:ln w="15875">
            <a:solidFill>
              <a:srgbClr val="0C1F3F"/>
            </a:solidFill>
          </a:ln>
          <a:effectLst>
            <a:outerShdw blurRad="38100" dist="12700" dir="5400000" algn="bl" rotWithShape="0">
              <a:srgbClr val="3A3A3A">
                <a:alpha val="18000"/>
              </a:srgbClr>
            </a:outerShdw>
          </a:effectLst>
        </p:spPr>
        <p:txBody>
          <a:bodyPr wrap="square" lIns="1270" tIns="1270" rIns="1270" bIns="127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1E293B"/>
                </a:solidFill>
                <a:latin typeface="Comic Sans MS" pitchFamily="34" charset="0"/>
                <a:ea typeface="Comic Sans MS" pitchFamily="34" charset="-122"/>
                <a:cs typeface="Comic Sans MS" pitchFamily="34" charset="-120"/>
              </a:rPr>
              <a:t>Twisted pair cable</a:t>
            </a:r>
            <a:endParaRPr lang="en-US" sz="1000" dirty="0"/>
          </a:p>
        </p:txBody>
      </p:sp>
      <p:sp>
        <p:nvSpPr>
          <p:cNvPr id="12" name="Shape 10"/>
          <p:cNvSpPr/>
          <p:nvPr/>
        </p:nvSpPr>
        <p:spPr>
          <a:xfrm>
            <a:off x="365760" y="2148840"/>
            <a:ext cx="2621280" cy="2423160"/>
          </a:xfrm>
          <a:prstGeom prst="roundRect">
            <a:avLst>
              <a:gd name="adj" fmla="val 3019"/>
            </a:avLst>
          </a:prstGeom>
          <a:solidFill>
            <a:srgbClr val="FFFFFF">
              <a:alpha val="40000"/>
            </a:srgbClr>
          </a:solidFill>
          <a:ln w="25400">
            <a:solidFill>
              <a:srgbClr val="0F766E"/>
            </a:solidFill>
            <a:prstDash val="dash"/>
          </a:ln>
        </p:spPr>
        <p:txBody>
          <a:bodyPr/>
          <a:lstStyle/>
          <a:p>
            <a:endParaRPr lang="en-GB"/>
          </a:p>
        </p:txBody>
      </p:sp>
      <p:sp>
        <p:nvSpPr>
          <p:cNvPr id="13" name="Text 11"/>
          <p:cNvSpPr/>
          <p:nvPr/>
        </p:nvSpPr>
        <p:spPr>
          <a:xfrm>
            <a:off x="365760" y="2221992"/>
            <a:ext cx="26212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0F766E"/>
                </a:solidFill>
                <a:latin typeface="Comic Sans MS" pitchFamily="34" charset="0"/>
                <a:ea typeface="Comic Sans MS" pitchFamily="34" charset="-122"/>
                <a:cs typeface="Comic Sans MS" pitchFamily="34" charset="-120"/>
              </a:rPr>
              <a:t>END DEVICE</a:t>
            </a:r>
            <a:endParaRPr lang="en-US" sz="1300" dirty="0"/>
          </a:p>
        </p:txBody>
      </p:sp>
      <p:sp>
        <p:nvSpPr>
          <p:cNvPr id="14" name="Shape 12"/>
          <p:cNvSpPr/>
          <p:nvPr/>
        </p:nvSpPr>
        <p:spPr>
          <a:xfrm>
            <a:off x="3261360" y="2148840"/>
            <a:ext cx="2621280" cy="2423160"/>
          </a:xfrm>
          <a:prstGeom prst="roundRect">
            <a:avLst>
              <a:gd name="adj" fmla="val 3019"/>
            </a:avLst>
          </a:prstGeom>
          <a:solidFill>
            <a:srgbClr val="FFFFFF">
              <a:alpha val="40000"/>
            </a:srgbClr>
          </a:solidFill>
          <a:ln w="25400">
            <a:solidFill>
              <a:srgbClr val="0F766E"/>
            </a:solidFill>
            <a:prstDash val="dash"/>
          </a:ln>
        </p:spPr>
        <p:txBody>
          <a:bodyPr/>
          <a:lstStyle/>
          <a:p>
            <a:endParaRPr lang="en-GB"/>
          </a:p>
        </p:txBody>
      </p:sp>
      <p:sp>
        <p:nvSpPr>
          <p:cNvPr id="15" name="Text 13"/>
          <p:cNvSpPr/>
          <p:nvPr/>
        </p:nvSpPr>
        <p:spPr>
          <a:xfrm>
            <a:off x="3261360" y="2221992"/>
            <a:ext cx="26212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0F766E"/>
                </a:solidFill>
                <a:latin typeface="Comic Sans MS" pitchFamily="34" charset="0"/>
                <a:ea typeface="Comic Sans MS" pitchFamily="34" charset="-122"/>
                <a:cs typeface="Comic Sans MS" pitchFamily="34" charset="-120"/>
              </a:rPr>
              <a:t>CONNECTING DEVICE</a:t>
            </a:r>
            <a:endParaRPr lang="en-US" sz="1300" dirty="0"/>
          </a:p>
        </p:txBody>
      </p:sp>
      <p:sp>
        <p:nvSpPr>
          <p:cNvPr id="16" name="Shape 14"/>
          <p:cNvSpPr/>
          <p:nvPr/>
        </p:nvSpPr>
        <p:spPr>
          <a:xfrm>
            <a:off x="6156960" y="2148840"/>
            <a:ext cx="2621280" cy="2423160"/>
          </a:xfrm>
          <a:prstGeom prst="roundRect">
            <a:avLst>
              <a:gd name="adj" fmla="val 3019"/>
            </a:avLst>
          </a:prstGeom>
          <a:solidFill>
            <a:srgbClr val="FFFFFF">
              <a:alpha val="40000"/>
            </a:srgbClr>
          </a:solidFill>
          <a:ln w="25400">
            <a:solidFill>
              <a:srgbClr val="0F766E"/>
            </a:solidFill>
            <a:prstDash val="dash"/>
          </a:ln>
        </p:spPr>
        <p:txBody>
          <a:bodyPr/>
          <a:lstStyle/>
          <a:p>
            <a:endParaRPr lang="en-GB"/>
          </a:p>
        </p:txBody>
      </p:sp>
      <p:sp>
        <p:nvSpPr>
          <p:cNvPr id="17" name="Text 15"/>
          <p:cNvSpPr/>
          <p:nvPr/>
        </p:nvSpPr>
        <p:spPr>
          <a:xfrm>
            <a:off x="6156960" y="2221992"/>
            <a:ext cx="26212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0F766E"/>
                </a:solidFill>
                <a:latin typeface="Comic Sans MS" pitchFamily="34" charset="0"/>
                <a:ea typeface="Comic Sans MS" pitchFamily="34" charset="-122"/>
                <a:cs typeface="Comic Sans MS" pitchFamily="34" charset="-120"/>
              </a:rPr>
              <a:t>MEDIA</a:t>
            </a:r>
            <a:endParaRPr lang="en-US" sz="1300" dirty="0"/>
          </a:p>
        </p:txBody>
      </p:sp>
      <p:sp>
        <p:nvSpPr>
          <p:cNvPr id="18" name="Text 16"/>
          <p:cNvSpPr/>
          <p:nvPr/>
        </p:nvSpPr>
        <p:spPr>
          <a:xfrm>
            <a:off x="274320" y="4864608"/>
            <a:ext cx="457200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i="1" dirty="0">
                <a:solidFill>
                  <a:srgbClr val="0C1F3F">
                    <a:alpha val="75000"/>
                  </a:srgb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Network Hardware • Revision Activity</a:t>
            </a:r>
            <a:endParaRPr lang="en-US" sz="900" dirty="0"/>
          </a:p>
        </p:txBody>
      </p:sp>
      <p:sp>
        <p:nvSpPr>
          <p:cNvPr id="19" name="Text 17"/>
          <p:cNvSpPr/>
          <p:nvPr/>
        </p:nvSpPr>
        <p:spPr>
          <a:xfrm>
            <a:off x="7406640" y="4773168"/>
            <a:ext cx="1463040" cy="310896"/>
          </a:xfrm>
          <a:prstGeom prst="roundRect">
            <a:avLst>
              <a:gd name="adj" fmla="val 50000"/>
            </a:avLst>
          </a:prstGeom>
          <a:solidFill>
            <a:srgbClr val="0F766E"/>
          </a:solidFill>
          <a:ln>
            <a:solidFill>
              <a:srgbClr val="0F766E"/>
            </a:solidFill>
          </a:ln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FFFFFF"/>
                </a:solidFill>
                <a:latin typeface="Comic Sans MS" pitchFamily="34" charset="0"/>
                <a:ea typeface="Comic Sans MS" pitchFamily="34" charset="-122"/>
                <a:cs typeface="Comic Sans MS" pitchFamily="34" charset="-120"/>
              </a:rPr>
              <a:t>ROUND 3</a:t>
            </a:r>
            <a:endParaRPr lang="en-US" sz="10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8">
    <p:bg>
      <p:bgPr>
        <a:solidFill>
          <a:srgbClr val="0C1F3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C1F3F"/>
          </a:solidFill>
          <a:ln w="12700">
            <a:solidFill>
              <a:srgbClr val="333333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" name="Text 1"/>
          <p:cNvSpPr/>
          <p:nvPr/>
        </p:nvSpPr>
        <p:spPr>
          <a:xfrm>
            <a:off x="640080" y="1417320"/>
            <a:ext cx="1371600" cy="1371600"/>
          </a:xfrm>
          <a:prstGeom prst="ellipse">
            <a:avLst/>
          </a:prstGeom>
          <a:solidFill>
            <a:srgbClr val="C97A1F"/>
          </a:solidFill>
          <a:ln>
            <a:solidFill>
              <a:srgbClr val="C97A1F"/>
            </a:solidFill>
          </a:ln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4800" b="1" dirty="0">
                <a:solidFill>
                  <a:srgbClr val="FFFFFF"/>
                </a:solidFill>
                <a:latin typeface="Comic Sans MS" pitchFamily="34" charset="0"/>
                <a:ea typeface="Comic Sans MS" pitchFamily="34" charset="-122"/>
                <a:cs typeface="Comic Sans MS" pitchFamily="34" charset="-120"/>
              </a:rPr>
              <a:t>4</a:t>
            </a:r>
            <a:endParaRPr lang="en-US" sz="4800" dirty="0"/>
          </a:p>
        </p:txBody>
      </p:sp>
      <p:sp>
        <p:nvSpPr>
          <p:cNvPr id="4" name="Text 2"/>
          <p:cNvSpPr/>
          <p:nvPr/>
        </p:nvSpPr>
        <p:spPr>
          <a:xfrm>
            <a:off x="2331720" y="1371600"/>
            <a:ext cx="6217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b"/>
          <a:lstStyle/>
          <a:p>
            <a:pPr marL="0" indent="0" algn="l">
              <a:buNone/>
            </a:pPr>
            <a:r>
              <a:rPr lang="en-US" sz="1600" i="1" dirty="0">
                <a:solidFill>
                  <a:srgbClr val="FFC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Round 4</a:t>
            </a:r>
            <a:endParaRPr lang="en-US" sz="1600" dirty="0"/>
          </a:p>
        </p:txBody>
      </p:sp>
      <p:sp>
        <p:nvSpPr>
          <p:cNvPr id="5" name="Text 3"/>
          <p:cNvSpPr/>
          <p:nvPr/>
        </p:nvSpPr>
        <p:spPr>
          <a:xfrm>
            <a:off x="2331720" y="1828800"/>
            <a:ext cx="630936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3400" b="1" dirty="0">
                <a:solidFill>
                  <a:srgbClr val="FFFFFF"/>
                </a:solidFill>
                <a:latin typeface="Comic Sans MS" pitchFamily="34" charset="0"/>
                <a:ea typeface="Comic Sans MS" pitchFamily="34" charset="-122"/>
                <a:cs typeface="Comic Sans MS" pitchFamily="34" charset="-120"/>
              </a:rPr>
              <a:t>Quick-Fire &amp; True/False</a:t>
            </a:r>
            <a:endParaRPr lang="en-US" sz="3400" dirty="0"/>
          </a:p>
        </p:txBody>
      </p:sp>
      <p:sp>
        <p:nvSpPr>
          <p:cNvPr id="6" name="Text 4"/>
          <p:cNvSpPr/>
          <p:nvPr/>
        </p:nvSpPr>
        <p:spPr>
          <a:xfrm>
            <a:off x="2331720" y="2697480"/>
            <a:ext cx="630936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1350" dirty="0">
                <a:solidFill>
                  <a:srgbClr val="D6E8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Short, sharp questions against the clock. 5 quick-fire + 5 true/false.</a:t>
            </a:r>
            <a:endParaRPr lang="en-US" sz="1350" dirty="0"/>
          </a:p>
        </p:txBody>
      </p:sp>
      <p:sp>
        <p:nvSpPr>
          <p:cNvPr id="7" name="Text 5"/>
          <p:cNvSpPr/>
          <p:nvPr/>
        </p:nvSpPr>
        <p:spPr>
          <a:xfrm>
            <a:off x="274320" y="4864608"/>
            <a:ext cx="457200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i="1" dirty="0">
                <a:solidFill>
                  <a:srgbClr val="0C1F3F">
                    <a:alpha val="75000"/>
                  </a:srgb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Network Hardware • Revision Activity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7406640" y="4773168"/>
            <a:ext cx="1463040" cy="310896"/>
          </a:xfrm>
          <a:prstGeom prst="roundRect">
            <a:avLst>
              <a:gd name="adj" fmla="val 50000"/>
            </a:avLst>
          </a:prstGeom>
          <a:solidFill>
            <a:srgbClr val="C97A1F"/>
          </a:solidFill>
          <a:ln>
            <a:solidFill>
              <a:srgbClr val="C97A1F"/>
            </a:solidFill>
          </a:ln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FFFFFF"/>
                </a:solidFill>
                <a:latin typeface="Comic Sans MS" pitchFamily="34" charset="0"/>
                <a:ea typeface="Comic Sans MS" pitchFamily="34" charset="-122"/>
                <a:cs typeface="Comic Sans MS" pitchFamily="34" charset="-120"/>
              </a:rPr>
              <a:t>ROUND 4</a:t>
            </a:r>
            <a:endParaRPr lang="en-US" sz="100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9">
    <p:bg>
      <p:bgPr>
        <a:solidFill>
          <a:srgbClr val="CCE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713232"/>
          </a:xfrm>
          <a:prstGeom prst="rect">
            <a:avLst/>
          </a:prstGeom>
          <a:solidFill>
            <a:srgbClr val="0C1F3F"/>
          </a:solidFill>
          <a:ln w="12700">
            <a:solidFill>
              <a:srgbClr val="0C1F3F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" name="Text 1"/>
          <p:cNvSpPr/>
          <p:nvPr/>
        </p:nvSpPr>
        <p:spPr>
          <a:xfrm>
            <a:off x="320040" y="91440"/>
            <a:ext cx="5120640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200" b="1" i="1" dirty="0">
                <a:solidFill>
                  <a:srgbClr val="FFFFFF"/>
                </a:solidFill>
                <a:latin typeface="Comic Sans MS" pitchFamily="34" charset="0"/>
                <a:ea typeface="Comic Sans MS" pitchFamily="34" charset="-122"/>
                <a:cs typeface="Comic Sans MS" pitchFamily="34" charset="-120"/>
              </a:rPr>
              <a:t>Quick-Fire</a:t>
            </a:r>
            <a:endParaRPr lang="en-US" sz="2200" dirty="0"/>
          </a:p>
        </p:txBody>
      </p:sp>
      <p:sp>
        <p:nvSpPr>
          <p:cNvPr id="4" name="Text 2"/>
          <p:cNvSpPr/>
          <p:nvPr/>
        </p:nvSpPr>
        <p:spPr>
          <a:xfrm>
            <a:off x="4480560" y="91440"/>
            <a:ext cx="4343400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300" i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Round 4 • Quick-Fire</a:t>
            </a:r>
            <a:endParaRPr lang="en-US" sz="1300" dirty="0"/>
          </a:p>
        </p:txBody>
      </p:sp>
      <p:sp>
        <p:nvSpPr>
          <p:cNvPr id="5" name="Text 3"/>
          <p:cNvSpPr/>
          <p:nvPr/>
        </p:nvSpPr>
        <p:spPr>
          <a:xfrm>
            <a:off x="320040" y="1024128"/>
            <a:ext cx="457200" cy="457200"/>
          </a:xfrm>
          <a:prstGeom prst="ellipse">
            <a:avLst/>
          </a:prstGeom>
          <a:solidFill>
            <a:srgbClr val="0C1F3F"/>
          </a:solidFill>
          <a:ln>
            <a:solidFill>
              <a:srgbClr val="0C1F3F"/>
            </a:solidFill>
          </a:ln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FFFFF"/>
                </a:solidFill>
                <a:latin typeface="Comic Sans MS" pitchFamily="34" charset="0"/>
                <a:ea typeface="Comic Sans MS" pitchFamily="34" charset="-122"/>
                <a:cs typeface="Comic Sans MS" pitchFamily="34" charset="-120"/>
              </a:rPr>
              <a:t>1</a:t>
            </a:r>
            <a:endParaRPr lang="en-US" sz="1600" dirty="0"/>
          </a:p>
        </p:txBody>
      </p:sp>
      <p:sp>
        <p:nvSpPr>
          <p:cNvPr id="6" name="Text 4"/>
          <p:cNvSpPr/>
          <p:nvPr/>
        </p:nvSpPr>
        <p:spPr>
          <a:xfrm>
            <a:off x="960120" y="960120"/>
            <a:ext cx="5623560" cy="621792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/>
          <a:lstStyle/>
          <a:p>
            <a:pPr marL="0" indent="0" algn="l">
              <a:buNone/>
            </a:pPr>
            <a:r>
              <a:rPr lang="en-US" sz="1300" dirty="0">
                <a:solidFill>
                  <a:srgbClr val="1E29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What does NIC stand for?</a:t>
            </a:r>
            <a:endParaRPr lang="en-US" sz="1300" dirty="0"/>
          </a:p>
        </p:txBody>
      </p:sp>
      <p:sp>
        <p:nvSpPr>
          <p:cNvPr id="7" name="Text 5"/>
          <p:cNvSpPr/>
          <p:nvPr/>
        </p:nvSpPr>
        <p:spPr>
          <a:xfrm>
            <a:off x="6720840" y="960120"/>
            <a:ext cx="2057400" cy="621792"/>
          </a:xfrm>
          <a:prstGeom prst="roundRect">
            <a:avLst>
              <a:gd name="adj" fmla="val 8824"/>
            </a:avLst>
          </a:prstGeom>
          <a:solidFill>
            <a:srgbClr val="FFFFFF"/>
          </a:solidFill>
          <a:ln w="19050">
            <a:solidFill>
              <a:srgbClr val="9BB4C7"/>
            </a:solidFill>
            <a:prstDash val="dash"/>
          </a:ln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endParaRPr lang="en-US" sz="1300" dirty="0"/>
          </a:p>
        </p:txBody>
      </p:sp>
      <p:sp>
        <p:nvSpPr>
          <p:cNvPr id="8" name="Text 6"/>
          <p:cNvSpPr/>
          <p:nvPr/>
        </p:nvSpPr>
        <p:spPr>
          <a:xfrm>
            <a:off x="320040" y="1755648"/>
            <a:ext cx="457200" cy="457200"/>
          </a:xfrm>
          <a:prstGeom prst="ellipse">
            <a:avLst/>
          </a:prstGeom>
          <a:solidFill>
            <a:srgbClr val="0C1F3F"/>
          </a:solidFill>
          <a:ln>
            <a:solidFill>
              <a:srgbClr val="0C1F3F"/>
            </a:solidFill>
          </a:ln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FFFFF"/>
                </a:solidFill>
                <a:latin typeface="Comic Sans MS" pitchFamily="34" charset="0"/>
                <a:ea typeface="Comic Sans MS" pitchFamily="34" charset="-122"/>
                <a:cs typeface="Comic Sans MS" pitchFamily="34" charset="-120"/>
              </a:rPr>
              <a:t>2</a:t>
            </a:r>
            <a:endParaRPr lang="en-US" sz="1600" dirty="0"/>
          </a:p>
        </p:txBody>
      </p:sp>
      <p:sp>
        <p:nvSpPr>
          <p:cNvPr id="9" name="Text 7"/>
          <p:cNvSpPr/>
          <p:nvPr/>
        </p:nvSpPr>
        <p:spPr>
          <a:xfrm>
            <a:off x="960120" y="1691640"/>
            <a:ext cx="5623560" cy="621792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/>
          <a:lstStyle/>
          <a:p>
            <a:pPr marL="0" indent="0" algn="l">
              <a:buNone/>
            </a:pPr>
            <a:r>
              <a:rPr lang="en-US" sz="1300" dirty="0">
                <a:solidFill>
                  <a:srgbClr val="1E29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What does MAC stand for?</a:t>
            </a:r>
            <a:endParaRPr lang="en-US" sz="1300" dirty="0"/>
          </a:p>
        </p:txBody>
      </p:sp>
      <p:sp>
        <p:nvSpPr>
          <p:cNvPr id="10" name="Text 8"/>
          <p:cNvSpPr/>
          <p:nvPr/>
        </p:nvSpPr>
        <p:spPr>
          <a:xfrm>
            <a:off x="6720840" y="1691640"/>
            <a:ext cx="2057400" cy="621792"/>
          </a:xfrm>
          <a:prstGeom prst="roundRect">
            <a:avLst>
              <a:gd name="adj" fmla="val 8824"/>
            </a:avLst>
          </a:prstGeom>
          <a:solidFill>
            <a:srgbClr val="FFFFFF"/>
          </a:solidFill>
          <a:ln w="19050">
            <a:solidFill>
              <a:srgbClr val="9BB4C7"/>
            </a:solidFill>
            <a:prstDash val="dash"/>
          </a:ln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endParaRPr lang="en-US" sz="1300" dirty="0"/>
          </a:p>
        </p:txBody>
      </p:sp>
      <p:sp>
        <p:nvSpPr>
          <p:cNvPr id="11" name="Text 9"/>
          <p:cNvSpPr/>
          <p:nvPr/>
        </p:nvSpPr>
        <p:spPr>
          <a:xfrm>
            <a:off x="320040" y="2487168"/>
            <a:ext cx="457200" cy="457200"/>
          </a:xfrm>
          <a:prstGeom prst="ellipse">
            <a:avLst/>
          </a:prstGeom>
          <a:solidFill>
            <a:srgbClr val="0C1F3F"/>
          </a:solidFill>
          <a:ln>
            <a:solidFill>
              <a:srgbClr val="0C1F3F"/>
            </a:solidFill>
          </a:ln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FFFFF"/>
                </a:solidFill>
                <a:latin typeface="Comic Sans MS" pitchFamily="34" charset="0"/>
                <a:ea typeface="Comic Sans MS" pitchFamily="34" charset="-122"/>
                <a:cs typeface="Comic Sans MS" pitchFamily="34" charset="-120"/>
              </a:rPr>
              <a:t>3</a:t>
            </a:r>
            <a:endParaRPr lang="en-US" sz="1600" dirty="0"/>
          </a:p>
        </p:txBody>
      </p:sp>
      <p:sp>
        <p:nvSpPr>
          <p:cNvPr id="12" name="Text 10"/>
          <p:cNvSpPr/>
          <p:nvPr/>
        </p:nvSpPr>
        <p:spPr>
          <a:xfrm>
            <a:off x="960120" y="2423160"/>
            <a:ext cx="5623560" cy="621792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/>
          <a:lstStyle/>
          <a:p>
            <a:pPr marL="0" indent="0" algn="l">
              <a:buNone/>
            </a:pPr>
            <a:r>
              <a:rPr lang="en-US" sz="1300" dirty="0">
                <a:solidFill>
                  <a:srgbClr val="1E29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What does NAT stand for?</a:t>
            </a:r>
            <a:endParaRPr lang="en-US" sz="1300" dirty="0"/>
          </a:p>
        </p:txBody>
      </p:sp>
      <p:sp>
        <p:nvSpPr>
          <p:cNvPr id="13" name="Text 11"/>
          <p:cNvSpPr/>
          <p:nvPr/>
        </p:nvSpPr>
        <p:spPr>
          <a:xfrm>
            <a:off x="6720840" y="2423160"/>
            <a:ext cx="2057400" cy="621792"/>
          </a:xfrm>
          <a:prstGeom prst="roundRect">
            <a:avLst>
              <a:gd name="adj" fmla="val 8824"/>
            </a:avLst>
          </a:prstGeom>
          <a:solidFill>
            <a:srgbClr val="FFFFFF"/>
          </a:solidFill>
          <a:ln w="19050">
            <a:solidFill>
              <a:srgbClr val="9BB4C7"/>
            </a:solidFill>
            <a:prstDash val="dash"/>
          </a:ln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endParaRPr lang="en-US" sz="1300" dirty="0"/>
          </a:p>
        </p:txBody>
      </p:sp>
      <p:sp>
        <p:nvSpPr>
          <p:cNvPr id="14" name="Text 12"/>
          <p:cNvSpPr/>
          <p:nvPr/>
        </p:nvSpPr>
        <p:spPr>
          <a:xfrm>
            <a:off x="320040" y="3218688"/>
            <a:ext cx="457200" cy="457200"/>
          </a:xfrm>
          <a:prstGeom prst="ellipse">
            <a:avLst/>
          </a:prstGeom>
          <a:solidFill>
            <a:srgbClr val="0C1F3F"/>
          </a:solidFill>
          <a:ln>
            <a:solidFill>
              <a:srgbClr val="0C1F3F"/>
            </a:solidFill>
          </a:ln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FFFFF"/>
                </a:solidFill>
                <a:latin typeface="Comic Sans MS" pitchFamily="34" charset="0"/>
                <a:ea typeface="Comic Sans MS" pitchFamily="34" charset="-122"/>
                <a:cs typeface="Comic Sans MS" pitchFamily="34" charset="-120"/>
              </a:rPr>
              <a:t>4</a:t>
            </a:r>
            <a:endParaRPr lang="en-US" sz="1600" dirty="0"/>
          </a:p>
        </p:txBody>
      </p:sp>
      <p:sp>
        <p:nvSpPr>
          <p:cNvPr id="15" name="Text 13"/>
          <p:cNvSpPr/>
          <p:nvPr/>
        </p:nvSpPr>
        <p:spPr>
          <a:xfrm>
            <a:off x="960120" y="3154680"/>
            <a:ext cx="5623560" cy="621792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/>
          <a:lstStyle/>
          <a:p>
            <a:pPr marL="0" indent="0" algn="l">
              <a:buNone/>
            </a:pPr>
            <a:r>
              <a:rPr lang="en-US" sz="1300" dirty="0">
                <a:solidFill>
                  <a:srgbClr val="1E29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What does UTP stand for?</a:t>
            </a:r>
            <a:endParaRPr lang="en-US" sz="1300" dirty="0"/>
          </a:p>
        </p:txBody>
      </p:sp>
      <p:sp>
        <p:nvSpPr>
          <p:cNvPr id="16" name="Text 14"/>
          <p:cNvSpPr/>
          <p:nvPr/>
        </p:nvSpPr>
        <p:spPr>
          <a:xfrm>
            <a:off x="6720840" y="3154680"/>
            <a:ext cx="2057400" cy="621792"/>
          </a:xfrm>
          <a:prstGeom prst="roundRect">
            <a:avLst>
              <a:gd name="adj" fmla="val 8824"/>
            </a:avLst>
          </a:prstGeom>
          <a:solidFill>
            <a:srgbClr val="FFFFFF"/>
          </a:solidFill>
          <a:ln w="19050">
            <a:solidFill>
              <a:srgbClr val="9BB4C7"/>
            </a:solidFill>
            <a:prstDash val="dash"/>
          </a:ln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endParaRPr lang="en-US" sz="1300" dirty="0"/>
          </a:p>
        </p:txBody>
      </p:sp>
      <p:sp>
        <p:nvSpPr>
          <p:cNvPr id="17" name="Text 15"/>
          <p:cNvSpPr/>
          <p:nvPr/>
        </p:nvSpPr>
        <p:spPr>
          <a:xfrm>
            <a:off x="320040" y="3950208"/>
            <a:ext cx="457200" cy="457200"/>
          </a:xfrm>
          <a:prstGeom prst="ellipse">
            <a:avLst/>
          </a:prstGeom>
          <a:solidFill>
            <a:srgbClr val="0C1F3F"/>
          </a:solidFill>
          <a:ln>
            <a:solidFill>
              <a:srgbClr val="0C1F3F"/>
            </a:solidFill>
          </a:ln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FFFFF"/>
                </a:solidFill>
                <a:latin typeface="Comic Sans MS" pitchFamily="34" charset="0"/>
                <a:ea typeface="Comic Sans MS" pitchFamily="34" charset="-122"/>
                <a:cs typeface="Comic Sans MS" pitchFamily="34" charset="-120"/>
              </a:rPr>
              <a:t>5</a:t>
            </a:r>
            <a:endParaRPr lang="en-US" sz="1600" dirty="0"/>
          </a:p>
        </p:txBody>
      </p:sp>
      <p:sp>
        <p:nvSpPr>
          <p:cNvPr id="18" name="Text 16"/>
          <p:cNvSpPr/>
          <p:nvPr/>
        </p:nvSpPr>
        <p:spPr>
          <a:xfrm>
            <a:off x="960120" y="3886200"/>
            <a:ext cx="5623560" cy="621792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/>
          <a:lstStyle/>
          <a:p>
            <a:pPr marL="0" indent="0" algn="l">
              <a:buNone/>
            </a:pPr>
            <a:r>
              <a:rPr lang="en-US" sz="1300" dirty="0">
                <a:solidFill>
                  <a:srgbClr val="1E29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What connector is used on the end of an Ethernet cable?</a:t>
            </a:r>
            <a:endParaRPr lang="en-US" sz="1300" dirty="0"/>
          </a:p>
        </p:txBody>
      </p:sp>
      <p:sp>
        <p:nvSpPr>
          <p:cNvPr id="19" name="Text 17"/>
          <p:cNvSpPr/>
          <p:nvPr/>
        </p:nvSpPr>
        <p:spPr>
          <a:xfrm>
            <a:off x="6720840" y="3886200"/>
            <a:ext cx="2057400" cy="621792"/>
          </a:xfrm>
          <a:prstGeom prst="roundRect">
            <a:avLst>
              <a:gd name="adj" fmla="val 8824"/>
            </a:avLst>
          </a:prstGeom>
          <a:solidFill>
            <a:srgbClr val="FFFFFF"/>
          </a:solidFill>
          <a:ln w="19050">
            <a:solidFill>
              <a:srgbClr val="9BB4C7"/>
            </a:solidFill>
            <a:prstDash val="dash"/>
          </a:ln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endParaRPr lang="en-US" sz="1300" dirty="0"/>
          </a:p>
        </p:txBody>
      </p:sp>
      <p:sp>
        <p:nvSpPr>
          <p:cNvPr id="20" name="Text 18"/>
          <p:cNvSpPr/>
          <p:nvPr/>
        </p:nvSpPr>
        <p:spPr>
          <a:xfrm>
            <a:off x="274320" y="4864608"/>
            <a:ext cx="457200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i="1" dirty="0">
                <a:solidFill>
                  <a:srgbClr val="0C1F3F">
                    <a:alpha val="75000"/>
                  </a:srgb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Network Hardware • Revision Activity</a:t>
            </a:r>
            <a:endParaRPr lang="en-US" sz="900" dirty="0"/>
          </a:p>
        </p:txBody>
      </p:sp>
      <p:sp>
        <p:nvSpPr>
          <p:cNvPr id="21" name="Text 19"/>
          <p:cNvSpPr/>
          <p:nvPr/>
        </p:nvSpPr>
        <p:spPr>
          <a:xfrm>
            <a:off x="7406640" y="4773168"/>
            <a:ext cx="1463040" cy="310896"/>
          </a:xfrm>
          <a:prstGeom prst="roundRect">
            <a:avLst>
              <a:gd name="adj" fmla="val 50000"/>
            </a:avLst>
          </a:prstGeom>
          <a:solidFill>
            <a:srgbClr val="C97A1F"/>
          </a:solidFill>
          <a:ln>
            <a:solidFill>
              <a:srgbClr val="C97A1F"/>
            </a:solidFill>
          </a:ln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FFFFFF"/>
                </a:solidFill>
                <a:latin typeface="Comic Sans MS" pitchFamily="34" charset="0"/>
                <a:ea typeface="Comic Sans MS" pitchFamily="34" charset="-122"/>
                <a:cs typeface="Comic Sans MS" pitchFamily="34" charset="-120"/>
              </a:rPr>
              <a:t>ROUND 4</a:t>
            </a:r>
            <a:endParaRPr lang="en-US" sz="100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1">
    <p:bg>
      <p:bgPr>
        <a:solidFill>
          <a:srgbClr val="CCE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713232"/>
          </a:xfrm>
          <a:prstGeom prst="rect">
            <a:avLst/>
          </a:prstGeom>
          <a:solidFill>
            <a:srgbClr val="0C1F3F"/>
          </a:solidFill>
          <a:ln w="12700">
            <a:solidFill>
              <a:srgbClr val="0C1F3F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3" name="Text 1"/>
          <p:cNvSpPr/>
          <p:nvPr/>
        </p:nvSpPr>
        <p:spPr>
          <a:xfrm>
            <a:off x="320040" y="91440"/>
            <a:ext cx="5120640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200" b="1" i="1" dirty="0">
                <a:solidFill>
                  <a:srgbClr val="FFFFFF"/>
                </a:solidFill>
                <a:latin typeface="Comic Sans MS" pitchFamily="34" charset="0"/>
                <a:ea typeface="Comic Sans MS" pitchFamily="34" charset="-122"/>
                <a:cs typeface="Comic Sans MS" pitchFamily="34" charset="-120"/>
              </a:rPr>
              <a:t>True or False</a:t>
            </a:r>
            <a:endParaRPr lang="en-US" sz="2200" dirty="0"/>
          </a:p>
        </p:txBody>
      </p:sp>
      <p:sp>
        <p:nvSpPr>
          <p:cNvPr id="4" name="Text 2"/>
          <p:cNvSpPr/>
          <p:nvPr/>
        </p:nvSpPr>
        <p:spPr>
          <a:xfrm>
            <a:off x="4480560" y="91440"/>
            <a:ext cx="4343400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300" i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Round 4 • True or False</a:t>
            </a:r>
            <a:endParaRPr lang="en-US" sz="1300" dirty="0"/>
          </a:p>
        </p:txBody>
      </p:sp>
      <p:sp>
        <p:nvSpPr>
          <p:cNvPr id="5" name="Text 3"/>
          <p:cNvSpPr/>
          <p:nvPr/>
        </p:nvSpPr>
        <p:spPr>
          <a:xfrm>
            <a:off x="320040" y="1024128"/>
            <a:ext cx="457200" cy="457200"/>
          </a:xfrm>
          <a:prstGeom prst="ellipse">
            <a:avLst/>
          </a:prstGeom>
          <a:solidFill>
            <a:srgbClr val="0C1F3F"/>
          </a:solidFill>
          <a:ln>
            <a:solidFill>
              <a:srgbClr val="0C1F3F"/>
            </a:solidFill>
          </a:ln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FFFFF"/>
                </a:solidFill>
                <a:latin typeface="Comic Sans MS" pitchFamily="34" charset="0"/>
                <a:ea typeface="Comic Sans MS" pitchFamily="34" charset="-122"/>
                <a:cs typeface="Comic Sans MS" pitchFamily="34" charset="-120"/>
              </a:rPr>
              <a:t>1</a:t>
            </a:r>
            <a:endParaRPr lang="en-US" sz="1600" dirty="0"/>
          </a:p>
        </p:txBody>
      </p:sp>
      <p:sp>
        <p:nvSpPr>
          <p:cNvPr id="6" name="Text 4"/>
          <p:cNvSpPr/>
          <p:nvPr/>
        </p:nvSpPr>
        <p:spPr>
          <a:xfrm>
            <a:off x="960120" y="960120"/>
            <a:ext cx="6263640" cy="621792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/>
          <a:lstStyle/>
          <a:p>
            <a:pPr marL="0" indent="0" algn="l">
              <a:buNone/>
            </a:pPr>
            <a:r>
              <a:rPr lang="en-US" sz="1300" dirty="0">
                <a:solidFill>
                  <a:srgbClr val="1E29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 hub sends data only to the device that needs it.</a:t>
            </a:r>
            <a:endParaRPr lang="en-US" sz="1300" dirty="0"/>
          </a:p>
        </p:txBody>
      </p:sp>
      <p:sp>
        <p:nvSpPr>
          <p:cNvPr id="7" name="Text 5"/>
          <p:cNvSpPr/>
          <p:nvPr/>
        </p:nvSpPr>
        <p:spPr>
          <a:xfrm>
            <a:off x="7360920" y="960120"/>
            <a:ext cx="1417320" cy="621792"/>
          </a:xfrm>
          <a:prstGeom prst="roundRect">
            <a:avLst>
              <a:gd name="adj" fmla="val 8824"/>
            </a:avLst>
          </a:prstGeom>
          <a:solidFill>
            <a:srgbClr val="FFFFFF"/>
          </a:solidFill>
          <a:ln w="19050">
            <a:solidFill>
              <a:srgbClr val="9BB4C7"/>
            </a:solidFill>
            <a:prstDash val="dash"/>
          </a:ln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endParaRPr lang="en-US" sz="1300" dirty="0"/>
          </a:p>
        </p:txBody>
      </p:sp>
      <p:sp>
        <p:nvSpPr>
          <p:cNvPr id="8" name="Text 6"/>
          <p:cNvSpPr/>
          <p:nvPr/>
        </p:nvSpPr>
        <p:spPr>
          <a:xfrm>
            <a:off x="320040" y="1755648"/>
            <a:ext cx="457200" cy="457200"/>
          </a:xfrm>
          <a:prstGeom prst="ellipse">
            <a:avLst/>
          </a:prstGeom>
          <a:solidFill>
            <a:srgbClr val="0C1F3F"/>
          </a:solidFill>
          <a:ln>
            <a:solidFill>
              <a:srgbClr val="0C1F3F"/>
            </a:solidFill>
          </a:ln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FFFFF"/>
                </a:solidFill>
                <a:latin typeface="Comic Sans MS" pitchFamily="34" charset="0"/>
                <a:ea typeface="Comic Sans MS" pitchFamily="34" charset="-122"/>
                <a:cs typeface="Comic Sans MS" pitchFamily="34" charset="-120"/>
              </a:rPr>
              <a:t>2</a:t>
            </a:r>
            <a:endParaRPr lang="en-US" sz="1600" dirty="0"/>
          </a:p>
        </p:txBody>
      </p:sp>
      <p:sp>
        <p:nvSpPr>
          <p:cNvPr id="9" name="Text 7"/>
          <p:cNvSpPr/>
          <p:nvPr/>
        </p:nvSpPr>
        <p:spPr>
          <a:xfrm>
            <a:off x="960120" y="1691640"/>
            <a:ext cx="6263640" cy="621792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/>
          <a:lstStyle/>
          <a:p>
            <a:pPr marL="0" indent="0" algn="l">
              <a:buNone/>
            </a:pPr>
            <a:r>
              <a:rPr lang="en-US" sz="1300" dirty="0">
                <a:solidFill>
                  <a:srgbClr val="1E29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 switch builds a MAC address table from the frames it reads.</a:t>
            </a:r>
            <a:endParaRPr lang="en-US" sz="1300" dirty="0"/>
          </a:p>
        </p:txBody>
      </p:sp>
      <p:sp>
        <p:nvSpPr>
          <p:cNvPr id="10" name="Text 8"/>
          <p:cNvSpPr/>
          <p:nvPr/>
        </p:nvSpPr>
        <p:spPr>
          <a:xfrm>
            <a:off x="7360920" y="1691640"/>
            <a:ext cx="1417320" cy="621792"/>
          </a:xfrm>
          <a:prstGeom prst="roundRect">
            <a:avLst>
              <a:gd name="adj" fmla="val 8824"/>
            </a:avLst>
          </a:prstGeom>
          <a:solidFill>
            <a:srgbClr val="FFFFFF"/>
          </a:solidFill>
          <a:ln w="19050">
            <a:solidFill>
              <a:srgbClr val="9BB4C7"/>
            </a:solidFill>
            <a:prstDash val="dash"/>
          </a:ln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endParaRPr lang="en-US" sz="1300" dirty="0"/>
          </a:p>
        </p:txBody>
      </p:sp>
      <p:sp>
        <p:nvSpPr>
          <p:cNvPr id="11" name="Text 9"/>
          <p:cNvSpPr/>
          <p:nvPr/>
        </p:nvSpPr>
        <p:spPr>
          <a:xfrm>
            <a:off x="320040" y="2487168"/>
            <a:ext cx="457200" cy="457200"/>
          </a:xfrm>
          <a:prstGeom prst="ellipse">
            <a:avLst/>
          </a:prstGeom>
          <a:solidFill>
            <a:srgbClr val="0C1F3F"/>
          </a:solidFill>
          <a:ln>
            <a:solidFill>
              <a:srgbClr val="0C1F3F"/>
            </a:solidFill>
          </a:ln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FFFFF"/>
                </a:solidFill>
                <a:latin typeface="Comic Sans MS" pitchFamily="34" charset="0"/>
                <a:ea typeface="Comic Sans MS" pitchFamily="34" charset="-122"/>
                <a:cs typeface="Comic Sans MS" pitchFamily="34" charset="-120"/>
              </a:rPr>
              <a:t>3</a:t>
            </a:r>
            <a:endParaRPr lang="en-US" sz="1600" dirty="0"/>
          </a:p>
        </p:txBody>
      </p:sp>
      <p:sp>
        <p:nvSpPr>
          <p:cNvPr id="12" name="Text 10"/>
          <p:cNvSpPr/>
          <p:nvPr/>
        </p:nvSpPr>
        <p:spPr>
          <a:xfrm>
            <a:off x="960120" y="2423160"/>
            <a:ext cx="6263640" cy="621792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/>
          <a:lstStyle/>
          <a:p>
            <a:pPr marL="0" indent="0" algn="l">
              <a:buNone/>
            </a:pPr>
            <a:r>
              <a:rPr lang="en-US" sz="1300" dirty="0">
                <a:solidFill>
                  <a:srgbClr val="1E29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Single-mode fibre has a wider core than multi-mode fibre.</a:t>
            </a:r>
            <a:endParaRPr lang="en-US" sz="1300" dirty="0"/>
          </a:p>
        </p:txBody>
      </p:sp>
      <p:sp>
        <p:nvSpPr>
          <p:cNvPr id="13" name="Text 11"/>
          <p:cNvSpPr/>
          <p:nvPr/>
        </p:nvSpPr>
        <p:spPr>
          <a:xfrm>
            <a:off x="7360920" y="2423160"/>
            <a:ext cx="1417320" cy="621792"/>
          </a:xfrm>
          <a:prstGeom prst="roundRect">
            <a:avLst>
              <a:gd name="adj" fmla="val 8824"/>
            </a:avLst>
          </a:prstGeom>
          <a:solidFill>
            <a:srgbClr val="FFFFFF"/>
          </a:solidFill>
          <a:ln w="19050">
            <a:solidFill>
              <a:srgbClr val="9BB4C7"/>
            </a:solidFill>
            <a:prstDash val="dash"/>
          </a:ln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endParaRPr lang="en-US" sz="1300" dirty="0"/>
          </a:p>
        </p:txBody>
      </p:sp>
      <p:sp>
        <p:nvSpPr>
          <p:cNvPr id="14" name="Text 12"/>
          <p:cNvSpPr/>
          <p:nvPr/>
        </p:nvSpPr>
        <p:spPr>
          <a:xfrm>
            <a:off x="320040" y="3218688"/>
            <a:ext cx="457200" cy="457200"/>
          </a:xfrm>
          <a:prstGeom prst="ellipse">
            <a:avLst/>
          </a:prstGeom>
          <a:solidFill>
            <a:srgbClr val="0C1F3F"/>
          </a:solidFill>
          <a:ln>
            <a:solidFill>
              <a:srgbClr val="0C1F3F"/>
            </a:solidFill>
          </a:ln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FFFFF"/>
                </a:solidFill>
                <a:latin typeface="Comic Sans MS" pitchFamily="34" charset="0"/>
                <a:ea typeface="Comic Sans MS" pitchFamily="34" charset="-122"/>
                <a:cs typeface="Comic Sans MS" pitchFamily="34" charset="-120"/>
              </a:rPr>
              <a:t>4</a:t>
            </a:r>
            <a:endParaRPr lang="en-US" sz="1600" dirty="0"/>
          </a:p>
        </p:txBody>
      </p:sp>
      <p:sp>
        <p:nvSpPr>
          <p:cNvPr id="15" name="Text 13"/>
          <p:cNvSpPr/>
          <p:nvPr/>
        </p:nvSpPr>
        <p:spPr>
          <a:xfrm>
            <a:off x="960120" y="3154680"/>
            <a:ext cx="6263640" cy="621792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/>
          <a:lstStyle/>
          <a:p>
            <a:pPr marL="0" indent="0" algn="l">
              <a:buNone/>
            </a:pPr>
            <a:r>
              <a:rPr lang="en-US" sz="1300" dirty="0">
                <a:solidFill>
                  <a:srgbClr val="1E29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NAT lets many private devices share one public IP address.</a:t>
            </a:r>
            <a:endParaRPr lang="en-US" sz="1300" dirty="0"/>
          </a:p>
        </p:txBody>
      </p:sp>
      <p:sp>
        <p:nvSpPr>
          <p:cNvPr id="16" name="Text 14"/>
          <p:cNvSpPr/>
          <p:nvPr/>
        </p:nvSpPr>
        <p:spPr>
          <a:xfrm>
            <a:off x="7360920" y="3154680"/>
            <a:ext cx="1417320" cy="621792"/>
          </a:xfrm>
          <a:prstGeom prst="roundRect">
            <a:avLst>
              <a:gd name="adj" fmla="val 8824"/>
            </a:avLst>
          </a:prstGeom>
          <a:solidFill>
            <a:srgbClr val="FFFFFF"/>
          </a:solidFill>
          <a:ln w="19050">
            <a:solidFill>
              <a:srgbClr val="9BB4C7"/>
            </a:solidFill>
            <a:prstDash val="dash"/>
          </a:ln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endParaRPr lang="en-US" sz="1300" dirty="0"/>
          </a:p>
        </p:txBody>
      </p:sp>
      <p:sp>
        <p:nvSpPr>
          <p:cNvPr id="17" name="Text 15"/>
          <p:cNvSpPr/>
          <p:nvPr/>
        </p:nvSpPr>
        <p:spPr>
          <a:xfrm>
            <a:off x="320040" y="3950208"/>
            <a:ext cx="457200" cy="457200"/>
          </a:xfrm>
          <a:prstGeom prst="ellipse">
            <a:avLst/>
          </a:prstGeom>
          <a:solidFill>
            <a:srgbClr val="0C1F3F"/>
          </a:solidFill>
          <a:ln>
            <a:solidFill>
              <a:srgbClr val="0C1F3F"/>
            </a:solidFill>
          </a:ln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FFFFF"/>
                </a:solidFill>
                <a:latin typeface="Comic Sans MS" pitchFamily="34" charset="0"/>
                <a:ea typeface="Comic Sans MS" pitchFamily="34" charset="-122"/>
                <a:cs typeface="Comic Sans MS" pitchFamily="34" charset="-120"/>
              </a:rPr>
              <a:t>5</a:t>
            </a:r>
            <a:endParaRPr lang="en-US" sz="1600" dirty="0"/>
          </a:p>
        </p:txBody>
      </p:sp>
      <p:sp>
        <p:nvSpPr>
          <p:cNvPr id="18" name="Text 16"/>
          <p:cNvSpPr/>
          <p:nvPr/>
        </p:nvSpPr>
        <p:spPr>
          <a:xfrm>
            <a:off x="960120" y="3886200"/>
            <a:ext cx="6263640" cy="621792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/>
          <a:lstStyle/>
          <a:p>
            <a:pPr marL="0" indent="0" algn="l">
              <a:buNone/>
            </a:pPr>
            <a:r>
              <a:rPr lang="en-US" sz="1300" dirty="0">
                <a:solidFill>
                  <a:srgbClr val="1E29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Your default gateway is usually the router that leads out of your local network.</a:t>
            </a:r>
            <a:endParaRPr lang="en-US" sz="1300" dirty="0"/>
          </a:p>
        </p:txBody>
      </p:sp>
      <p:sp>
        <p:nvSpPr>
          <p:cNvPr id="19" name="Text 17"/>
          <p:cNvSpPr/>
          <p:nvPr/>
        </p:nvSpPr>
        <p:spPr>
          <a:xfrm>
            <a:off x="7360920" y="3886200"/>
            <a:ext cx="1417320" cy="621792"/>
          </a:xfrm>
          <a:prstGeom prst="roundRect">
            <a:avLst>
              <a:gd name="adj" fmla="val 8824"/>
            </a:avLst>
          </a:prstGeom>
          <a:solidFill>
            <a:srgbClr val="FFFFFF"/>
          </a:solidFill>
          <a:ln w="19050">
            <a:solidFill>
              <a:srgbClr val="9BB4C7"/>
            </a:solidFill>
            <a:prstDash val="dash"/>
          </a:ln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endParaRPr lang="en-US" sz="1300" dirty="0"/>
          </a:p>
        </p:txBody>
      </p:sp>
      <p:sp>
        <p:nvSpPr>
          <p:cNvPr id="20" name="Text 18"/>
          <p:cNvSpPr/>
          <p:nvPr/>
        </p:nvSpPr>
        <p:spPr>
          <a:xfrm>
            <a:off x="274320" y="4864608"/>
            <a:ext cx="457200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i="1" dirty="0">
                <a:solidFill>
                  <a:srgbClr val="0C1F3F">
                    <a:alpha val="75000"/>
                  </a:srgb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Network Hardware • Revision Activity</a:t>
            </a:r>
            <a:endParaRPr lang="en-US" sz="900" dirty="0"/>
          </a:p>
        </p:txBody>
      </p:sp>
      <p:sp>
        <p:nvSpPr>
          <p:cNvPr id="21" name="Text 19"/>
          <p:cNvSpPr/>
          <p:nvPr/>
        </p:nvSpPr>
        <p:spPr>
          <a:xfrm>
            <a:off x="7406640" y="4773168"/>
            <a:ext cx="1463040" cy="310896"/>
          </a:xfrm>
          <a:prstGeom prst="roundRect">
            <a:avLst>
              <a:gd name="adj" fmla="val 50000"/>
            </a:avLst>
          </a:prstGeom>
          <a:solidFill>
            <a:srgbClr val="C97A1F"/>
          </a:solidFill>
          <a:ln>
            <a:solidFill>
              <a:srgbClr val="C97A1F"/>
            </a:solidFill>
          </a:ln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FFFFFF"/>
                </a:solidFill>
                <a:latin typeface="Comic Sans MS" pitchFamily="34" charset="0"/>
                <a:ea typeface="Comic Sans MS" pitchFamily="34" charset="-122"/>
                <a:cs typeface="Comic Sans MS" pitchFamily="34" charset="-120"/>
              </a:rPr>
              <a:t>ROUND 4</a:t>
            </a:r>
            <a:endParaRPr lang="en-US" sz="100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3">
    <p:bg>
      <p:bgPr>
        <a:solidFill>
          <a:srgbClr val="CCE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65760"/>
            <a:ext cx="804672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3200" b="1" i="1" dirty="0">
                <a:solidFill>
                  <a:srgbClr val="1E293B"/>
                </a:solidFill>
                <a:latin typeface="Comic Sans MS" pitchFamily="34" charset="0"/>
                <a:ea typeface="Comic Sans MS" pitchFamily="34" charset="-122"/>
                <a:cs typeface="Comic Sans MS" pitchFamily="34" charset="-120"/>
              </a:rPr>
              <a:t>Your Score: ___ / 40</a:t>
            </a:r>
            <a:endParaRPr lang="en-US" sz="3200" dirty="0"/>
          </a:p>
        </p:txBody>
      </p:sp>
      <p:sp>
        <p:nvSpPr>
          <p:cNvPr id="3" name="Shape 1"/>
          <p:cNvSpPr/>
          <p:nvPr/>
        </p:nvSpPr>
        <p:spPr>
          <a:xfrm>
            <a:off x="548640" y="1371600"/>
            <a:ext cx="8046720" cy="658368"/>
          </a:xfrm>
          <a:prstGeom prst="roundRect">
            <a:avLst>
              <a:gd name="adj" fmla="val 8333"/>
            </a:avLst>
          </a:prstGeom>
          <a:solidFill>
            <a:srgbClr val="2E7D46"/>
          </a:solidFill>
          <a:ln w="12700">
            <a:solidFill>
              <a:srgbClr val="333333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4" name="Text 2"/>
          <p:cNvSpPr/>
          <p:nvPr/>
        </p:nvSpPr>
        <p:spPr>
          <a:xfrm>
            <a:off x="822960" y="1371600"/>
            <a:ext cx="2011680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700" b="1" i="1" dirty="0">
                <a:solidFill>
                  <a:srgbClr val="FFFFFF"/>
                </a:solidFill>
                <a:latin typeface="Comic Sans MS" pitchFamily="34" charset="0"/>
                <a:ea typeface="Comic Sans MS" pitchFamily="34" charset="-122"/>
                <a:cs typeface="Comic Sans MS" pitchFamily="34" charset="-120"/>
              </a:rPr>
              <a:t>37–40</a:t>
            </a:r>
            <a:endParaRPr lang="en-US" sz="1700" dirty="0"/>
          </a:p>
        </p:txBody>
      </p:sp>
      <p:sp>
        <p:nvSpPr>
          <p:cNvPr id="5" name="Text 3"/>
          <p:cNvSpPr/>
          <p:nvPr/>
        </p:nvSpPr>
        <p:spPr>
          <a:xfrm>
            <a:off x="2834640" y="1371600"/>
            <a:ext cx="5394960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500" i="1" dirty="0">
                <a:solidFill>
                  <a:srgbClr val="FFFFFF"/>
                </a:solidFill>
                <a:latin typeface="Comic Sans MS" pitchFamily="34" charset="0"/>
                <a:ea typeface="Comic Sans MS" pitchFamily="34" charset="-122"/>
                <a:cs typeface="Comic Sans MS" pitchFamily="34" charset="-120"/>
              </a:rPr>
              <a:t>Excellent!</a:t>
            </a:r>
            <a:endParaRPr lang="en-US" sz="1500" dirty="0"/>
          </a:p>
        </p:txBody>
      </p:sp>
      <p:sp>
        <p:nvSpPr>
          <p:cNvPr id="6" name="Shape 4"/>
          <p:cNvSpPr/>
          <p:nvPr/>
        </p:nvSpPr>
        <p:spPr>
          <a:xfrm>
            <a:off x="548640" y="2194560"/>
            <a:ext cx="8046720" cy="658368"/>
          </a:xfrm>
          <a:prstGeom prst="roundRect">
            <a:avLst>
              <a:gd name="adj" fmla="val 8333"/>
            </a:avLst>
          </a:prstGeom>
          <a:solidFill>
            <a:srgbClr val="1E7FA6"/>
          </a:solidFill>
          <a:ln w="12700">
            <a:solidFill>
              <a:srgbClr val="333333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7" name="Text 5"/>
          <p:cNvSpPr/>
          <p:nvPr/>
        </p:nvSpPr>
        <p:spPr>
          <a:xfrm>
            <a:off x="822960" y="2194560"/>
            <a:ext cx="2011680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700" b="1" i="1" dirty="0">
                <a:solidFill>
                  <a:srgbClr val="FFFFFF"/>
                </a:solidFill>
                <a:latin typeface="Comic Sans MS" pitchFamily="34" charset="0"/>
                <a:ea typeface="Comic Sans MS" pitchFamily="34" charset="-122"/>
                <a:cs typeface="Comic Sans MS" pitchFamily="34" charset="-120"/>
              </a:rPr>
              <a:t>29–36</a:t>
            </a:r>
            <a:endParaRPr lang="en-US" sz="1700" dirty="0"/>
          </a:p>
        </p:txBody>
      </p:sp>
      <p:sp>
        <p:nvSpPr>
          <p:cNvPr id="8" name="Text 6"/>
          <p:cNvSpPr/>
          <p:nvPr/>
        </p:nvSpPr>
        <p:spPr>
          <a:xfrm>
            <a:off x="2834640" y="2194560"/>
            <a:ext cx="5394960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500" i="1" dirty="0">
                <a:solidFill>
                  <a:srgbClr val="FFFFFF"/>
                </a:solidFill>
                <a:latin typeface="Comic Sans MS" pitchFamily="34" charset="0"/>
                <a:ea typeface="Comic Sans MS" pitchFamily="34" charset="-122"/>
                <a:cs typeface="Comic Sans MS" pitchFamily="34" charset="-120"/>
              </a:rPr>
              <a:t>Great job!</a:t>
            </a:r>
            <a:endParaRPr lang="en-US" sz="1500" dirty="0"/>
          </a:p>
        </p:txBody>
      </p:sp>
      <p:sp>
        <p:nvSpPr>
          <p:cNvPr id="9" name="Shape 7"/>
          <p:cNvSpPr/>
          <p:nvPr/>
        </p:nvSpPr>
        <p:spPr>
          <a:xfrm>
            <a:off x="548640" y="3017520"/>
            <a:ext cx="8046720" cy="658368"/>
          </a:xfrm>
          <a:prstGeom prst="roundRect">
            <a:avLst>
              <a:gd name="adj" fmla="val 8333"/>
            </a:avLst>
          </a:prstGeom>
          <a:solidFill>
            <a:srgbClr val="C97A1F"/>
          </a:solidFill>
          <a:ln w="12700">
            <a:solidFill>
              <a:srgbClr val="333333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0" name="Text 8"/>
          <p:cNvSpPr/>
          <p:nvPr/>
        </p:nvSpPr>
        <p:spPr>
          <a:xfrm>
            <a:off x="822960" y="3017520"/>
            <a:ext cx="2011680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700" b="1" i="1" dirty="0">
                <a:solidFill>
                  <a:srgbClr val="FFFFFF"/>
                </a:solidFill>
                <a:latin typeface="Comic Sans MS" pitchFamily="34" charset="0"/>
                <a:ea typeface="Comic Sans MS" pitchFamily="34" charset="-122"/>
                <a:cs typeface="Comic Sans MS" pitchFamily="34" charset="-120"/>
              </a:rPr>
              <a:t>18–28</a:t>
            </a:r>
            <a:endParaRPr lang="en-US" sz="1700" dirty="0"/>
          </a:p>
        </p:txBody>
      </p:sp>
      <p:sp>
        <p:nvSpPr>
          <p:cNvPr id="11" name="Text 9"/>
          <p:cNvSpPr/>
          <p:nvPr/>
        </p:nvSpPr>
        <p:spPr>
          <a:xfrm>
            <a:off x="2834640" y="3017520"/>
            <a:ext cx="5394960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500" i="1" dirty="0">
                <a:solidFill>
                  <a:srgbClr val="FFFFFF"/>
                </a:solidFill>
                <a:latin typeface="Comic Sans MS" pitchFamily="34" charset="0"/>
                <a:ea typeface="Comic Sans MS" pitchFamily="34" charset="-122"/>
                <a:cs typeface="Comic Sans MS" pitchFamily="34" charset="-120"/>
              </a:rPr>
              <a:t>Good effort</a:t>
            </a:r>
            <a:endParaRPr lang="en-US" sz="1500" dirty="0"/>
          </a:p>
        </p:txBody>
      </p:sp>
      <p:sp>
        <p:nvSpPr>
          <p:cNvPr id="12" name="Shape 10"/>
          <p:cNvSpPr/>
          <p:nvPr/>
        </p:nvSpPr>
        <p:spPr>
          <a:xfrm>
            <a:off x="548640" y="3840480"/>
            <a:ext cx="8046720" cy="658368"/>
          </a:xfrm>
          <a:prstGeom prst="roundRect">
            <a:avLst>
              <a:gd name="adj" fmla="val 8333"/>
            </a:avLst>
          </a:prstGeom>
          <a:solidFill>
            <a:srgbClr val="B23A3A"/>
          </a:solidFill>
          <a:ln w="12700">
            <a:solidFill>
              <a:srgbClr val="333333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3" name="Text 11"/>
          <p:cNvSpPr/>
          <p:nvPr/>
        </p:nvSpPr>
        <p:spPr>
          <a:xfrm>
            <a:off x="822960" y="3840480"/>
            <a:ext cx="2011680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700" b="1" i="1" dirty="0">
                <a:solidFill>
                  <a:srgbClr val="FFFFFF"/>
                </a:solidFill>
                <a:latin typeface="Comic Sans MS" pitchFamily="34" charset="0"/>
                <a:ea typeface="Comic Sans MS" pitchFamily="34" charset="-122"/>
                <a:cs typeface="Comic Sans MS" pitchFamily="34" charset="-120"/>
              </a:rPr>
              <a:t>0–17</a:t>
            </a:r>
            <a:endParaRPr lang="en-US" sz="1700" dirty="0"/>
          </a:p>
        </p:txBody>
      </p:sp>
      <p:sp>
        <p:nvSpPr>
          <p:cNvPr id="14" name="Text 12"/>
          <p:cNvSpPr/>
          <p:nvPr/>
        </p:nvSpPr>
        <p:spPr>
          <a:xfrm>
            <a:off x="2834640" y="3840480"/>
            <a:ext cx="5394960" cy="6583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500" i="1" dirty="0">
                <a:solidFill>
                  <a:srgbClr val="FFFFFF"/>
                </a:solidFill>
                <a:latin typeface="Comic Sans MS" pitchFamily="34" charset="0"/>
                <a:ea typeface="Comic Sans MS" pitchFamily="34" charset="-122"/>
                <a:cs typeface="Comic Sans MS" pitchFamily="34" charset="-120"/>
              </a:rPr>
              <a:t>Keep practicing</a:t>
            </a:r>
            <a:endParaRPr lang="en-US" sz="1500" dirty="0"/>
          </a:p>
        </p:txBody>
      </p:sp>
      <p:sp>
        <p:nvSpPr>
          <p:cNvPr id="15" name="Text 13"/>
          <p:cNvSpPr/>
          <p:nvPr/>
        </p:nvSpPr>
        <p:spPr>
          <a:xfrm>
            <a:off x="274320" y="4864608"/>
            <a:ext cx="457200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i="1" dirty="0">
                <a:solidFill>
                  <a:srgbClr val="0C1F3F">
                    <a:alpha val="75000"/>
                  </a:srgbClr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Network Hardware • Revision Activity</a:t>
            </a:r>
            <a:endParaRPr lang="en-US" sz="900" dirty="0"/>
          </a:p>
        </p:txBody>
      </p:sp>
      <p:sp>
        <p:nvSpPr>
          <p:cNvPr id="16" name="Text 14"/>
          <p:cNvSpPr/>
          <p:nvPr/>
        </p:nvSpPr>
        <p:spPr>
          <a:xfrm>
            <a:off x="7406640" y="4773168"/>
            <a:ext cx="1463040" cy="310896"/>
          </a:xfrm>
          <a:prstGeom prst="roundRect">
            <a:avLst>
              <a:gd name="adj" fmla="val 50000"/>
            </a:avLst>
          </a:prstGeom>
          <a:solidFill>
            <a:srgbClr val="0C1F3F"/>
          </a:solidFill>
          <a:ln>
            <a:solidFill>
              <a:srgbClr val="0C1F3F"/>
            </a:solidFill>
          </a:ln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FFFFFF"/>
                </a:solidFill>
                <a:latin typeface="Comic Sans MS" pitchFamily="34" charset="0"/>
                <a:ea typeface="Comic Sans MS" pitchFamily="34" charset="-122"/>
                <a:cs typeface="Comic Sans MS" pitchFamily="34" charset="-120"/>
              </a:rPr>
              <a:t>SCORE</a:t>
            </a:r>
            <a:endParaRPr lang="en-US" sz="10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1467</Words>
  <Application>Microsoft Office PowerPoint</Application>
  <PresentationFormat>On-screen Show (16:9)</PresentationFormat>
  <Paragraphs>203</Paragraphs>
  <Slides>15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Arial</vt:lpstr>
      <vt:lpstr>Calibri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Network Hardware Revision Activity — Main Set</dc:title>
  <dc:subject>PptxGenJS Presentation</dc:subject>
  <dc:creator>Rovn</dc:creator>
  <cp:lastModifiedBy>M A</cp:lastModifiedBy>
  <cp:revision>1</cp:revision>
  <dcterms:created xsi:type="dcterms:W3CDTF">2026-08-23T10:20:37Z</dcterms:created>
  <dcterms:modified xsi:type="dcterms:W3CDTF">2026-08-23T16:49:54Z</dcterms:modified>
</cp:coreProperties>
</file>