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37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 A" userId="994499579345518a" providerId="LiveId" clId="{498C45D2-6B19-48F3-89CE-F5BF0EFDBDB4}"/>
    <pc:docChg chg="modSld">
      <pc:chgData name="M A" userId="994499579345518a" providerId="LiveId" clId="{498C45D2-6B19-48F3-89CE-F5BF0EFDBDB4}" dt="2026-11-01T21:37:51.752" v="3" actId="20577"/>
      <pc:docMkLst>
        <pc:docMk/>
      </pc:docMkLst>
      <pc:sldChg chg="modSp mod">
        <pc:chgData name="M A" userId="994499579345518a" providerId="LiveId" clId="{498C45D2-6B19-48F3-89CE-F5BF0EFDBDB4}" dt="2026-11-01T21:37:41.294" v="0" actId="20577"/>
        <pc:sldMkLst>
          <pc:docMk/>
          <pc:sldMk cId="0" sldId="262"/>
        </pc:sldMkLst>
        <pc:spChg chg="mod">
          <ac:chgData name="M A" userId="994499579345518a" providerId="LiveId" clId="{498C45D2-6B19-48F3-89CE-F5BF0EFDBDB4}" dt="2026-11-01T21:37:41.294" v="0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M A" userId="994499579345518a" providerId="LiveId" clId="{498C45D2-6B19-48F3-89CE-F5BF0EFDBDB4}" dt="2026-11-01T21:37:44.713" v="1" actId="20577"/>
        <pc:sldMkLst>
          <pc:docMk/>
          <pc:sldMk cId="0" sldId="263"/>
        </pc:sldMkLst>
        <pc:spChg chg="mod">
          <ac:chgData name="M A" userId="994499579345518a" providerId="LiveId" clId="{498C45D2-6B19-48F3-89CE-F5BF0EFDBDB4}" dt="2026-11-01T21:37:44.713" v="1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 mod">
        <pc:chgData name="M A" userId="994499579345518a" providerId="LiveId" clId="{498C45D2-6B19-48F3-89CE-F5BF0EFDBDB4}" dt="2026-11-01T21:37:47.776" v="2" actId="20577"/>
        <pc:sldMkLst>
          <pc:docMk/>
          <pc:sldMk cId="0" sldId="264"/>
        </pc:sldMkLst>
        <pc:spChg chg="mod">
          <ac:chgData name="M A" userId="994499579345518a" providerId="LiveId" clId="{498C45D2-6B19-48F3-89CE-F5BF0EFDBDB4}" dt="2026-11-01T21:37:47.776" v="2" actId="20577"/>
          <ac:spMkLst>
            <pc:docMk/>
            <pc:sldMk cId="0" sldId="264"/>
            <ac:spMk id="3" creationId="{00000000-0000-0000-0000-000000000000}"/>
          </ac:spMkLst>
        </pc:spChg>
      </pc:sldChg>
      <pc:sldChg chg="modSp mod">
        <pc:chgData name="M A" userId="994499579345518a" providerId="LiveId" clId="{498C45D2-6B19-48F3-89CE-F5BF0EFDBDB4}" dt="2026-11-01T21:37:51.752" v="3" actId="20577"/>
        <pc:sldMkLst>
          <pc:docMk/>
          <pc:sldMk cId="0" sldId="265"/>
        </pc:sldMkLst>
        <pc:spChg chg="mod">
          <ac:chgData name="M A" userId="994499579345518a" providerId="LiveId" clId="{498C45D2-6B19-48F3-89CE-F5BF0EFDBDB4}" dt="2026-11-01T21:37:51.752" v="3" actId="20577"/>
          <ac:spMkLst>
            <pc:docMk/>
            <pc:sldMk cId="0" sldId="265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115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55448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</a:t>
            </a:r>
            <a:endParaRPr lang="en-US" sz="5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606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i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Check for Understanding — 11 Questions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66928" y="3246120"/>
            <a:ext cx="2926080" cy="54864"/>
          </a:xfrm>
          <a:prstGeom prst="rect">
            <a:avLst/>
          </a:prstGeom>
          <a:solidFill>
            <a:srgbClr val="FFC000"/>
          </a:solidFill>
          <a:ln w="9525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548640" y="356616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need:  page score = 1 ÷ N   ·   share = score ÷ links   ·   base = (1 − d) ÷ N   ·   PR = base + d × shares in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i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slides • click in each dashed box and type your answer, show your working, then Turn in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Q1: What does PageRank measure?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731520"/>
          </a:xfrm>
          <a:prstGeom prst="roundRect">
            <a:avLst>
              <a:gd name="adj" fmla="val 6250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 your own words, explain what PageRank measures and how a page earns a high score.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457200" y="1755648"/>
            <a:ext cx="8229600" cy="2999232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583680" y="45079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Q2: Why did Google need PageRank?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731520"/>
          </a:xfrm>
          <a:prstGeom prst="roundRect">
            <a:avLst>
              <a:gd name="adj" fmla="val 6250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Early search engines mostly counted how many times the search words appeared on a page.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1719072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Why did this give poor results?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57200" y="1984248"/>
            <a:ext cx="8229600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583680" y="2834640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320040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How does PageRank fix the problem?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57200" y="3465576"/>
            <a:ext cx="8229600" cy="1289304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0" y="45079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Q3: Not all votes are equal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731520"/>
          </a:xfrm>
          <a:prstGeom prst="roundRect">
            <a:avLst>
              <a:gd name="adj" fmla="val 6250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 X gets one link from a big, trusted news website.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 Y gets one link from a brand-new blog that nobody links to.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17556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page gains more from its link? Explain why.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57200" y="2057400"/>
            <a:ext cx="8229600" cy="269748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583680" y="45079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Q4: Starting page score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9091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Every page starts with the same score: page score = 1 ÷ N. Complete the table.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783080"/>
          <a:ext cx="7315200" cy="219456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Number of pages (N)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Working out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Page score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Q5: Splitting a score between links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9091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page shares its score equally between the links it sends. Complete the table.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8229600" cy="1828800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Page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Its score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Links it sends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Working out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Each share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584448"/>
            <a:ext cx="329184" cy="329184"/>
          </a:xfrm>
          <a:prstGeom prst="ellipse">
            <a:avLst/>
          </a:prstGeom>
          <a:solidFill>
            <a:srgbClr val="0F766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 txBox="1"/>
          <p:nvPr/>
        </p:nvSpPr>
        <p:spPr>
          <a:xfrm>
            <a:off x="457200" y="35844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Q6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896112" y="3584448"/>
            <a:ext cx="7772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 K receives shares of 0.1, 0.25 and 0.05. What is its total?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57200" y="4005072"/>
            <a:ext cx="8229600" cy="74980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6583680" y="45079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Q6: </a:t>
            </a: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Base amount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9091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Base amount = (1 − d) ÷ N. Complete the table.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8229600" cy="2194560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N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d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Working out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Base amount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Q7: </a:t>
            </a: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damping factor d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731520"/>
          </a:xfrm>
          <a:prstGeom prst="roundRect">
            <a:avLst>
              <a:gd name="adj" fmla="val 6250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(a) What happens to the scores when d = 0?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(b) Why does Google use d = 0.85 instead of d = 1?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17556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57200" y="2011680"/>
            <a:ext cx="8229600" cy="11887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583680" y="295351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329184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57200" y="3547872"/>
            <a:ext cx="8229600" cy="120700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0" y="45079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Q8: </a:t>
            </a: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Spot the mistake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9091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Explain what is wrong with this statement.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457200" y="155448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 txBox="1"/>
          <p:nvPr/>
        </p:nvSpPr>
        <p:spPr>
          <a:xfrm>
            <a:off x="640080" y="155448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“Page Q sends out 4 links, which is more than any other page – so Page Q must have the highest PageRank.”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57200" y="2450592"/>
            <a:ext cx="8229600" cy="230428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583680" y="45079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Q9: </a:t>
            </a:r>
            <a:r>
              <a:rPr lang="en-US" sz="22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 out PR(T) for one round – part 1</a:t>
            </a:r>
            <a:endParaRPr lang="en-US" sz="22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9091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web has 5 pages: P, Q, R, S and T.   d = 0.85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457200" y="1554480"/>
            <a:ext cx="3017520" cy="320040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 txBox="1"/>
          <p:nvPr/>
        </p:nvSpPr>
        <p:spPr>
          <a:xfrm>
            <a:off x="594360" y="1627632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links are: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94360" y="187452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→ Q    P → T    Q → P</a:t>
            </a:r>
            <a:endParaRPr lang="en-US" sz="125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→ R    Q → S    Q → T</a:t>
            </a:r>
            <a:endParaRPr lang="en-US" sz="125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→ T    S → P    S → R</a:t>
            </a:r>
            <a:endParaRPr lang="en-US" sz="125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→ Q</a:t>
            </a:r>
            <a:endParaRPr lang="en-US" sz="1250" dirty="0"/>
          </a:p>
        </p:txBody>
      </p:sp>
      <p:pic>
        <p:nvPicPr>
          <p:cNvPr id="11" name="Image 1" descr="Network of pages P, Q, R, S and 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779" y="2788920"/>
            <a:ext cx="2102362" cy="18745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57600" y="1600200"/>
            <a:ext cx="2926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 Page score (1 ÷ N):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6583680" y="1554480"/>
            <a:ext cx="2103120" cy="36576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3657600" y="2103120"/>
            <a:ext cx="2926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 Pages that link to T: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583680" y="2057400"/>
            <a:ext cx="2103120" cy="36576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3657600" y="2606040"/>
            <a:ext cx="5029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 The share each of those pages sends to T:</a:t>
            </a:r>
            <a:endParaRPr lang="en-US" sz="12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0" y="2898648"/>
          <a:ext cx="5029200" cy="1828800"/>
        </p:xfrm>
        <a:graphic>
          <a:graphicData uri="http://schemas.openxmlformats.org/drawingml/2006/table">
            <a:tbl>
              <a:tblPr/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Page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Its score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Links sent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Share = score ÷ links</a:t>
                      </a:r>
                      <a:endParaRPr lang="en-US" sz="13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Q10: Work out PR(T) for one round – part 2</a:t>
            </a:r>
            <a:endParaRPr lang="en-US" sz="22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9091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web has 5 pages: P, Q, R, S and T.   d = 0.85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457200" y="1554480"/>
            <a:ext cx="3017520" cy="320040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 txBox="1"/>
          <p:nvPr/>
        </p:nvSpPr>
        <p:spPr>
          <a:xfrm>
            <a:off x="594360" y="1627632"/>
            <a:ext cx="2743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links are: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94360" y="187452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→ Q    P → T    Q → P</a:t>
            </a:r>
            <a:endParaRPr lang="en-US" sz="125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→ R    Q → S    Q → T</a:t>
            </a:r>
            <a:endParaRPr lang="en-US" sz="125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→ T    S → P    S → R</a:t>
            </a:r>
            <a:endParaRPr lang="en-US" sz="1250" dirty="0"/>
          </a:p>
          <a:p>
            <a:pPr marL="0" indent="0" algn="l">
              <a:spcAft>
                <a:spcPts val="200"/>
              </a:spcAft>
              <a:buNone/>
            </a:pPr>
            <a:r>
              <a:rPr lang="en-US" sz="12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→ Q</a:t>
            </a:r>
            <a:endParaRPr lang="en-US" sz="1250" dirty="0"/>
          </a:p>
        </p:txBody>
      </p:sp>
      <p:pic>
        <p:nvPicPr>
          <p:cNvPr id="11" name="Image 1" descr="Network of pages P, Q, R, S and 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779" y="2788920"/>
            <a:ext cx="2102362" cy="18745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57600" y="1572768"/>
            <a:ext cx="5029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 Total shares coming into T: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3657600" y="1847088"/>
            <a:ext cx="5029200" cy="65836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3657600" y="2651760"/>
            <a:ext cx="5029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  Base amount  (1 − d) ÷ N: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57600" y="2926080"/>
            <a:ext cx="5029200" cy="65836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3657600" y="3730752"/>
            <a:ext cx="5029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  PR(T) = base amount + d × (shares coming in):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3657600" y="4005072"/>
            <a:ext cx="5029200" cy="65836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Q11: What if…?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731520"/>
          </a:xfrm>
          <a:prstGeom prst="roundRect">
            <a:avLst>
              <a:gd name="adj" fmla="val 6250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Use the same web as Q10. Page R adds a new link, R → S, so R now links to T and S.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1719072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Will PR(T) go up or down? Explain why.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57200" y="1984248"/>
            <a:ext cx="8229600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583680" y="2834640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320040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Work out the new PR(T).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57200" y="3465576"/>
            <a:ext cx="8229600" cy="1289304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6583680" y="45079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eader_grad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confident do you feel?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9091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 txBox="1"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 Which step of working out a PageRank do you find hardest, and why?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• Check for Understanding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457200" y="1554480"/>
            <a:ext cx="822960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t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583680" y="341071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57200" y="3959352"/>
            <a:ext cx="329184" cy="329184"/>
          </a:xfrm>
          <a:prstGeom prst="ellipse">
            <a:avLst/>
          </a:prstGeom>
          <a:solidFill>
            <a:srgbClr val="0F766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 txBox="1"/>
          <p:nvPr/>
        </p:nvSpPr>
        <p:spPr>
          <a:xfrm>
            <a:off x="457200" y="39593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896112" y="393192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Rate your confidence from 1 (not sure) to 5 (I could teach it):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949440" y="3886200"/>
            <a:ext cx="1097280" cy="47548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835</Words>
  <Application>Microsoft Office PowerPoint</Application>
  <PresentationFormat>On-screen Show (16:9)</PresentationFormat>
  <Paragraphs>143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PageRank – Check for Understanding</dc:title>
  <dc:subject>PptxGenJS Presentation</dc:subject>
  <dc:creator>PptxGenJS</dc:creator>
  <cp:lastModifiedBy>M A</cp:lastModifiedBy>
  <cp:revision>1</cp:revision>
  <dcterms:created xsi:type="dcterms:W3CDTF">2026-10-30T11:45:34Z</dcterms:created>
  <dcterms:modified xsi:type="dcterms:W3CDTF">2026-11-01T21:37:59Z</dcterms:modified>
</cp:coreProperties>
</file>