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</p:sldIdLst>
  <p:notesMasterIdLst>
    <p:notesMasterId r:id="rId2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1554480"/>
            <a:ext cx="804672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5400" b="1" dirty="0">
                <a:solidFill>
                  <a:srgbClr val="1A1A1A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1.3.4 PageRank</a:t>
            </a:r>
            <a:endParaRPr lang="en-US" sz="5400" dirty="0"/>
          </a:p>
        </p:txBody>
      </p:sp>
      <p:sp>
        <p:nvSpPr>
          <p:cNvPr id="3" name="Text 1"/>
          <p:cNvSpPr/>
          <p:nvPr/>
        </p:nvSpPr>
        <p:spPr>
          <a:xfrm>
            <a:off x="548640" y="2606040"/>
            <a:ext cx="804672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2200" b="1" i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Revision Summary — with Exercises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566928" y="3246120"/>
            <a:ext cx="2926080" cy="54864"/>
          </a:xfrm>
          <a:prstGeom prst="rect">
            <a:avLst/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548640" y="4297680"/>
            <a:ext cx="804672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250" i="1" dirty="0">
                <a:solidFill>
                  <a:srgbClr val="3A3A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 slides • type your answers in the dashed boxes</a:t>
            </a:r>
            <a:endParaRPr lang="en-US" sz="12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Your Exercises at a Glance</a:t>
            </a:r>
            <a:endParaRPr lang="en-US" sz="2600" dirty="0"/>
          </a:p>
        </p:txBody>
      </p:sp>
      <p:graphicFrame>
        <p:nvGraphicFramePr>
          <p:cNvPr id="3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411480"/>
                <a:gridCol w="2148840"/>
                <a:gridCol w="4846320"/>
                <a:gridCol w="822960"/>
              </a:tblGrid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#</a:t>
                      </a:r>
                      <a:endParaRPr lang="en-US" sz="14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Exercise</a:t>
                      </a:r>
                      <a:endParaRPr lang="en-US" sz="14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What you will do</a:t>
                      </a:r>
                      <a:endParaRPr lang="en-US" sz="14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Slide</a:t>
                      </a:r>
                      <a:endParaRPr lang="en-US" sz="14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Key Words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Match the key words to their meanings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Starting Scores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 out 1 ÷ N for five different webs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3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the Vote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Split a page's score between its links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Base Amount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 out (1 − d) ÷ N for five webs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12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Damping Factor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Explain what the damping factor does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14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Who Links In?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 the pages that link in and count their links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16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7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Trace One Round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Work out PR(E) for one round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17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393192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8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Spot Five Errors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Find and correct five mistakes in a worked answer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19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6" name="Text 2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This Lesson Covers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960120"/>
            <a:ext cx="82296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PageRank measures and why Google needed it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how a link works as a vote, and why some votes count more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 the starting page score: 1 ÷ N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a page's score between its links: score ÷ links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 the base amount (1 − d) ÷ N and explain the damping factor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PR(X) for one round, and explain why it is repeated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9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Is PageRank?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9601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 algorithm created by Google founders Larry Page and Sergey Brin.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673352"/>
            <a:ext cx="8229600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scores how important a web page is by looking at the links pointing to it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Each link from one page to another counts as a vote for that page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Votes from important pages count for more than votes from unimportant pages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Search engines use the score (with other factors) to order their results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Why Google Needed PageRank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960120"/>
            <a:ext cx="3977640" cy="502920"/>
          </a:xfrm>
          <a:prstGeom prst="roundRect">
            <a:avLst>
              <a:gd name="adj" fmla="val 10909"/>
            </a:avLst>
          </a:prstGeom>
          <a:solidFill>
            <a:srgbClr val="C97A1F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457200" y="960120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Old way: count the words</a:t>
            </a:r>
            <a:endParaRPr lang="en-US" sz="1600" dirty="0"/>
          </a:p>
        </p:txBody>
      </p:sp>
      <p:sp>
        <p:nvSpPr>
          <p:cNvPr id="6" name="Shape 3"/>
          <p:cNvSpPr/>
          <p:nvPr/>
        </p:nvSpPr>
        <p:spPr>
          <a:xfrm>
            <a:off x="457200" y="1508760"/>
            <a:ext cx="39776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15875">
            <a:solidFill>
              <a:srgbClr val="9BC6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640080" y="1645920"/>
            <a:ext cx="36118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Ranked pages by how often the search words appeared</a:t>
            </a:r>
            <a:endParaRPr lang="en-US" sz="1300" dirty="0"/>
          </a:p>
          <a:p>
            <a:pPr marL="177800" indent="-1778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Easy to cheat by repeating keywords (keyword stuffing)</a:t>
            </a:r>
            <a:endParaRPr lang="en-US" sz="1300" dirty="0"/>
          </a:p>
          <a:p>
            <a:pPr marL="177800" indent="-1778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Spam and low-quality pages reached the top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4709160" y="960120"/>
            <a:ext cx="3977640" cy="502920"/>
          </a:xfrm>
          <a:prstGeom prst="roundRect">
            <a:avLst>
              <a:gd name="adj" fmla="val 10909"/>
            </a:avLst>
          </a:prstGeom>
          <a:solidFill>
            <a:srgbClr val="0F766E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9" name="Text 6"/>
          <p:cNvSpPr/>
          <p:nvPr/>
        </p:nvSpPr>
        <p:spPr>
          <a:xfrm>
            <a:off x="4709160" y="960120"/>
            <a:ext cx="39776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PageRank: who trusts you?</a:t>
            </a:r>
            <a:endParaRPr lang="en-US" sz="1600" dirty="0"/>
          </a:p>
        </p:txBody>
      </p:sp>
      <p:sp>
        <p:nvSpPr>
          <p:cNvPr id="10" name="Shape 7"/>
          <p:cNvSpPr/>
          <p:nvPr/>
        </p:nvSpPr>
        <p:spPr>
          <a:xfrm>
            <a:off x="4709160" y="1508760"/>
            <a:ext cx="3977640" cy="3108960"/>
          </a:xfrm>
          <a:prstGeom prst="roundRect">
            <a:avLst>
              <a:gd name="adj" fmla="val 1765"/>
            </a:avLst>
          </a:prstGeom>
          <a:solidFill>
            <a:srgbClr val="FFFFFF"/>
          </a:solidFill>
          <a:ln w="15875">
            <a:solidFill>
              <a:srgbClr val="9BC6DE"/>
            </a:solidFill>
            <a:prstDash val="solid"/>
          </a:ln>
        </p:spPr>
      </p:sp>
      <p:sp>
        <p:nvSpPr>
          <p:cNvPr id="11" name="Text 8"/>
          <p:cNvSpPr/>
          <p:nvPr/>
        </p:nvSpPr>
        <p:spPr>
          <a:xfrm>
            <a:off x="4892040" y="1645920"/>
            <a:ext cx="3611880" cy="2788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177800" indent="-1778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Ranks pages by who links to them</a:t>
            </a:r>
            <a:endParaRPr lang="en-US" sz="1300" dirty="0"/>
          </a:p>
          <a:p>
            <a:pPr marL="177800" indent="-1778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page can't force other sites to link to it</a:t>
            </a:r>
            <a:endParaRPr lang="en-US" sz="1300" dirty="0"/>
          </a:p>
          <a:p>
            <a:pPr marL="177800" indent="-177800">
              <a:lnSpc>
                <a:spcPct val="120000"/>
              </a:lnSpc>
              <a:buSzPct val="100000"/>
              <a:buChar char="•"/>
            </a:pPr>
            <a:r>
              <a:rPr lang="en-US" sz="13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Links are much harder to fake than words</a:t>
            </a:r>
            <a:endParaRPr lang="en-US" sz="1300" dirty="0"/>
          </a:p>
        </p:txBody>
      </p:sp>
      <p:sp>
        <p:nvSpPr>
          <p:cNvPr id="12" name="Text 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1: Key Words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Type the key word that matches each description.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1682496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68680" y="1554480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link from one page to another counts as…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4937760" y="1554480"/>
            <a:ext cx="37490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57200" y="2340864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68680" y="2212848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score every page starts with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4937760" y="2212848"/>
            <a:ext cx="37490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7200" y="299923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68680" y="2871216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chance a surfer keeps following links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4937760" y="2871216"/>
            <a:ext cx="37490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3657600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868680" y="3529584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small score every page gets for free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4937760" y="3529584"/>
            <a:ext cx="37490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57200" y="4315968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868680" y="4187952"/>
            <a:ext cx="40233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Repeating the calculation until scores settle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4937760" y="4187952"/>
            <a:ext cx="37490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Four Repeating Steps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122072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097280" y="105156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Start: every page gets the same score, 1 ÷ N (N = number of pages)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57200" y="199796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97280" y="182880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Share: each page splits its score equally between the links it sends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57200" y="277520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97280" y="260604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Add: each page adds up all the shares it receives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57200" y="355244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97280" y="3383280"/>
            <a:ext cx="758952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Repeat: use the new scores and go again until the scores stop changing (converge)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13" name="Text 1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2: Starting Scores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 out the starting page score (1 ÷ N) for each web. Show your working.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1682496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68680" y="1554480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4 pages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3200400" y="1554480"/>
            <a:ext cx="548640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57200" y="2340864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68680" y="2212848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5 pages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3200400" y="2212848"/>
            <a:ext cx="548640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7200" y="299923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68680" y="2871216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8 pages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200400" y="2871216"/>
            <a:ext cx="548640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3657600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868680" y="3529584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10 pages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3200400" y="3529584"/>
            <a:ext cx="548640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57200" y="4315968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868680" y="4187952"/>
            <a:ext cx="228600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20 pages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3200400" y="4187952"/>
            <a:ext cx="548640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Splitting the Vote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96012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0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= page's score ÷ number of links it sends</a:t>
            </a:r>
            <a:endParaRPr lang="en-US" sz="1400" dirty="0"/>
          </a:p>
        </p:txBody>
      </p:sp>
      <p:sp>
        <p:nvSpPr>
          <p:cNvPr id="5" name="Text 2"/>
          <p:cNvSpPr/>
          <p:nvPr/>
        </p:nvSpPr>
        <p:spPr>
          <a:xfrm>
            <a:off x="457200" y="1673352"/>
            <a:ext cx="8229600" cy="30358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page with a score of 0.25 and 2 links gives 0.125 to each page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same page with 4 links gives only 0.0625 to each page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 link = the whole score • 2 links = half each • 4 links = a quarter each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Sending more links does NOT raise a page's own score – it only makes each share smaller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Always count the links each page actually sends – it is not always 2!</a:t>
            </a:r>
            <a:endParaRPr lang="en-US" sz="1550" dirty="0"/>
          </a:p>
        </p:txBody>
      </p:sp>
      <p:sp>
        <p:nvSpPr>
          <p:cNvPr id="6" name="Text 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7" name="Text 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3: Split the Vote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 out the share each linked page receives (score ÷ links).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1682496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68680" y="1554480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0.25, sends 2 links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4297680" y="1554480"/>
            <a:ext cx="438912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57200" y="2340864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68680" y="2212848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0.2, sends 4 links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4297680" y="2212848"/>
            <a:ext cx="438912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7200" y="299923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68680" y="2871216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0.125, sends 1 link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4297680" y="2871216"/>
            <a:ext cx="438912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3657600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868680" y="3529584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0.5, sends 5 links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4297680" y="3529584"/>
            <a:ext cx="438912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57200" y="4315968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868680" y="4187952"/>
            <a:ext cx="338328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Score 1.0, sends 8 links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4297680" y="4187952"/>
            <a:ext cx="438912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10</a:t>
            </a:r>
            <a:endParaRPr lang="en-US" sz="9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The Base Amount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914400"/>
            <a:ext cx="8229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450" i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Every page gets a small score for free: base amount = (1 − d) ÷ N</a:t>
            </a:r>
            <a:endParaRPr lang="en-US" sz="1450" dirty="0"/>
          </a:p>
        </p:txBody>
      </p:sp>
      <p:sp>
        <p:nvSpPr>
          <p:cNvPr id="5" name="Shape 2"/>
          <p:cNvSpPr/>
          <p:nvPr/>
        </p:nvSpPr>
        <p:spPr>
          <a:xfrm>
            <a:off x="457200" y="1920240"/>
            <a:ext cx="1851660" cy="2377440"/>
          </a:xfrm>
          <a:prstGeom prst="roundRect">
            <a:avLst>
              <a:gd name="adj" fmla="val 3951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</p:sp>
      <p:sp>
        <p:nvSpPr>
          <p:cNvPr id="6" name="Text 3"/>
          <p:cNvSpPr/>
          <p:nvPr/>
        </p:nvSpPr>
        <p:spPr>
          <a:xfrm>
            <a:off x="1108710" y="2148840"/>
            <a:ext cx="548640" cy="548640"/>
          </a:xfrm>
          <a:prstGeom prst="ellipse">
            <a:avLst/>
          </a:prstGeom>
          <a:solidFill>
            <a:srgbClr val="0F766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2000" dirty="0"/>
          </a:p>
        </p:txBody>
      </p:sp>
      <p:sp>
        <p:nvSpPr>
          <p:cNvPr id="7" name="Text 4"/>
          <p:cNvSpPr/>
          <p:nvPr/>
        </p:nvSpPr>
        <p:spPr>
          <a:xfrm>
            <a:off x="457200" y="2880360"/>
            <a:ext cx="1851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</a:t>
            </a:r>
            <a:endParaRPr lang="en-US" sz="1700" dirty="0"/>
          </a:p>
        </p:txBody>
      </p:sp>
      <p:sp>
        <p:nvSpPr>
          <p:cNvPr id="8" name="Text 5"/>
          <p:cNvSpPr/>
          <p:nvPr/>
        </p:nvSpPr>
        <p:spPr>
          <a:xfrm>
            <a:off x="594360" y="3383280"/>
            <a:ext cx="15773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Damping factor – the chance the surfer keeps following links (usually 0.85)</a:t>
            </a:r>
            <a:endParaRPr lang="en-US" sz="1200" dirty="0"/>
          </a:p>
        </p:txBody>
      </p:sp>
      <p:sp>
        <p:nvSpPr>
          <p:cNvPr id="9" name="Shape 6"/>
          <p:cNvSpPr/>
          <p:nvPr/>
        </p:nvSpPr>
        <p:spPr>
          <a:xfrm>
            <a:off x="2583180" y="1920240"/>
            <a:ext cx="1851660" cy="2377440"/>
          </a:xfrm>
          <a:prstGeom prst="roundRect">
            <a:avLst>
              <a:gd name="adj" fmla="val 3951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</p:sp>
      <p:sp>
        <p:nvSpPr>
          <p:cNvPr id="10" name="Text 7"/>
          <p:cNvSpPr/>
          <p:nvPr/>
        </p:nvSpPr>
        <p:spPr>
          <a:xfrm>
            <a:off x="3234690" y="2148840"/>
            <a:ext cx="548640" cy="548640"/>
          </a:xfrm>
          <a:prstGeom prst="ellipse">
            <a:avLst/>
          </a:prstGeom>
          <a:solidFill>
            <a:srgbClr val="0F766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2000" dirty="0"/>
          </a:p>
        </p:txBody>
      </p:sp>
      <p:sp>
        <p:nvSpPr>
          <p:cNvPr id="11" name="Text 8"/>
          <p:cNvSpPr/>
          <p:nvPr/>
        </p:nvSpPr>
        <p:spPr>
          <a:xfrm>
            <a:off x="2583180" y="2880360"/>
            <a:ext cx="1851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1 − d</a:t>
            </a:r>
            <a:endParaRPr lang="en-US" sz="1700" dirty="0"/>
          </a:p>
        </p:txBody>
      </p:sp>
      <p:sp>
        <p:nvSpPr>
          <p:cNvPr id="12" name="Text 9"/>
          <p:cNvSpPr/>
          <p:nvPr/>
        </p:nvSpPr>
        <p:spPr>
          <a:xfrm>
            <a:off x="2720340" y="3383280"/>
            <a:ext cx="15773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chance the surfer gets bored and jumps to a random page (0.15)</a:t>
            </a:r>
            <a:endParaRPr lang="en-US" sz="1200" dirty="0"/>
          </a:p>
        </p:txBody>
      </p:sp>
      <p:sp>
        <p:nvSpPr>
          <p:cNvPr id="13" name="Shape 10"/>
          <p:cNvSpPr/>
          <p:nvPr/>
        </p:nvSpPr>
        <p:spPr>
          <a:xfrm>
            <a:off x="4709160" y="1920240"/>
            <a:ext cx="1851660" cy="2377440"/>
          </a:xfrm>
          <a:prstGeom prst="roundRect">
            <a:avLst>
              <a:gd name="adj" fmla="val 3951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</p:sp>
      <p:sp>
        <p:nvSpPr>
          <p:cNvPr id="14" name="Text 11"/>
          <p:cNvSpPr/>
          <p:nvPr/>
        </p:nvSpPr>
        <p:spPr>
          <a:xfrm>
            <a:off x="5360670" y="2148840"/>
            <a:ext cx="548640" cy="548640"/>
          </a:xfrm>
          <a:prstGeom prst="ellipse">
            <a:avLst/>
          </a:prstGeom>
          <a:solidFill>
            <a:srgbClr val="0F766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2000" dirty="0"/>
          </a:p>
        </p:txBody>
      </p:sp>
      <p:sp>
        <p:nvSpPr>
          <p:cNvPr id="15" name="Text 12"/>
          <p:cNvSpPr/>
          <p:nvPr/>
        </p:nvSpPr>
        <p:spPr>
          <a:xfrm>
            <a:off x="4709160" y="2880360"/>
            <a:ext cx="1851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</a:t>
            </a:r>
            <a:endParaRPr lang="en-US" sz="1700" dirty="0"/>
          </a:p>
        </p:txBody>
      </p:sp>
      <p:sp>
        <p:nvSpPr>
          <p:cNvPr id="16" name="Text 13"/>
          <p:cNvSpPr/>
          <p:nvPr/>
        </p:nvSpPr>
        <p:spPr>
          <a:xfrm>
            <a:off x="4846320" y="3383280"/>
            <a:ext cx="15773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number of pages in the web</a:t>
            </a:r>
            <a:endParaRPr lang="en-US" sz="1200" dirty="0"/>
          </a:p>
        </p:txBody>
      </p:sp>
      <p:sp>
        <p:nvSpPr>
          <p:cNvPr id="17" name="Shape 14"/>
          <p:cNvSpPr/>
          <p:nvPr/>
        </p:nvSpPr>
        <p:spPr>
          <a:xfrm>
            <a:off x="6835140" y="1920240"/>
            <a:ext cx="1851660" cy="2377440"/>
          </a:xfrm>
          <a:prstGeom prst="roundRect">
            <a:avLst>
              <a:gd name="adj" fmla="val 3951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7486650" y="2148840"/>
            <a:ext cx="548640" cy="548640"/>
          </a:xfrm>
          <a:prstGeom prst="ellipse">
            <a:avLst/>
          </a:prstGeom>
          <a:solidFill>
            <a:srgbClr val="0F766E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2000" dirty="0"/>
          </a:p>
        </p:txBody>
      </p:sp>
      <p:sp>
        <p:nvSpPr>
          <p:cNvPr id="19" name="Text 16"/>
          <p:cNvSpPr/>
          <p:nvPr/>
        </p:nvSpPr>
        <p:spPr>
          <a:xfrm>
            <a:off x="6835140" y="2880360"/>
            <a:ext cx="18516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7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Base</a:t>
            </a:r>
            <a:endParaRPr lang="en-US" sz="1700" dirty="0"/>
          </a:p>
        </p:txBody>
      </p:sp>
      <p:sp>
        <p:nvSpPr>
          <p:cNvPr id="20" name="Text 17"/>
          <p:cNvSpPr/>
          <p:nvPr/>
        </p:nvSpPr>
        <p:spPr>
          <a:xfrm>
            <a:off x="6972300" y="3383280"/>
            <a:ext cx="157734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2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Example: (1 − 0.85) ÷ 5 = 0.15 ÷ 5 = 0.03</a:t>
            </a:r>
            <a:endParaRPr lang="en-US" sz="1200" dirty="0"/>
          </a:p>
        </p:txBody>
      </p:sp>
      <p:sp>
        <p:nvSpPr>
          <p:cNvPr id="21" name="Text 18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4: Base Amount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 out the base amount (1 − d) ÷ N for each web. Show your working.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1682496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68680" y="1554480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4, d = 0.85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3566160" y="1554480"/>
            <a:ext cx="51206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0" y="1883664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57200" y="2340864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68680" y="2212848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5, d = 0.85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3566160" y="2212848"/>
            <a:ext cx="51206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7200" y="299923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68680" y="2871216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8, d = 0.85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566160" y="2871216"/>
            <a:ext cx="51206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3657600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868680" y="3529584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10, d = 0.8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3566160" y="3529584"/>
            <a:ext cx="51206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457200" y="4315968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1100" dirty="0"/>
          </a:p>
        </p:txBody>
      </p:sp>
      <p:sp>
        <p:nvSpPr>
          <p:cNvPr id="20" name="Text 17"/>
          <p:cNvSpPr/>
          <p:nvPr/>
        </p:nvSpPr>
        <p:spPr>
          <a:xfrm>
            <a:off x="868680" y="4187952"/>
            <a:ext cx="265176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 = 2, d = 0.5</a:t>
            </a:r>
            <a:endParaRPr lang="en-US" sz="1350" dirty="0"/>
          </a:p>
        </p:txBody>
      </p:sp>
      <p:sp>
        <p:nvSpPr>
          <p:cNvPr id="21" name="Text 18"/>
          <p:cNvSpPr txBox="1"/>
          <p:nvPr/>
        </p:nvSpPr>
        <p:spPr>
          <a:xfrm>
            <a:off x="3566160" y="4187952"/>
            <a:ext cx="5120640" cy="566928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2" name="Text 19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3" name="Text 20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12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What the Damping Factor Changes</a:t>
            </a:r>
            <a:endParaRPr lang="en-US" sz="2600" dirty="0"/>
          </a:p>
        </p:txBody>
      </p:sp>
      <p:graphicFrame>
        <p:nvGraphicFramePr>
          <p:cNvPr id="14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051560"/>
          <a:ext cx="8229600" cy="914400"/>
        </p:xfrm>
        <a:graphic>
          <a:graphicData uri="http://schemas.openxmlformats.org/drawingml/2006/table">
            <a:tbl>
              <a:tblPr/>
              <a:tblGrid>
                <a:gridCol w="2011680"/>
                <a:gridCol w="6217920"/>
              </a:tblGrid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Value of d</a:t>
                      </a:r>
                      <a:endParaRPr lang="en-US" sz="14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400" b="1" dirty="0">
                          <a:solidFill>
                            <a:srgbClr val="FFFFFF"/>
                          </a:solidFill>
                          <a:latin typeface="Comic Sans MS" pitchFamily="34" charset="0"/>
                          <a:ea typeface="Comic Sans MS" pitchFamily="34" charset="-122"/>
                          <a:cs typeface="Comic Sans MS" pitchFamily="34" charset="-120"/>
                        </a:rPr>
                        <a:t>What happens</a:t>
                      </a:r>
                      <a:endParaRPr lang="en-US" sz="1400" dirty="0">
                        <a:latin typeface="Comic Sans MS" charset="0"/>
                        <a:ea typeface="Comic Sans MS" charset="0"/>
                        <a:cs typeface="Comic Sans MS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766E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= 0.85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The standard value – the surfer usually follows links but sometimes jumps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High d (close to 1)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Links matter more; takes more rounds to settle; open to traps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= 1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Can break – no random jumps, dead-end pages leak importance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Low d (close to 0)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Links barely matter; every page drifts towards the same score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AF6FF"/>
                    </a:solidFill>
                  </a:tcPr>
                </a:tc>
              </a:tr>
              <a:tr h="640080"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d = 0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l" indent="0" marL="0">
                        <a:buNone/>
                      </a:pPr>
                      <a:r>
                        <a:rPr lang="en-US" sz="1350" dirty="0">
                          <a:solidFill>
                            <a:srgbClr val="0F2A44"/>
                          </a:solidFill>
                          <a:latin typeface="Calibri" pitchFamily="34" charset="0"/>
                          <a:ea typeface="Calibri" pitchFamily="34" charset="-122"/>
                          <a:cs typeface="Calibri" pitchFamily="34" charset="-120"/>
                        </a:rPr>
                        <a:t>Links are ignored – every page just gets 1 ÷ N</a:t>
                      </a:r>
                      <a:endParaRPr lang="en-US" sz="1350" dirty="0">
                        <a:latin typeface="Calibri" charset="0"/>
                        <a:ea typeface="Calibri" charset="0"/>
                        <a:cs typeface="Calibri" charset="0"/>
                      </a:endParaRPr>
                    </a:p>
                  </a:txBody>
                  <a:tcPr marL="91440" marR="91440" marT="54864" marB="54864" anchor="ctr">
                    <a:lnL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9BC6DE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 1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6" name="Text 2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13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5: The Damping Factor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Answer each question about the damping factor d in a sentence.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176479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100" dirty="0"/>
          </a:p>
        </p:txBody>
      </p:sp>
      <p:sp>
        <p:nvSpPr>
          <p:cNvPr id="7" name="Text 4"/>
          <p:cNvSpPr/>
          <p:nvPr/>
        </p:nvSpPr>
        <p:spPr>
          <a:xfrm>
            <a:off x="868680" y="155448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does d represent?</a:t>
            </a:r>
            <a:endParaRPr lang="en-US" sz="1350" dirty="0"/>
          </a:p>
        </p:txBody>
      </p:sp>
      <p:sp>
        <p:nvSpPr>
          <p:cNvPr id="8" name="Text 5"/>
          <p:cNvSpPr txBox="1"/>
          <p:nvPr/>
        </p:nvSpPr>
        <p:spPr>
          <a:xfrm>
            <a:off x="3749040" y="1554480"/>
            <a:ext cx="49377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0" y="204825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457200" y="258775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100" dirty="0"/>
          </a:p>
        </p:txBody>
      </p:sp>
      <p:sp>
        <p:nvSpPr>
          <p:cNvPr id="11" name="Text 8"/>
          <p:cNvSpPr/>
          <p:nvPr/>
        </p:nvSpPr>
        <p:spPr>
          <a:xfrm>
            <a:off x="868680" y="237744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value is normally used?</a:t>
            </a:r>
            <a:endParaRPr lang="en-US" sz="1350" dirty="0"/>
          </a:p>
        </p:txBody>
      </p:sp>
      <p:sp>
        <p:nvSpPr>
          <p:cNvPr id="12" name="Text 9"/>
          <p:cNvSpPr txBox="1"/>
          <p:nvPr/>
        </p:nvSpPr>
        <p:spPr>
          <a:xfrm>
            <a:off x="3749040" y="2377440"/>
            <a:ext cx="49377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3" name="Text 10"/>
          <p:cNvSpPr/>
          <p:nvPr/>
        </p:nvSpPr>
        <p:spPr>
          <a:xfrm>
            <a:off x="457200" y="341071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100" dirty="0"/>
          </a:p>
        </p:txBody>
      </p:sp>
      <p:sp>
        <p:nvSpPr>
          <p:cNvPr id="14" name="Text 11"/>
          <p:cNvSpPr/>
          <p:nvPr/>
        </p:nvSpPr>
        <p:spPr>
          <a:xfrm>
            <a:off x="868680" y="320040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happens when d = 0?</a:t>
            </a:r>
            <a:endParaRPr lang="en-US" sz="1350" dirty="0"/>
          </a:p>
        </p:txBody>
      </p:sp>
      <p:sp>
        <p:nvSpPr>
          <p:cNvPr id="15" name="Text 12"/>
          <p:cNvSpPr txBox="1"/>
          <p:nvPr/>
        </p:nvSpPr>
        <p:spPr>
          <a:xfrm>
            <a:off x="3749040" y="3200400"/>
            <a:ext cx="49377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457200" y="423367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100" dirty="0"/>
          </a:p>
        </p:txBody>
      </p:sp>
      <p:sp>
        <p:nvSpPr>
          <p:cNvPr id="17" name="Text 14"/>
          <p:cNvSpPr/>
          <p:nvPr/>
        </p:nvSpPr>
        <p:spPr>
          <a:xfrm>
            <a:off x="868680" y="4023360"/>
            <a:ext cx="283464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What can go wrong when d = 1?</a:t>
            </a:r>
            <a:endParaRPr lang="en-US" sz="1350" dirty="0"/>
          </a:p>
        </p:txBody>
      </p:sp>
      <p:sp>
        <p:nvSpPr>
          <p:cNvPr id="18" name="Text 15"/>
          <p:cNvSpPr txBox="1"/>
          <p:nvPr/>
        </p:nvSpPr>
        <p:spPr>
          <a:xfrm>
            <a:off x="3749040" y="4023360"/>
            <a:ext cx="49377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9" name="Text 16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14</a:t>
            </a:r>
            <a:endParaRPr lang="en-US" sz="9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Working Out PR(X): Six Steps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113690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1097280" y="1051560"/>
            <a:ext cx="7589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score: 1 ÷ N</a:t>
            </a:r>
            <a:endParaRPr lang="en-US" sz="1450" dirty="0"/>
          </a:p>
        </p:txBody>
      </p:sp>
      <p:sp>
        <p:nvSpPr>
          <p:cNvPr id="6" name="Text 3"/>
          <p:cNvSpPr/>
          <p:nvPr/>
        </p:nvSpPr>
        <p:spPr>
          <a:xfrm>
            <a:off x="457200" y="174650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097280" y="1661160"/>
            <a:ext cx="7589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Find every page that links to X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457200" y="235610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600" dirty="0"/>
          </a:p>
        </p:txBody>
      </p:sp>
      <p:sp>
        <p:nvSpPr>
          <p:cNvPr id="9" name="Text 6"/>
          <p:cNvSpPr/>
          <p:nvPr/>
        </p:nvSpPr>
        <p:spPr>
          <a:xfrm>
            <a:off x="1097280" y="2270760"/>
            <a:ext cx="7589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 each share: that page's score ÷ the links it sends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457200" y="296570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1097280" y="2880360"/>
            <a:ext cx="7589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Add the shares coming into X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457200" y="357530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5</a:t>
            </a:r>
            <a:endParaRPr lang="en-US" sz="1600" dirty="0"/>
          </a:p>
        </p:txBody>
      </p:sp>
      <p:sp>
        <p:nvSpPr>
          <p:cNvPr id="13" name="Text 10"/>
          <p:cNvSpPr/>
          <p:nvPr/>
        </p:nvSpPr>
        <p:spPr>
          <a:xfrm>
            <a:off x="1097280" y="3489960"/>
            <a:ext cx="7589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amount: (1 − d) ÷ N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457200" y="4184904"/>
            <a:ext cx="438912" cy="438912"/>
          </a:xfrm>
          <a:prstGeom prst="ellipse">
            <a:avLst/>
          </a:prstGeom>
          <a:solidFill>
            <a:srgbClr val="FFC000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6</a:t>
            </a:r>
            <a:endParaRPr lang="en-US" sz="1600" dirty="0"/>
          </a:p>
        </p:txBody>
      </p:sp>
      <p:sp>
        <p:nvSpPr>
          <p:cNvPr id="15" name="Text 12"/>
          <p:cNvSpPr/>
          <p:nvPr/>
        </p:nvSpPr>
        <p:spPr>
          <a:xfrm>
            <a:off x="1097280" y="4099560"/>
            <a:ext cx="758952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PR(X) = base amount + d × (shares coming in)</a:t>
            </a:r>
            <a:endParaRPr lang="en-US" sz="1450" dirty="0"/>
          </a:p>
        </p:txBody>
      </p:sp>
      <p:sp>
        <p:nvSpPr>
          <p:cNvPr id="16" name="Text 1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15</a:t>
            </a:r>
            <a:endParaRPr lang="en-US" sz="9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6: Who Links In?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Use the links on the card. We want to work out PR(E).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554480"/>
            <a:ext cx="2651760" cy="3200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1664208"/>
            <a:ext cx="23774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→ E    A → B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 → E    B → C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→ E    C → 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→ B    C → D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 → C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 → 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pages • start = 0.2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 = 0.85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337560" y="176479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749040" y="155448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Which pages link to E?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6080760" y="1554480"/>
            <a:ext cx="260604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583680" y="204825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337560" y="258775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749040" y="237744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links does A send?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6080760" y="2377440"/>
            <a:ext cx="260604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337560" y="341071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749040" y="320040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How many links does C send?</a:t>
            </a:r>
            <a:endParaRPr lang="en-US" sz="1350" dirty="0"/>
          </a:p>
        </p:txBody>
      </p:sp>
      <p:sp>
        <p:nvSpPr>
          <p:cNvPr id="17" name="Text 14"/>
          <p:cNvSpPr txBox="1"/>
          <p:nvPr/>
        </p:nvSpPr>
        <p:spPr>
          <a:xfrm>
            <a:off x="6080760" y="3200400"/>
            <a:ext cx="260604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337560" y="423367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3749040" y="4023360"/>
            <a:ext cx="228600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C sends to E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6080760" y="4023360"/>
            <a:ext cx="260604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16</a:t>
            </a:r>
            <a:endParaRPr lang="en-US" sz="9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7: Trace One Round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Use the same web to work out PR(E) for one round. Show your working.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554480"/>
            <a:ext cx="2651760" cy="3200400"/>
          </a:xfrm>
          <a:prstGeom prst="roundRect">
            <a:avLst>
              <a:gd name="adj" fmla="val 2069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1664208"/>
            <a:ext cx="2377440" cy="1874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A → E    A → B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B → E    B → C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→ E    C → 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C → B    C → D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 → C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E → A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pages • start = 0.2</a:t>
            </a:r>
            <a:endParaRPr lang="en-US" sz="1300" dirty="0"/>
          </a:p>
          <a:p>
            <a:pPr indent="0" marL="0">
              <a:buNone/>
            </a:pPr>
            <a:r>
              <a:rPr lang="en-US" sz="130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d = 0.85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3337560" y="176479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1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3749040" y="155448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Shares A, B, C send to E</a:t>
            </a:r>
            <a:endParaRPr lang="en-US" sz="1350" dirty="0"/>
          </a:p>
        </p:txBody>
      </p:sp>
      <p:sp>
        <p:nvSpPr>
          <p:cNvPr id="10" name="Text 7"/>
          <p:cNvSpPr txBox="1"/>
          <p:nvPr/>
        </p:nvSpPr>
        <p:spPr>
          <a:xfrm>
            <a:off x="5806440" y="1554480"/>
            <a:ext cx="28803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1" name="Text 8"/>
          <p:cNvSpPr/>
          <p:nvPr/>
        </p:nvSpPr>
        <p:spPr>
          <a:xfrm>
            <a:off x="6583680" y="204825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2" name="Text 9"/>
          <p:cNvSpPr/>
          <p:nvPr/>
        </p:nvSpPr>
        <p:spPr>
          <a:xfrm>
            <a:off x="3337560" y="258775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2</a:t>
            </a:r>
            <a:endParaRPr lang="en-US" sz="1100" dirty="0"/>
          </a:p>
        </p:txBody>
      </p:sp>
      <p:sp>
        <p:nvSpPr>
          <p:cNvPr id="13" name="Text 10"/>
          <p:cNvSpPr/>
          <p:nvPr/>
        </p:nvSpPr>
        <p:spPr>
          <a:xfrm>
            <a:off x="3749040" y="237744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Total shares into E</a:t>
            </a:r>
            <a:endParaRPr lang="en-US" sz="1350" dirty="0"/>
          </a:p>
        </p:txBody>
      </p:sp>
      <p:sp>
        <p:nvSpPr>
          <p:cNvPr id="14" name="Text 11"/>
          <p:cNvSpPr txBox="1"/>
          <p:nvPr/>
        </p:nvSpPr>
        <p:spPr>
          <a:xfrm>
            <a:off x="5806440" y="2377440"/>
            <a:ext cx="28803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5" name="Text 12"/>
          <p:cNvSpPr/>
          <p:nvPr/>
        </p:nvSpPr>
        <p:spPr>
          <a:xfrm>
            <a:off x="3337560" y="341071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3</a:t>
            </a:r>
            <a:endParaRPr lang="en-US" sz="1100" dirty="0"/>
          </a:p>
        </p:txBody>
      </p:sp>
      <p:sp>
        <p:nvSpPr>
          <p:cNvPr id="16" name="Text 13"/>
          <p:cNvSpPr/>
          <p:nvPr/>
        </p:nvSpPr>
        <p:spPr>
          <a:xfrm>
            <a:off x="3749040" y="320040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amount</a:t>
            </a:r>
            <a:endParaRPr lang="en-US" sz="1350" dirty="0"/>
          </a:p>
        </p:txBody>
      </p:sp>
      <p:sp>
        <p:nvSpPr>
          <p:cNvPr id="17" name="Text 14"/>
          <p:cNvSpPr txBox="1"/>
          <p:nvPr/>
        </p:nvSpPr>
        <p:spPr>
          <a:xfrm>
            <a:off x="5806440" y="3200400"/>
            <a:ext cx="28803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3337560" y="4233672"/>
            <a:ext cx="310896" cy="310896"/>
          </a:xfrm>
          <a:prstGeom prst="ellipse">
            <a:avLst/>
          </a:prstGeom>
          <a:solidFill>
            <a:srgbClr val="0C1F3F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4</a:t>
            </a:r>
            <a:endParaRPr lang="en-US" sz="1100" dirty="0"/>
          </a:p>
        </p:txBody>
      </p:sp>
      <p:sp>
        <p:nvSpPr>
          <p:cNvPr id="19" name="Text 16"/>
          <p:cNvSpPr/>
          <p:nvPr/>
        </p:nvSpPr>
        <p:spPr>
          <a:xfrm>
            <a:off x="3749040" y="4023360"/>
            <a:ext cx="201168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PR(E) = base + d × total</a:t>
            </a:r>
            <a:endParaRPr lang="en-US" sz="1350" dirty="0"/>
          </a:p>
        </p:txBody>
      </p:sp>
      <p:sp>
        <p:nvSpPr>
          <p:cNvPr id="20" name="Text 17"/>
          <p:cNvSpPr txBox="1"/>
          <p:nvPr/>
        </p:nvSpPr>
        <p:spPr>
          <a:xfrm>
            <a:off x="5806440" y="4023360"/>
            <a:ext cx="2880360" cy="73152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21" name="Text 18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2" name="Text 19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17</a:t>
            </a:r>
            <a:endParaRPr lang="en-US" sz="9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Common Mistakes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960120"/>
            <a:ext cx="8229600" cy="3749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Dividing every score by 2 – count the links each page really sends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Counting a page's outgoing links instead of the pages that link IN to it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Forgetting to multiply the shares by d before adding the base amount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Working out 1 − d wrongly: 1 − 0.85 = 0.15, not 0.25</a:t>
            </a:r>
            <a:endParaRPr lang="en-US" sz="1550" dirty="0"/>
          </a:p>
          <a:p>
            <a:pPr marL="228600" indent="-228600">
              <a:lnSpc>
                <a:spcPct val="125000"/>
              </a:lnSpc>
              <a:buSzPct val="100000"/>
              <a:buChar char="•"/>
            </a:pPr>
            <a:r>
              <a:rPr lang="en-US" sz="15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Multiplying by N for the base amount instead of dividing</a:t>
            </a:r>
            <a:endParaRPr lang="en-US" sz="1550" dirty="0"/>
          </a:p>
        </p:txBody>
      </p:sp>
      <p:sp>
        <p:nvSpPr>
          <p:cNvPr id="5" name="Text 2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6" name="Text 3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Exercise 8: Spot Five Errors</a:t>
            </a:r>
            <a:endParaRPr lang="en-US" sz="2600" dirty="0"/>
          </a:p>
        </p:txBody>
      </p:sp>
      <p:sp>
        <p:nvSpPr>
          <p:cNvPr id="4" name="Shape 1"/>
          <p:cNvSpPr/>
          <p:nvPr/>
        </p:nvSpPr>
        <p:spPr>
          <a:xfrm>
            <a:off x="457200" y="896112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5" name="Text 2"/>
          <p:cNvSpPr/>
          <p:nvPr/>
        </p:nvSpPr>
        <p:spPr>
          <a:xfrm>
            <a:off x="594360" y="896112"/>
            <a:ext cx="79552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A student worked out PR(X). Find the five mistakes and type the correct working.</a:t>
            </a:r>
            <a:endParaRPr lang="en-US" sz="1400" dirty="0"/>
          </a:p>
        </p:txBody>
      </p:sp>
      <p:sp>
        <p:nvSpPr>
          <p:cNvPr id="6" name="Shape 3"/>
          <p:cNvSpPr/>
          <p:nvPr/>
        </p:nvSpPr>
        <p:spPr>
          <a:xfrm>
            <a:off x="457200" y="1554480"/>
            <a:ext cx="4023360" cy="3200400"/>
          </a:xfrm>
          <a:prstGeom prst="roundRect">
            <a:avLst>
              <a:gd name="adj" fmla="val 1714"/>
            </a:avLst>
          </a:prstGeom>
          <a:solidFill>
            <a:srgbClr val="FFFFFF"/>
          </a:solidFill>
          <a:ln w="19050">
            <a:solidFill>
              <a:srgbClr val="9BC6DE"/>
            </a:solidFill>
            <a:prstDash val="solid"/>
          </a:ln>
        </p:spPr>
      </p:sp>
      <p:sp>
        <p:nvSpPr>
          <p:cNvPr id="7" name="Text 4"/>
          <p:cNvSpPr/>
          <p:nvPr/>
        </p:nvSpPr>
        <p:spPr>
          <a:xfrm>
            <a:off x="594360" y="1664208"/>
            <a:ext cx="3749040" cy="201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Links:  P→X  P→Q   Q→X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R→X  R→P  R→Q  R→S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S→R  S→X   X→P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pages • d = 0.85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 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Student's working: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1  Page score = 5 ÷ 1 = 5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2  Pages linking to X: P, Q, S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3  R's share = 0.2 ÷ 2 = 0.1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4  Base = (1 − 0.85) × 5 = 0.75</a:t>
            </a:r>
            <a:endParaRPr lang="en-US" sz="1150" dirty="0"/>
          </a:p>
          <a:p>
            <a:pPr indent="0" marL="0">
              <a:buNone/>
            </a:pPr>
            <a:r>
              <a:rPr lang="en-US" sz="1150" dirty="0">
                <a:solidFill>
                  <a:srgbClr val="0F2A44"/>
                </a:solidFill>
                <a:latin typeface="Courier New" pitchFamily="34" charset="0"/>
                <a:ea typeface="Courier New" pitchFamily="34" charset="-122"/>
                <a:cs typeface="Courier New" pitchFamily="34" charset="-120"/>
              </a:rPr>
              <a:t>5  PR(X) = 0.03 + 0.45 = 0.48</a:t>
            </a:r>
            <a:endParaRPr lang="en-US" sz="1150" dirty="0"/>
          </a:p>
        </p:txBody>
      </p:sp>
      <p:sp>
        <p:nvSpPr>
          <p:cNvPr id="8" name="Text 5"/>
          <p:cNvSpPr txBox="1"/>
          <p:nvPr/>
        </p:nvSpPr>
        <p:spPr>
          <a:xfrm>
            <a:off x="4709160" y="1554480"/>
            <a:ext cx="3977640" cy="3200400"/>
          </a:xfrm>
          <a:prstGeom prst="rect">
            <a:avLst/>
          </a:prstGeom>
          <a:solidFill>
            <a:srgbClr val="FFFFFF"/>
          </a:solidFill>
          <a:ln w="19050">
            <a:solidFill>
              <a:srgbClr val="0F766E"/>
            </a:solidFill>
            <a:prstDash val="dash"/>
          </a:ln>
        </p:spPr>
        <p:txBody>
          <a:bodyPr wrap="square" lIns="50800" tIns="76200" rIns="76200" bIns="50800" rtlCol="0" anchor="t"/>
          <a:lstStyle/>
          <a:p>
            <a:pPr algn="l" indent="0" marL="0">
              <a:buNone/>
            </a:pPr>
            <a:endParaRPr lang="en-US" sz="1400" dirty="0"/>
          </a:p>
        </p:txBody>
      </p:sp>
      <p:sp>
        <p:nvSpPr>
          <p:cNvPr id="9" name="Text 6"/>
          <p:cNvSpPr/>
          <p:nvPr/>
        </p:nvSpPr>
        <p:spPr>
          <a:xfrm>
            <a:off x="6583680" y="4517136"/>
            <a:ext cx="2057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7A8B99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Click and type your answer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11" name="Text 8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19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Glossary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548640" y="1005840"/>
            <a:ext cx="274320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PageRank</a:t>
            </a:r>
            <a:endParaRPr lang="en-US" sz="1500" dirty="0"/>
          </a:p>
        </p:txBody>
      </p:sp>
      <p:sp>
        <p:nvSpPr>
          <p:cNvPr id="5" name="Text 2"/>
          <p:cNvSpPr/>
          <p:nvPr/>
        </p:nvSpPr>
        <p:spPr>
          <a:xfrm>
            <a:off x="3474720" y="1005840"/>
            <a:ext cx="512064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Google's algorithm that scores how important a page is from its incoming links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548640" y="1534886"/>
            <a:ext cx="274320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Link / vote</a:t>
            </a:r>
            <a:endParaRPr lang="en-US" sz="1500" dirty="0"/>
          </a:p>
        </p:txBody>
      </p:sp>
      <p:sp>
        <p:nvSpPr>
          <p:cNvPr id="7" name="Text 4"/>
          <p:cNvSpPr/>
          <p:nvPr/>
        </p:nvSpPr>
        <p:spPr>
          <a:xfrm>
            <a:off x="3474720" y="1534886"/>
            <a:ext cx="512064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link from one page to another counts as a vote for it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548640" y="2063931"/>
            <a:ext cx="274320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Page score</a:t>
            </a:r>
            <a:endParaRPr lang="en-US" sz="1500" dirty="0"/>
          </a:p>
        </p:txBody>
      </p:sp>
      <p:sp>
        <p:nvSpPr>
          <p:cNvPr id="9" name="Text 6"/>
          <p:cNvSpPr/>
          <p:nvPr/>
        </p:nvSpPr>
        <p:spPr>
          <a:xfrm>
            <a:off x="3474720" y="2063931"/>
            <a:ext cx="512064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starting score every page gets: 1 ÷ N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548640" y="2592977"/>
            <a:ext cx="274320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Share</a:t>
            </a:r>
            <a:endParaRPr lang="en-US" sz="1500" dirty="0"/>
          </a:p>
        </p:txBody>
      </p:sp>
      <p:sp>
        <p:nvSpPr>
          <p:cNvPr id="11" name="Text 8"/>
          <p:cNvSpPr/>
          <p:nvPr/>
        </p:nvSpPr>
        <p:spPr>
          <a:xfrm>
            <a:off x="3474720" y="2592977"/>
            <a:ext cx="512064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page's score ÷ the number of links it sends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548640" y="3122023"/>
            <a:ext cx="274320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Damping factor (d)</a:t>
            </a:r>
            <a:endParaRPr lang="en-US" sz="1500" dirty="0"/>
          </a:p>
        </p:txBody>
      </p:sp>
      <p:sp>
        <p:nvSpPr>
          <p:cNvPr id="13" name="Text 10"/>
          <p:cNvSpPr/>
          <p:nvPr/>
        </p:nvSpPr>
        <p:spPr>
          <a:xfrm>
            <a:off x="3474720" y="3122023"/>
            <a:ext cx="512064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The chance a surfer keeps following links; usually 0.85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548640" y="3651069"/>
            <a:ext cx="274320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Base amount</a:t>
            </a:r>
            <a:endParaRPr lang="en-US" sz="1500" dirty="0"/>
          </a:p>
        </p:txBody>
      </p:sp>
      <p:sp>
        <p:nvSpPr>
          <p:cNvPr id="15" name="Text 12"/>
          <p:cNvSpPr/>
          <p:nvPr/>
        </p:nvSpPr>
        <p:spPr>
          <a:xfrm>
            <a:off x="3474720" y="3651069"/>
            <a:ext cx="512064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(1 − d) ÷ N – a small score every page gets for free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548640" y="4180114"/>
            <a:ext cx="274320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500" b="1" dirty="0">
                <a:solidFill>
                  <a:srgbClr val="0F766E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Converge</a:t>
            </a:r>
            <a:endParaRPr lang="en-US" sz="1500" dirty="0"/>
          </a:p>
        </p:txBody>
      </p:sp>
      <p:sp>
        <p:nvSpPr>
          <p:cNvPr id="17" name="Text 14"/>
          <p:cNvSpPr/>
          <p:nvPr/>
        </p:nvSpPr>
        <p:spPr>
          <a:xfrm>
            <a:off x="3474720" y="4180114"/>
            <a:ext cx="5120640" cy="52904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When repeated rounds stop changing the scores</a:t>
            </a:r>
            <a:endParaRPr lang="en-US" sz="1400" dirty="0"/>
          </a:p>
        </p:txBody>
      </p:sp>
      <p:sp>
        <p:nvSpPr>
          <p:cNvPr id="18" name="Text 15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19" name="Text 16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20</a:t>
            </a:r>
            <a:endParaRPr lang="en-US" sz="9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Quick Recall Checklist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1051560"/>
            <a:ext cx="457200" cy="60960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5" name="Text 2"/>
          <p:cNvSpPr/>
          <p:nvPr/>
        </p:nvSpPr>
        <p:spPr>
          <a:xfrm>
            <a:off x="1051560" y="1051560"/>
            <a:ext cx="76352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PageRank measures importance from incoming links</a:t>
            </a:r>
            <a:endParaRPr lang="en-US" sz="1400" dirty="0"/>
          </a:p>
        </p:txBody>
      </p:sp>
      <p:sp>
        <p:nvSpPr>
          <p:cNvPr id="6" name="Text 3"/>
          <p:cNvSpPr/>
          <p:nvPr/>
        </p:nvSpPr>
        <p:spPr>
          <a:xfrm>
            <a:off x="457200" y="1661160"/>
            <a:ext cx="457200" cy="60960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1051560" y="1661160"/>
            <a:ext cx="76352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Page score = 1 ÷ N</a:t>
            </a:r>
            <a:endParaRPr lang="en-US" sz="1400" dirty="0"/>
          </a:p>
        </p:txBody>
      </p:sp>
      <p:sp>
        <p:nvSpPr>
          <p:cNvPr id="8" name="Text 5"/>
          <p:cNvSpPr/>
          <p:nvPr/>
        </p:nvSpPr>
        <p:spPr>
          <a:xfrm>
            <a:off x="457200" y="2270760"/>
            <a:ext cx="457200" cy="60960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9" name="Text 6"/>
          <p:cNvSpPr/>
          <p:nvPr/>
        </p:nvSpPr>
        <p:spPr>
          <a:xfrm>
            <a:off x="1051560" y="2270760"/>
            <a:ext cx="76352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Share = score ÷ links it sends</a:t>
            </a:r>
            <a:endParaRPr lang="en-US" sz="1400" dirty="0"/>
          </a:p>
        </p:txBody>
      </p:sp>
      <p:sp>
        <p:nvSpPr>
          <p:cNvPr id="10" name="Text 7"/>
          <p:cNvSpPr/>
          <p:nvPr/>
        </p:nvSpPr>
        <p:spPr>
          <a:xfrm>
            <a:off x="457200" y="2880360"/>
            <a:ext cx="457200" cy="60960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1" name="Text 8"/>
          <p:cNvSpPr/>
          <p:nvPr/>
        </p:nvSpPr>
        <p:spPr>
          <a:xfrm>
            <a:off x="1051560" y="2880360"/>
            <a:ext cx="76352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Base amount = (1 − d) ÷ N, with d = 0.85</a:t>
            </a:r>
            <a:endParaRPr lang="en-US" sz="1400" dirty="0"/>
          </a:p>
        </p:txBody>
      </p:sp>
      <p:sp>
        <p:nvSpPr>
          <p:cNvPr id="12" name="Text 9"/>
          <p:cNvSpPr/>
          <p:nvPr/>
        </p:nvSpPr>
        <p:spPr>
          <a:xfrm>
            <a:off x="457200" y="3489960"/>
            <a:ext cx="457200" cy="60960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3" name="Text 10"/>
          <p:cNvSpPr/>
          <p:nvPr/>
        </p:nvSpPr>
        <p:spPr>
          <a:xfrm>
            <a:off x="1051560" y="3489960"/>
            <a:ext cx="76352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PR(X) = base + d × (shares coming in)</a:t>
            </a:r>
            <a:endParaRPr lang="en-US" sz="1400" dirty="0"/>
          </a:p>
        </p:txBody>
      </p:sp>
      <p:sp>
        <p:nvSpPr>
          <p:cNvPr id="14" name="Text 11"/>
          <p:cNvSpPr/>
          <p:nvPr/>
        </p:nvSpPr>
        <p:spPr>
          <a:xfrm>
            <a:off x="457200" y="4099560"/>
            <a:ext cx="457200" cy="60960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300" dirty="0"/>
          </a:p>
        </p:txBody>
      </p:sp>
      <p:sp>
        <p:nvSpPr>
          <p:cNvPr id="15" name="Text 12"/>
          <p:cNvSpPr/>
          <p:nvPr/>
        </p:nvSpPr>
        <p:spPr>
          <a:xfrm>
            <a:off x="1051560" y="4099560"/>
            <a:ext cx="7635240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40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Repeat until the scores converge</a:t>
            </a:r>
            <a:endParaRPr lang="en-US" sz="1400" dirty="0"/>
          </a:p>
        </p:txBody>
      </p:sp>
      <p:sp>
        <p:nvSpPr>
          <p:cNvPr id="16" name="Text 13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17" name="Text 14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21</a:t>
            </a:r>
            <a:endParaRPr lang="en-US" sz="9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CCEC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/tmp/claude-0/-home-claude/fced54ee-27a9-5848-8340-aa2f78ff246d/scratchpad/eoua/assets/header_gradient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77724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365760" y="0"/>
            <a:ext cx="8412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600" b="1" dirty="0">
                <a:solidFill>
                  <a:srgbClr val="FFFFF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You're Ready to Revise</a:t>
            </a:r>
            <a:endParaRPr lang="en-US" sz="2600" dirty="0"/>
          </a:p>
        </p:txBody>
      </p:sp>
      <p:sp>
        <p:nvSpPr>
          <p:cNvPr id="4" name="Text 1"/>
          <p:cNvSpPr/>
          <p:nvPr/>
        </p:nvSpPr>
        <p:spPr>
          <a:xfrm>
            <a:off x="457200" y="914400"/>
            <a:ext cx="822960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buNone/>
            </a:pPr>
            <a:r>
              <a:rPr lang="en-US" sz="1600" b="1" i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Can you now do all of these?</a:t>
            </a:r>
            <a:endParaRPr lang="en-US" sz="1600" dirty="0"/>
          </a:p>
        </p:txBody>
      </p:sp>
      <p:sp>
        <p:nvSpPr>
          <p:cNvPr id="5" name="Text 2"/>
          <p:cNvSpPr/>
          <p:nvPr/>
        </p:nvSpPr>
        <p:spPr>
          <a:xfrm>
            <a:off x="457200" y="1417320"/>
            <a:ext cx="411480" cy="42672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6" name="Text 3"/>
          <p:cNvSpPr/>
          <p:nvPr/>
        </p:nvSpPr>
        <p:spPr>
          <a:xfrm>
            <a:off x="1005840" y="1417320"/>
            <a:ext cx="7680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Explain what PageRank measures and why Google needed it</a:t>
            </a:r>
            <a:endParaRPr lang="en-US" sz="1350" dirty="0"/>
          </a:p>
        </p:txBody>
      </p:sp>
      <p:sp>
        <p:nvSpPr>
          <p:cNvPr id="7" name="Text 4"/>
          <p:cNvSpPr/>
          <p:nvPr/>
        </p:nvSpPr>
        <p:spPr>
          <a:xfrm>
            <a:off x="457200" y="1844040"/>
            <a:ext cx="411480" cy="42672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1005840" y="1844040"/>
            <a:ext cx="7680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Describe how a link works as a vote, and why some votes count more</a:t>
            </a:r>
            <a:endParaRPr lang="en-US" sz="1350" dirty="0"/>
          </a:p>
        </p:txBody>
      </p:sp>
      <p:sp>
        <p:nvSpPr>
          <p:cNvPr id="9" name="Text 6"/>
          <p:cNvSpPr/>
          <p:nvPr/>
        </p:nvSpPr>
        <p:spPr>
          <a:xfrm>
            <a:off x="457200" y="2270760"/>
            <a:ext cx="411480" cy="42672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0" name="Text 7"/>
          <p:cNvSpPr/>
          <p:nvPr/>
        </p:nvSpPr>
        <p:spPr>
          <a:xfrm>
            <a:off x="1005840" y="2270760"/>
            <a:ext cx="7680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 the starting page score: 1 ÷ N</a:t>
            </a:r>
            <a:endParaRPr lang="en-US" sz="1350" dirty="0"/>
          </a:p>
        </p:txBody>
      </p:sp>
      <p:sp>
        <p:nvSpPr>
          <p:cNvPr id="11" name="Text 8"/>
          <p:cNvSpPr/>
          <p:nvPr/>
        </p:nvSpPr>
        <p:spPr>
          <a:xfrm>
            <a:off x="457200" y="2697480"/>
            <a:ext cx="411480" cy="42672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2" name="Text 9"/>
          <p:cNvSpPr/>
          <p:nvPr/>
        </p:nvSpPr>
        <p:spPr>
          <a:xfrm>
            <a:off x="1005840" y="2697480"/>
            <a:ext cx="7680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Split a page's score between its links: score ÷ links</a:t>
            </a:r>
            <a:endParaRPr lang="en-US" sz="1350" dirty="0"/>
          </a:p>
        </p:txBody>
      </p:sp>
      <p:sp>
        <p:nvSpPr>
          <p:cNvPr id="13" name="Text 10"/>
          <p:cNvSpPr/>
          <p:nvPr/>
        </p:nvSpPr>
        <p:spPr>
          <a:xfrm>
            <a:off x="457200" y="3124200"/>
            <a:ext cx="411480" cy="42672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4" name="Text 11"/>
          <p:cNvSpPr/>
          <p:nvPr/>
        </p:nvSpPr>
        <p:spPr>
          <a:xfrm>
            <a:off x="1005840" y="3124200"/>
            <a:ext cx="7680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Work out the base amount (1 − d) ÷ N and explain the damping factor</a:t>
            </a:r>
            <a:endParaRPr lang="en-US" sz="1350" dirty="0"/>
          </a:p>
        </p:txBody>
      </p:sp>
      <p:sp>
        <p:nvSpPr>
          <p:cNvPr id="15" name="Text 12"/>
          <p:cNvSpPr/>
          <p:nvPr/>
        </p:nvSpPr>
        <p:spPr>
          <a:xfrm>
            <a:off x="457200" y="3550920"/>
            <a:ext cx="411480" cy="426720"/>
          </a:xfrm>
          <a:prstGeom prst="ellipse">
            <a:avLst/>
          </a:prstGeom>
          <a:solidFill>
            <a:srgbClr val="2E7D46"/>
          </a:solidFill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✓</a:t>
            </a:r>
            <a:endParaRPr lang="en-US" sz="1200" dirty="0"/>
          </a:p>
        </p:txBody>
      </p:sp>
      <p:sp>
        <p:nvSpPr>
          <p:cNvPr id="16" name="Text 13"/>
          <p:cNvSpPr/>
          <p:nvPr/>
        </p:nvSpPr>
        <p:spPr>
          <a:xfrm>
            <a:off x="1005840" y="3550920"/>
            <a:ext cx="7680960" cy="4267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1350" dirty="0">
                <a:solidFill>
                  <a:srgbClr val="0F2A44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Calculate PR(X) for one round, and explain why it is repeated</a:t>
            </a:r>
            <a:endParaRPr lang="en-US" sz="1350" dirty="0"/>
          </a:p>
        </p:txBody>
      </p:sp>
      <p:sp>
        <p:nvSpPr>
          <p:cNvPr id="17" name="Shape 14"/>
          <p:cNvSpPr/>
          <p:nvPr/>
        </p:nvSpPr>
        <p:spPr>
          <a:xfrm>
            <a:off x="457200" y="4160520"/>
            <a:ext cx="8229600" cy="502920"/>
          </a:xfrm>
          <a:prstGeom prst="roundRect">
            <a:avLst>
              <a:gd name="adj" fmla="val 10909"/>
            </a:avLst>
          </a:prstGeom>
          <a:solidFill>
            <a:srgbClr val="FFC000"/>
          </a:solidFill>
          <a:ln w="12700">
            <a:solidFill>
              <a:srgbClr val="333333"/>
            </a:solidFill>
            <a:prstDash val="solid"/>
          </a:ln>
        </p:spPr>
      </p:sp>
      <p:sp>
        <p:nvSpPr>
          <p:cNvPr id="18" name="Text 15"/>
          <p:cNvSpPr/>
          <p:nvPr/>
        </p:nvSpPr>
        <p:spPr>
          <a:xfrm>
            <a:off x="548640" y="4160520"/>
            <a:ext cx="804672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C1F3F"/>
                </a:solidFill>
                <a:latin typeface="Comic Sans MS" pitchFamily="34" charset="0"/>
                <a:ea typeface="Comic Sans MS" pitchFamily="34" charset="-122"/>
                <a:cs typeface="Comic Sans MS" pitchFamily="34" charset="-120"/>
              </a:rPr>
              <a:t>Next step: try the 1.3.4 PageRank 30-mark exam paper.</a:t>
            </a:r>
            <a:endParaRPr lang="en-US" sz="1300" dirty="0"/>
          </a:p>
        </p:txBody>
      </p:sp>
      <p:sp>
        <p:nvSpPr>
          <p:cNvPr id="19" name="Text 16"/>
          <p:cNvSpPr/>
          <p:nvPr/>
        </p:nvSpPr>
        <p:spPr>
          <a:xfrm>
            <a:off x="274320" y="4901184"/>
            <a:ext cx="5486400" cy="2011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buNone/>
            </a:pPr>
            <a:r>
              <a:rPr lang="en-US" sz="85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OCR 1.3.4 PageRank • Revision Summary</a:t>
            </a:r>
            <a:endParaRPr lang="en-US" sz="850" dirty="0"/>
          </a:p>
        </p:txBody>
      </p:sp>
      <p:sp>
        <p:nvSpPr>
          <p:cNvPr id="20" name="Text 17"/>
          <p:cNvSpPr/>
          <p:nvPr/>
        </p:nvSpPr>
        <p:spPr>
          <a:xfrm>
            <a:off x="8595360" y="4864608"/>
            <a:ext cx="365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900" i="1" dirty="0">
                <a:solidFill>
                  <a:srgbClr val="0F2A44">
                    <a:alpha val="70000"/>
                  </a:srgbClr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22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22</Slides>
  <Notes>22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22</vt:i4>
      </vt:variant>
    </vt:vector>
  </HeadingPairs>
  <TitlesOfParts>
    <vt:vector size="2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1.3.4 PageRank — Revision Summary</dc:title>
  <dc:subject>PptxGenJS Presentation</dc:subject>
  <dc:creator>Teacher</dc:creator>
  <cp:lastModifiedBy>Teacher</cp:lastModifiedBy>
  <cp:revision>1</cp:revision>
  <dcterms:created xsi:type="dcterms:W3CDTF">2026-10-30T13:38:29Z</dcterms:created>
  <dcterms:modified xsi:type="dcterms:W3CDTF">2026-10-30T13:38:29Z</dcterms:modified>
</cp:coreProperties>
</file>