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2"/>
  </p:notesMasterIdLst>
  <p:sldIdLst>
    <p:sldId id="257" r:id="rId2"/>
    <p:sldId id="261" r:id="rId3"/>
    <p:sldId id="262" r:id="rId4"/>
    <p:sldId id="267" r:id="rId5"/>
    <p:sldId id="269" r:id="rId6"/>
    <p:sldId id="270" r:id="rId7"/>
    <p:sldId id="272" r:id="rId8"/>
    <p:sldId id="273" r:id="rId9"/>
    <p:sldId id="279" r:id="rId10"/>
    <p:sldId id="280" r:id="rId11"/>
    <p:sldId id="281" r:id="rId12"/>
    <p:sldId id="283" r:id="rId13"/>
    <p:sldId id="285" r:id="rId14"/>
    <p:sldId id="286" r:id="rId15"/>
    <p:sldId id="289" r:id="rId16"/>
    <p:sldId id="292" r:id="rId17"/>
    <p:sldId id="293" r:id="rId18"/>
    <p:sldId id="294" r:id="rId19"/>
    <p:sldId id="295" r:id="rId20"/>
    <p:sldId id="297" r:id="rId21"/>
    <p:sldId id="298" r:id="rId22"/>
    <p:sldId id="299" r:id="rId23"/>
    <p:sldId id="300" r:id="rId24"/>
    <p:sldId id="301" r:id="rId25"/>
    <p:sldId id="303" r:id="rId26"/>
    <p:sldId id="304" r:id="rId27"/>
    <p:sldId id="305" r:id="rId28"/>
    <p:sldId id="306" r:id="rId29"/>
    <p:sldId id="307" r:id="rId30"/>
    <p:sldId id="308" r:id="rId31"/>
  </p:sldIdLst>
  <p:sldSz cx="7559675" cy="10691813"/>
  <p:notesSz cx="10691813" cy="7559675"/>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1352803-E587-45C6-A11C-0A3AF7CC02B8}" v="2" dt="2026-10-31T08:15:27.36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71" d="100"/>
          <a:sy n="71" d="100"/>
        </p:scale>
        <p:origin x="3051" y="39"/>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 A" userId="994499579345518a" providerId="LiveId" clId="{498C45D2-6B19-48F3-89CE-F5BF0EFDBDB4}"/>
    <pc:docChg chg="undo custSel addSld delSld modSld sldOrd">
      <pc:chgData name="M A" userId="994499579345518a" providerId="LiveId" clId="{498C45D2-6B19-48F3-89CE-F5BF0EFDBDB4}" dt="2026-10-31T08:19:51.116" v="665" actId="20577"/>
      <pc:docMkLst>
        <pc:docMk/>
      </pc:docMkLst>
      <pc:sldChg chg="addSp delSp modSp mod">
        <pc:chgData name="M A" userId="994499579345518a" providerId="LiveId" clId="{498C45D2-6B19-48F3-89CE-F5BF0EFDBDB4}" dt="2026-10-31T08:16:26.941" v="652" actId="1076"/>
        <pc:sldMkLst>
          <pc:docMk/>
          <pc:sldMk cId="0" sldId="257"/>
        </pc:sldMkLst>
        <pc:spChg chg="del mod">
          <ac:chgData name="M A" userId="994499579345518a" providerId="LiveId" clId="{498C45D2-6B19-48F3-89CE-F5BF0EFDBDB4}" dt="2026-10-31T08:15:20.512" v="498" actId="478"/>
          <ac:spMkLst>
            <pc:docMk/>
            <pc:sldMk cId="0" sldId="257"/>
            <ac:spMk id="2" creationId="{00000000-0000-0000-0000-000000000000}"/>
          </ac:spMkLst>
        </pc:spChg>
        <pc:spChg chg="mod">
          <ac:chgData name="M A" userId="994499579345518a" providerId="LiveId" clId="{498C45D2-6B19-48F3-89CE-F5BF0EFDBDB4}" dt="2026-10-31T08:16:26.941" v="652" actId="1076"/>
          <ac:spMkLst>
            <pc:docMk/>
            <pc:sldMk cId="0" sldId="257"/>
            <ac:spMk id="4" creationId="{00000000-0000-0000-0000-000000000000}"/>
          </ac:spMkLst>
        </pc:spChg>
        <pc:spChg chg="add del mod">
          <ac:chgData name="M A" userId="994499579345518a" providerId="LiveId" clId="{498C45D2-6B19-48F3-89CE-F5BF0EFDBDB4}" dt="2026-10-31T08:16:24.335" v="651" actId="478"/>
          <ac:spMkLst>
            <pc:docMk/>
            <pc:sldMk cId="0" sldId="257"/>
            <ac:spMk id="14" creationId="{CF1A2813-59B9-AFD0-F51D-B715164530F2}"/>
          </ac:spMkLst>
        </pc:spChg>
      </pc:sldChg>
      <pc:sldChg chg="modSp mod">
        <pc:chgData name="M A" userId="994499579345518a" providerId="LiveId" clId="{498C45D2-6B19-48F3-89CE-F5BF0EFDBDB4}" dt="2026-10-31T08:11:50.318" v="492" actId="20577"/>
        <pc:sldMkLst>
          <pc:docMk/>
          <pc:sldMk cId="0" sldId="273"/>
        </pc:sldMkLst>
        <pc:spChg chg="mod">
          <ac:chgData name="M A" userId="994499579345518a" providerId="LiveId" clId="{498C45D2-6B19-48F3-89CE-F5BF0EFDBDB4}" dt="2026-10-31T08:11:50.318" v="492" actId="20577"/>
          <ac:spMkLst>
            <pc:docMk/>
            <pc:sldMk cId="0" sldId="273"/>
            <ac:spMk id="11" creationId="{00000000-0000-0000-0000-000000000000}"/>
          </ac:spMkLst>
        </pc:spChg>
      </pc:sldChg>
      <pc:sldChg chg="delSp mod">
        <pc:chgData name="M A" userId="994499579345518a" providerId="LiveId" clId="{498C45D2-6B19-48F3-89CE-F5BF0EFDBDB4}" dt="2026-10-31T08:18:36.030" v="653" actId="478"/>
        <pc:sldMkLst>
          <pc:docMk/>
          <pc:sldMk cId="0" sldId="279"/>
        </pc:sldMkLst>
        <pc:spChg chg="del">
          <ac:chgData name="M A" userId="994499579345518a" providerId="LiveId" clId="{498C45D2-6B19-48F3-89CE-F5BF0EFDBDB4}" dt="2026-10-31T08:18:36.030" v="653" actId="478"/>
          <ac:spMkLst>
            <pc:docMk/>
            <pc:sldMk cId="0" sldId="279"/>
            <ac:spMk id="5" creationId="{00000000-0000-0000-0000-000000000000}"/>
          </ac:spMkLst>
        </pc:spChg>
      </pc:sldChg>
      <pc:sldChg chg="delSp modSp mod">
        <pc:chgData name="M A" userId="994499579345518a" providerId="LiveId" clId="{498C45D2-6B19-48F3-89CE-F5BF0EFDBDB4}" dt="2026-10-27T08:40:29.823" v="172" actId="478"/>
        <pc:sldMkLst>
          <pc:docMk/>
          <pc:sldMk cId="0" sldId="303"/>
        </pc:sldMkLst>
      </pc:sldChg>
      <pc:sldChg chg="addSp delSp modSp mod">
        <pc:chgData name="M A" userId="994499579345518a" providerId="LiveId" clId="{498C45D2-6B19-48F3-89CE-F5BF0EFDBDB4}" dt="2026-10-31T08:19:30.420" v="657" actId="20577"/>
        <pc:sldMkLst>
          <pc:docMk/>
          <pc:sldMk cId="0" sldId="304"/>
        </pc:sldMkLst>
        <pc:spChg chg="del">
          <ac:chgData name="M A" userId="994499579345518a" providerId="LiveId" clId="{498C45D2-6B19-48F3-89CE-F5BF0EFDBDB4}" dt="2026-10-31T08:19:25.010" v="654" actId="478"/>
          <ac:spMkLst>
            <pc:docMk/>
            <pc:sldMk cId="0" sldId="304"/>
            <ac:spMk id="3" creationId="{00000000-0000-0000-0000-000000000000}"/>
          </ac:spMkLst>
        </pc:spChg>
        <pc:spChg chg="add">
          <ac:chgData name="M A" userId="994499579345518a" providerId="LiveId" clId="{498C45D2-6B19-48F3-89CE-F5BF0EFDBDB4}" dt="2026-10-29T04:43:08.544" v="468" actId="22"/>
          <ac:spMkLst>
            <pc:docMk/>
            <pc:sldMk cId="0" sldId="304"/>
            <ac:spMk id="18" creationId="{978F3B36-B2F4-C4D0-1838-47152603C09F}"/>
          </ac:spMkLst>
        </pc:spChg>
        <pc:spChg chg="add mod">
          <ac:chgData name="M A" userId="994499579345518a" providerId="LiveId" clId="{498C45D2-6B19-48F3-89CE-F5BF0EFDBDB4}" dt="2026-10-31T08:19:30.420" v="657" actId="20577"/>
          <ac:spMkLst>
            <pc:docMk/>
            <pc:sldMk cId="0" sldId="304"/>
            <ac:spMk id="19" creationId="{7C05D473-04E6-E5A4-86E0-5E620A2CB1A0}"/>
          </ac:spMkLst>
        </pc:spChg>
        <pc:spChg chg="add">
          <ac:chgData name="M A" userId="994499579345518a" providerId="LiveId" clId="{498C45D2-6B19-48F3-89CE-F5BF0EFDBDB4}" dt="2026-10-29T04:43:08.544" v="468" actId="22"/>
          <ac:spMkLst>
            <pc:docMk/>
            <pc:sldMk cId="0" sldId="304"/>
            <ac:spMk id="20" creationId="{4995D928-F12F-91BD-7B23-9D4003C4E6AE}"/>
          </ac:spMkLst>
        </pc:spChg>
        <pc:spChg chg="add">
          <ac:chgData name="M A" userId="994499579345518a" providerId="LiveId" clId="{498C45D2-6B19-48F3-89CE-F5BF0EFDBDB4}" dt="2026-10-29T04:43:08.544" v="468" actId="22"/>
          <ac:spMkLst>
            <pc:docMk/>
            <pc:sldMk cId="0" sldId="304"/>
            <ac:spMk id="22" creationId="{D18C16E5-B3DC-1E29-7A4D-BD78BF9A3A64}"/>
          </ac:spMkLst>
        </pc:spChg>
        <pc:spChg chg="add">
          <ac:chgData name="M A" userId="994499579345518a" providerId="LiveId" clId="{498C45D2-6B19-48F3-89CE-F5BF0EFDBDB4}" dt="2026-10-29T04:43:08.544" v="468" actId="22"/>
          <ac:spMkLst>
            <pc:docMk/>
            <pc:sldMk cId="0" sldId="304"/>
            <ac:spMk id="24" creationId="{0BB6BD2D-EAE9-9C26-F4C7-B1B6461CCDE0}"/>
          </ac:spMkLst>
        </pc:spChg>
        <pc:spChg chg="add">
          <ac:chgData name="M A" userId="994499579345518a" providerId="LiveId" clId="{498C45D2-6B19-48F3-89CE-F5BF0EFDBDB4}" dt="2026-10-29T04:43:08.544" v="468" actId="22"/>
          <ac:spMkLst>
            <pc:docMk/>
            <pc:sldMk cId="0" sldId="304"/>
            <ac:spMk id="26" creationId="{B0834079-E571-04D8-5722-E99F82C4DAC8}"/>
          </ac:spMkLst>
        </pc:spChg>
        <pc:spChg chg="add">
          <ac:chgData name="M A" userId="994499579345518a" providerId="LiveId" clId="{498C45D2-6B19-48F3-89CE-F5BF0EFDBDB4}" dt="2026-10-29T04:43:08.544" v="468" actId="22"/>
          <ac:spMkLst>
            <pc:docMk/>
            <pc:sldMk cId="0" sldId="304"/>
            <ac:spMk id="28" creationId="{3B89AFDB-2349-97AE-1816-0BDEAA70CECA}"/>
          </ac:spMkLst>
        </pc:spChg>
        <pc:spChg chg="add">
          <ac:chgData name="M A" userId="994499579345518a" providerId="LiveId" clId="{498C45D2-6B19-48F3-89CE-F5BF0EFDBDB4}" dt="2026-10-29T04:43:08.544" v="468" actId="22"/>
          <ac:spMkLst>
            <pc:docMk/>
            <pc:sldMk cId="0" sldId="304"/>
            <ac:spMk id="30" creationId="{FCA849B6-A491-B309-8DFF-FD49D75CB699}"/>
          </ac:spMkLst>
        </pc:spChg>
        <pc:spChg chg="add">
          <ac:chgData name="M A" userId="994499579345518a" providerId="LiveId" clId="{498C45D2-6B19-48F3-89CE-F5BF0EFDBDB4}" dt="2026-10-29T04:43:08.544" v="468" actId="22"/>
          <ac:spMkLst>
            <pc:docMk/>
            <pc:sldMk cId="0" sldId="304"/>
            <ac:spMk id="32" creationId="{A597C200-9437-C50A-DE14-5B9ACF234872}"/>
          </ac:spMkLst>
        </pc:spChg>
        <pc:spChg chg="add">
          <ac:chgData name="M A" userId="994499579345518a" providerId="LiveId" clId="{498C45D2-6B19-48F3-89CE-F5BF0EFDBDB4}" dt="2026-10-29T04:43:08.544" v="468" actId="22"/>
          <ac:spMkLst>
            <pc:docMk/>
            <pc:sldMk cId="0" sldId="304"/>
            <ac:spMk id="34" creationId="{37FCC14D-93EB-B417-E397-6B4B888AE52E}"/>
          </ac:spMkLst>
        </pc:spChg>
      </pc:sldChg>
      <pc:sldChg chg="addSp delSp modSp add mod ord">
        <pc:chgData name="M A" userId="994499579345518a" providerId="LiveId" clId="{498C45D2-6B19-48F3-89CE-F5BF0EFDBDB4}" dt="2026-10-31T08:10:35.802" v="484" actId="20577"/>
        <pc:sldMkLst>
          <pc:docMk/>
          <pc:sldMk cId="166160614" sldId="305"/>
        </pc:sldMkLst>
        <pc:spChg chg="mod">
          <ac:chgData name="M A" userId="994499579345518a" providerId="LiveId" clId="{498C45D2-6B19-48F3-89CE-F5BF0EFDBDB4}" dt="2026-10-31T08:10:35.802" v="484" actId="20577"/>
          <ac:spMkLst>
            <pc:docMk/>
            <pc:sldMk cId="166160614" sldId="305"/>
            <ac:spMk id="3" creationId="{C7C99081-B1BE-7918-5F34-681D06ADF7A1}"/>
          </ac:spMkLst>
        </pc:spChg>
        <pc:spChg chg="mod">
          <ac:chgData name="M A" userId="994499579345518a" providerId="LiveId" clId="{498C45D2-6B19-48F3-89CE-F5BF0EFDBDB4}" dt="2026-10-27T08:40:37.463" v="174" actId="20577"/>
          <ac:spMkLst>
            <pc:docMk/>
            <pc:sldMk cId="166160614" sldId="305"/>
            <ac:spMk id="4" creationId="{2F13F2C1-3012-4E86-BE46-A2606CDD499B}"/>
          </ac:spMkLst>
        </pc:spChg>
        <pc:spChg chg="mod">
          <ac:chgData name="M A" userId="994499579345518a" providerId="LiveId" clId="{498C45D2-6B19-48F3-89CE-F5BF0EFDBDB4}" dt="2026-10-27T08:40:57.347" v="202" actId="20577"/>
          <ac:spMkLst>
            <pc:docMk/>
            <pc:sldMk cId="166160614" sldId="305"/>
            <ac:spMk id="6" creationId="{2D5215B4-790A-33E8-555E-141EBE846006}"/>
          </ac:spMkLst>
        </pc:spChg>
        <pc:spChg chg="mod">
          <ac:chgData name="M A" userId="994499579345518a" providerId="LiveId" clId="{498C45D2-6B19-48F3-89CE-F5BF0EFDBDB4}" dt="2026-10-27T08:41:13.078" v="210" actId="20577"/>
          <ac:spMkLst>
            <pc:docMk/>
            <pc:sldMk cId="166160614" sldId="305"/>
            <ac:spMk id="8" creationId="{20D87AA2-C49C-BD67-D5E8-381FC4BD11D4}"/>
          </ac:spMkLst>
        </pc:spChg>
        <pc:spChg chg="mod">
          <ac:chgData name="M A" userId="994499579345518a" providerId="LiveId" clId="{498C45D2-6B19-48F3-89CE-F5BF0EFDBDB4}" dt="2026-10-27T08:41:26.472" v="227" actId="20577"/>
          <ac:spMkLst>
            <pc:docMk/>
            <pc:sldMk cId="166160614" sldId="305"/>
            <ac:spMk id="10" creationId="{1041DDA1-EEF3-49C2-94E4-767C21B50B07}"/>
          </ac:spMkLst>
        </pc:spChg>
        <pc:spChg chg="mod">
          <ac:chgData name="M A" userId="994499579345518a" providerId="LiveId" clId="{498C45D2-6B19-48F3-89CE-F5BF0EFDBDB4}" dt="2026-10-31T08:05:59.078" v="477" actId="20577"/>
          <ac:spMkLst>
            <pc:docMk/>
            <pc:sldMk cId="166160614" sldId="305"/>
            <ac:spMk id="12" creationId="{F13F0AC9-C231-4A01-1721-0A8C38E0C84B}"/>
          </ac:spMkLst>
        </pc:spChg>
        <pc:spChg chg="mod">
          <ac:chgData name="M A" userId="994499579345518a" providerId="LiveId" clId="{498C45D2-6B19-48F3-89CE-F5BF0EFDBDB4}" dt="2026-10-27T08:42:30.553" v="283" actId="20577"/>
          <ac:spMkLst>
            <pc:docMk/>
            <pc:sldMk cId="166160614" sldId="305"/>
            <ac:spMk id="14" creationId="{E3EE1B34-BFF9-E861-AF0A-875C0C862D85}"/>
          </ac:spMkLst>
        </pc:spChg>
        <pc:spChg chg="mod">
          <ac:chgData name="M A" userId="994499579345518a" providerId="LiveId" clId="{498C45D2-6B19-48F3-89CE-F5BF0EFDBDB4}" dt="2026-10-31T08:08:14.400" v="483" actId="20577"/>
          <ac:spMkLst>
            <pc:docMk/>
            <pc:sldMk cId="166160614" sldId="305"/>
            <ac:spMk id="18" creationId="{1853E0BA-9093-B0AA-9E2D-6A8AEEF18BCA}"/>
          </ac:spMkLst>
        </pc:spChg>
        <pc:picChg chg="add mod">
          <ac:chgData name="M A" userId="994499579345518a" providerId="LiveId" clId="{498C45D2-6B19-48F3-89CE-F5BF0EFDBDB4}" dt="2026-10-27T08:49:44.687" v="305" actId="1076"/>
          <ac:picMkLst>
            <pc:docMk/>
            <pc:sldMk cId="166160614" sldId="305"/>
            <ac:picMk id="22" creationId="{CF56F43A-5C14-0A4C-A49D-778E321EF40C}"/>
          </ac:picMkLst>
        </pc:picChg>
      </pc:sldChg>
      <pc:sldChg chg="addSp delSp modSp add mod ord">
        <pc:chgData name="M A" userId="994499579345518a" providerId="LiveId" clId="{498C45D2-6B19-48F3-89CE-F5BF0EFDBDB4}" dt="2026-10-31T08:19:39.587" v="661" actId="20577"/>
        <pc:sldMkLst>
          <pc:docMk/>
          <pc:sldMk cId="1999303277" sldId="306"/>
        </pc:sldMkLst>
        <pc:spChg chg="del mod">
          <ac:chgData name="M A" userId="994499579345518a" providerId="LiveId" clId="{498C45D2-6B19-48F3-89CE-F5BF0EFDBDB4}" dt="2026-10-31T08:19:36.116" v="658" actId="478"/>
          <ac:spMkLst>
            <pc:docMk/>
            <pc:sldMk cId="1999303277" sldId="306"/>
            <ac:spMk id="3" creationId="{10DC6E88-E1D9-BC55-5E70-5279D3AA262C}"/>
          </ac:spMkLst>
        </pc:spChg>
        <pc:spChg chg="add mod">
          <ac:chgData name="M A" userId="994499579345518a" providerId="LiveId" clId="{498C45D2-6B19-48F3-89CE-F5BF0EFDBDB4}" dt="2026-10-29T04:43:02.948" v="467" actId="1076"/>
          <ac:spMkLst>
            <pc:docMk/>
            <pc:sldMk cId="1999303277" sldId="306"/>
            <ac:spMk id="17" creationId="{20FA8732-9E80-1DA8-AF48-7653C7E78D8D}"/>
          </ac:spMkLst>
        </pc:spChg>
        <pc:spChg chg="add mod">
          <ac:chgData name="M A" userId="994499579345518a" providerId="LiveId" clId="{498C45D2-6B19-48F3-89CE-F5BF0EFDBDB4}" dt="2026-10-29T04:43:02.948" v="467" actId="1076"/>
          <ac:spMkLst>
            <pc:docMk/>
            <pc:sldMk cId="1999303277" sldId="306"/>
            <ac:spMk id="18" creationId="{CB55F71F-2416-6234-E2CC-5779A8AF0EE0}"/>
          </ac:spMkLst>
        </pc:spChg>
        <pc:spChg chg="add mod">
          <ac:chgData name="M A" userId="994499579345518a" providerId="LiveId" clId="{498C45D2-6B19-48F3-89CE-F5BF0EFDBDB4}" dt="2026-10-29T04:43:02.948" v="467" actId="1076"/>
          <ac:spMkLst>
            <pc:docMk/>
            <pc:sldMk cId="1999303277" sldId="306"/>
            <ac:spMk id="19" creationId="{65079774-5702-0BF0-F3F5-E5393FF7FDDB}"/>
          </ac:spMkLst>
        </pc:spChg>
        <pc:spChg chg="add mod">
          <ac:chgData name="M A" userId="994499579345518a" providerId="LiveId" clId="{498C45D2-6B19-48F3-89CE-F5BF0EFDBDB4}" dt="2026-10-29T04:43:02.948" v="467" actId="1076"/>
          <ac:spMkLst>
            <pc:docMk/>
            <pc:sldMk cId="1999303277" sldId="306"/>
            <ac:spMk id="20" creationId="{F759F41A-7B73-4AEF-9E33-688AC2C58AA3}"/>
          </ac:spMkLst>
        </pc:spChg>
        <pc:spChg chg="add mod">
          <ac:chgData name="M A" userId="994499579345518a" providerId="LiveId" clId="{498C45D2-6B19-48F3-89CE-F5BF0EFDBDB4}" dt="2026-10-29T04:43:02.948" v="467" actId="1076"/>
          <ac:spMkLst>
            <pc:docMk/>
            <pc:sldMk cId="1999303277" sldId="306"/>
            <ac:spMk id="21" creationId="{4F177C1C-3BD8-FE05-7E73-56FB6E4C8AE6}"/>
          </ac:spMkLst>
        </pc:spChg>
        <pc:spChg chg="add mod">
          <ac:chgData name="M A" userId="994499579345518a" providerId="LiveId" clId="{498C45D2-6B19-48F3-89CE-F5BF0EFDBDB4}" dt="2026-10-29T04:43:02.948" v="467" actId="1076"/>
          <ac:spMkLst>
            <pc:docMk/>
            <pc:sldMk cId="1999303277" sldId="306"/>
            <ac:spMk id="22" creationId="{446B53A8-69E5-E988-3418-5D38D2C61866}"/>
          </ac:spMkLst>
        </pc:spChg>
        <pc:spChg chg="add mod">
          <ac:chgData name="M A" userId="994499579345518a" providerId="LiveId" clId="{498C45D2-6B19-48F3-89CE-F5BF0EFDBDB4}" dt="2026-10-29T04:43:02.948" v="467" actId="1076"/>
          <ac:spMkLst>
            <pc:docMk/>
            <pc:sldMk cId="1999303277" sldId="306"/>
            <ac:spMk id="23" creationId="{6802A7A9-E64A-C194-06B1-96C658C7069E}"/>
          </ac:spMkLst>
        </pc:spChg>
        <pc:spChg chg="add mod">
          <ac:chgData name="M A" userId="994499579345518a" providerId="LiveId" clId="{498C45D2-6B19-48F3-89CE-F5BF0EFDBDB4}" dt="2026-10-29T04:43:02.948" v="467" actId="1076"/>
          <ac:spMkLst>
            <pc:docMk/>
            <pc:sldMk cId="1999303277" sldId="306"/>
            <ac:spMk id="24" creationId="{63C20224-0A32-22D0-03DB-1D6F64F4ACF0}"/>
          </ac:spMkLst>
        </pc:spChg>
        <pc:spChg chg="add mod">
          <ac:chgData name="M A" userId="994499579345518a" providerId="LiveId" clId="{498C45D2-6B19-48F3-89CE-F5BF0EFDBDB4}" dt="2026-10-29T04:43:02.948" v="467" actId="1076"/>
          <ac:spMkLst>
            <pc:docMk/>
            <pc:sldMk cId="1999303277" sldId="306"/>
            <ac:spMk id="25" creationId="{FDB821BB-2610-1087-9A78-1A7E16F1E2D9}"/>
          </ac:spMkLst>
        </pc:spChg>
        <pc:spChg chg="add mod">
          <ac:chgData name="M A" userId="994499579345518a" providerId="LiveId" clId="{498C45D2-6B19-48F3-89CE-F5BF0EFDBDB4}" dt="2026-10-31T08:19:39.587" v="661" actId="20577"/>
          <ac:spMkLst>
            <pc:docMk/>
            <pc:sldMk cId="1999303277" sldId="306"/>
            <ac:spMk id="27" creationId="{912903DF-D693-D1B4-783C-CFDAA58658E8}"/>
          </ac:spMkLst>
        </pc:spChg>
      </pc:sldChg>
      <pc:sldChg chg="addSp delSp modSp add mod ord">
        <pc:chgData name="M A" userId="994499579345518a" providerId="LiveId" clId="{498C45D2-6B19-48F3-89CE-F5BF0EFDBDB4}" dt="2026-10-31T08:14:54.972" v="496" actId="20577"/>
        <pc:sldMkLst>
          <pc:docMk/>
          <pc:sldMk cId="291187686" sldId="307"/>
        </pc:sldMkLst>
        <pc:spChg chg="mod">
          <ac:chgData name="M A" userId="994499579345518a" providerId="LiveId" clId="{498C45D2-6B19-48F3-89CE-F5BF0EFDBDB4}" dt="2026-10-27T09:01:37.188" v="448" actId="2711"/>
          <ac:spMkLst>
            <pc:docMk/>
            <pc:sldMk cId="291187686" sldId="307"/>
            <ac:spMk id="2" creationId="{78F88118-2A9E-BB63-1A00-BCF03D02C5C9}"/>
          </ac:spMkLst>
        </pc:spChg>
        <pc:spChg chg="mod">
          <ac:chgData name="M A" userId="994499579345518a" providerId="LiveId" clId="{498C45D2-6B19-48F3-89CE-F5BF0EFDBDB4}" dt="2026-10-31T08:10:49.342" v="488" actId="20577"/>
          <ac:spMkLst>
            <pc:docMk/>
            <pc:sldMk cId="291187686" sldId="307"/>
            <ac:spMk id="3" creationId="{3763A547-C9C0-2341-9A11-8BE2B18200AD}"/>
          </ac:spMkLst>
        </pc:spChg>
        <pc:spChg chg="mod">
          <ac:chgData name="M A" userId="994499579345518a" providerId="LiveId" clId="{498C45D2-6B19-48F3-89CE-F5BF0EFDBDB4}" dt="2026-10-27T09:08:27.990" v="457" actId="20577"/>
          <ac:spMkLst>
            <pc:docMk/>
            <pc:sldMk cId="291187686" sldId="307"/>
            <ac:spMk id="4" creationId="{63ADD6FF-1347-B221-497B-881BC9DD6225}"/>
          </ac:spMkLst>
        </pc:spChg>
        <pc:spChg chg="add mod">
          <ac:chgData name="M A" userId="994499579345518a" providerId="LiveId" clId="{498C45D2-6B19-48F3-89CE-F5BF0EFDBDB4}" dt="2026-10-27T09:02:04.840" v="454" actId="207"/>
          <ac:spMkLst>
            <pc:docMk/>
            <pc:sldMk cId="291187686" sldId="307"/>
            <ac:spMk id="5" creationId="{00F2D68E-CE5B-1BDD-10C9-5D25D42DB15C}"/>
          </ac:spMkLst>
        </pc:spChg>
        <pc:spChg chg="mod">
          <ac:chgData name="M A" userId="994499579345518a" providerId="LiveId" clId="{498C45D2-6B19-48F3-89CE-F5BF0EFDBDB4}" dt="2026-10-27T08:58:31.760" v="329" actId="20577"/>
          <ac:spMkLst>
            <pc:docMk/>
            <pc:sldMk cId="291187686" sldId="307"/>
            <ac:spMk id="6" creationId="{32AD795C-DCF8-F630-713C-0C1B1D1276DB}"/>
          </ac:spMkLst>
        </pc:spChg>
        <pc:spChg chg="mod">
          <ac:chgData name="M A" userId="994499579345518a" providerId="LiveId" clId="{498C45D2-6B19-48F3-89CE-F5BF0EFDBDB4}" dt="2026-10-27T08:58:41.764" v="341" actId="20577"/>
          <ac:spMkLst>
            <pc:docMk/>
            <pc:sldMk cId="291187686" sldId="307"/>
            <ac:spMk id="8" creationId="{9CD709A8-68AF-EFA5-EEF5-52A943CDAE22}"/>
          </ac:spMkLst>
        </pc:spChg>
        <pc:spChg chg="mod">
          <ac:chgData name="M A" userId="994499579345518a" providerId="LiveId" clId="{498C45D2-6B19-48F3-89CE-F5BF0EFDBDB4}" dt="2026-10-27T09:01:37.188" v="448" actId="2711"/>
          <ac:spMkLst>
            <pc:docMk/>
            <pc:sldMk cId="291187686" sldId="307"/>
            <ac:spMk id="9" creationId="{F50960E0-0892-B9EA-A2C9-FAB8F2ABC7CC}"/>
          </ac:spMkLst>
        </pc:spChg>
        <pc:spChg chg="mod">
          <ac:chgData name="M A" userId="994499579345518a" providerId="LiveId" clId="{498C45D2-6B19-48F3-89CE-F5BF0EFDBDB4}" dt="2026-10-27T09:01:37.188" v="448" actId="2711"/>
          <ac:spMkLst>
            <pc:docMk/>
            <pc:sldMk cId="291187686" sldId="307"/>
            <ac:spMk id="10" creationId="{FBD978DE-3603-6C27-B40F-20CF0B2DA405}"/>
          </ac:spMkLst>
        </pc:spChg>
        <pc:spChg chg="mod">
          <ac:chgData name="M A" userId="994499579345518a" providerId="LiveId" clId="{498C45D2-6B19-48F3-89CE-F5BF0EFDBDB4}" dt="2026-10-31T08:14:50.267" v="494" actId="20577"/>
          <ac:spMkLst>
            <pc:docMk/>
            <pc:sldMk cId="291187686" sldId="307"/>
            <ac:spMk id="12" creationId="{F11C86E7-D599-3B98-CDA3-1B2DA5B7FC08}"/>
          </ac:spMkLst>
        </pc:spChg>
        <pc:spChg chg="mod">
          <ac:chgData name="M A" userId="994499579345518a" providerId="LiveId" clId="{498C45D2-6B19-48F3-89CE-F5BF0EFDBDB4}" dt="2026-10-27T09:01:37.188" v="448" actId="2711"/>
          <ac:spMkLst>
            <pc:docMk/>
            <pc:sldMk cId="291187686" sldId="307"/>
            <ac:spMk id="13" creationId="{B63C65FE-83AA-41AF-E30B-4DF13566F27C}"/>
          </ac:spMkLst>
        </pc:spChg>
        <pc:spChg chg="mod">
          <ac:chgData name="M A" userId="994499579345518a" providerId="LiveId" clId="{498C45D2-6B19-48F3-89CE-F5BF0EFDBDB4}" dt="2026-10-31T08:14:54.972" v="496" actId="20577"/>
          <ac:spMkLst>
            <pc:docMk/>
            <pc:sldMk cId="291187686" sldId="307"/>
            <ac:spMk id="14" creationId="{62704F76-90D3-E978-24E0-B4FB14A13AEA}"/>
          </ac:spMkLst>
        </pc:spChg>
        <pc:spChg chg="mod">
          <ac:chgData name="M A" userId="994499579345518a" providerId="LiveId" clId="{498C45D2-6B19-48F3-89CE-F5BF0EFDBDB4}" dt="2026-10-27T09:01:37.188" v="448" actId="2711"/>
          <ac:spMkLst>
            <pc:docMk/>
            <pc:sldMk cId="291187686" sldId="307"/>
            <ac:spMk id="15" creationId="{3549A62A-C8E4-4EFA-159D-B65D140C64D6}"/>
          </ac:spMkLst>
        </pc:spChg>
        <pc:spChg chg="mod">
          <ac:chgData name="M A" userId="994499579345518a" providerId="LiveId" clId="{498C45D2-6B19-48F3-89CE-F5BF0EFDBDB4}" dt="2026-10-27T09:01:37.188" v="448" actId="2711"/>
          <ac:spMkLst>
            <pc:docMk/>
            <pc:sldMk cId="291187686" sldId="307"/>
            <ac:spMk id="16" creationId="{21F6E8CA-06CF-F7EF-1F2E-3E40643179C8}"/>
          </ac:spMkLst>
        </pc:spChg>
        <pc:spChg chg="mod">
          <ac:chgData name="M A" userId="994499579345518a" providerId="LiveId" clId="{498C45D2-6B19-48F3-89CE-F5BF0EFDBDB4}" dt="2026-10-27T09:00:32.535" v="443" actId="20577"/>
          <ac:spMkLst>
            <pc:docMk/>
            <pc:sldMk cId="291187686" sldId="307"/>
            <ac:spMk id="18" creationId="{BF8B0199-0A0E-9FA7-5767-041C3ABAB6F3}"/>
          </ac:spMkLst>
        </pc:spChg>
        <pc:spChg chg="add mod">
          <ac:chgData name="M A" userId="994499579345518a" providerId="LiveId" clId="{498C45D2-6B19-48F3-89CE-F5BF0EFDBDB4}" dt="2026-10-27T09:02:25.721" v="456" actId="1076"/>
          <ac:spMkLst>
            <pc:docMk/>
            <pc:sldMk cId="291187686" sldId="307"/>
            <ac:spMk id="19" creationId="{69B95787-ED19-F32F-E19E-55E38B4F4CA9}"/>
          </ac:spMkLst>
        </pc:spChg>
        <pc:spChg chg="mod">
          <ac:chgData name="M A" userId="994499579345518a" providerId="LiveId" clId="{498C45D2-6B19-48F3-89CE-F5BF0EFDBDB4}" dt="2026-10-27T09:02:00.817" v="453" actId="1076"/>
          <ac:spMkLst>
            <pc:docMk/>
            <pc:sldMk cId="291187686" sldId="307"/>
            <ac:spMk id="20" creationId="{781C2F7F-36CC-C803-9E54-ECB38F87301A}"/>
          </ac:spMkLst>
        </pc:spChg>
      </pc:sldChg>
      <pc:sldChg chg="addSp delSp modSp add mod ord">
        <pc:chgData name="M A" userId="994499579345518a" providerId="LiveId" clId="{498C45D2-6B19-48F3-89CE-F5BF0EFDBDB4}" dt="2026-10-31T08:19:51.116" v="665" actId="20577"/>
        <pc:sldMkLst>
          <pc:docMk/>
          <pc:sldMk cId="1728348387" sldId="308"/>
        </pc:sldMkLst>
        <pc:spChg chg="del mod">
          <ac:chgData name="M A" userId="994499579345518a" providerId="LiveId" clId="{498C45D2-6B19-48F3-89CE-F5BF0EFDBDB4}" dt="2026-10-31T08:19:45.923" v="662" actId="478"/>
          <ac:spMkLst>
            <pc:docMk/>
            <pc:sldMk cId="1728348387" sldId="308"/>
            <ac:spMk id="3" creationId="{666878DE-78DB-3AF7-6B3D-1B1C3F7D43AD}"/>
          </ac:spMkLst>
        </pc:spChg>
        <pc:spChg chg="add">
          <ac:chgData name="M A" userId="994499579345518a" providerId="LiveId" clId="{498C45D2-6B19-48F3-89CE-F5BF0EFDBDB4}" dt="2026-10-29T04:43:19.101" v="469" actId="22"/>
          <ac:spMkLst>
            <pc:docMk/>
            <pc:sldMk cId="1728348387" sldId="308"/>
            <ac:spMk id="18" creationId="{7EE6ADFF-595C-2DC2-B226-6BC8018FEB28}"/>
          </ac:spMkLst>
        </pc:spChg>
        <pc:spChg chg="add mod">
          <ac:chgData name="M A" userId="994499579345518a" providerId="LiveId" clId="{498C45D2-6B19-48F3-89CE-F5BF0EFDBDB4}" dt="2026-10-31T08:19:51.116" v="665" actId="20577"/>
          <ac:spMkLst>
            <pc:docMk/>
            <pc:sldMk cId="1728348387" sldId="308"/>
            <ac:spMk id="19" creationId="{6C69A35D-D5A0-D9C9-ECE6-968FEA47F61F}"/>
          </ac:spMkLst>
        </pc:spChg>
        <pc:spChg chg="add">
          <ac:chgData name="M A" userId="994499579345518a" providerId="LiveId" clId="{498C45D2-6B19-48F3-89CE-F5BF0EFDBDB4}" dt="2026-10-29T04:43:19.101" v="469" actId="22"/>
          <ac:spMkLst>
            <pc:docMk/>
            <pc:sldMk cId="1728348387" sldId="308"/>
            <ac:spMk id="20" creationId="{4451AD96-11A5-B92F-5D69-DDB4DA005381}"/>
          </ac:spMkLst>
        </pc:spChg>
        <pc:spChg chg="add">
          <ac:chgData name="M A" userId="994499579345518a" providerId="LiveId" clId="{498C45D2-6B19-48F3-89CE-F5BF0EFDBDB4}" dt="2026-10-29T04:43:19.101" v="469" actId="22"/>
          <ac:spMkLst>
            <pc:docMk/>
            <pc:sldMk cId="1728348387" sldId="308"/>
            <ac:spMk id="22" creationId="{FC1B3FE6-8112-D2AF-2410-E725E6D4D405}"/>
          </ac:spMkLst>
        </pc:spChg>
        <pc:spChg chg="add">
          <ac:chgData name="M A" userId="994499579345518a" providerId="LiveId" clId="{498C45D2-6B19-48F3-89CE-F5BF0EFDBDB4}" dt="2026-10-29T04:43:19.101" v="469" actId="22"/>
          <ac:spMkLst>
            <pc:docMk/>
            <pc:sldMk cId="1728348387" sldId="308"/>
            <ac:spMk id="24" creationId="{062D5649-5E44-031D-361D-11B09506ABE4}"/>
          </ac:spMkLst>
        </pc:spChg>
        <pc:spChg chg="add">
          <ac:chgData name="M A" userId="994499579345518a" providerId="LiveId" clId="{498C45D2-6B19-48F3-89CE-F5BF0EFDBDB4}" dt="2026-10-29T04:43:19.101" v="469" actId="22"/>
          <ac:spMkLst>
            <pc:docMk/>
            <pc:sldMk cId="1728348387" sldId="308"/>
            <ac:spMk id="26" creationId="{CE4C945E-2D5D-5738-1B8C-23DA60CB245E}"/>
          </ac:spMkLst>
        </pc:spChg>
        <pc:spChg chg="add">
          <ac:chgData name="M A" userId="994499579345518a" providerId="LiveId" clId="{498C45D2-6B19-48F3-89CE-F5BF0EFDBDB4}" dt="2026-10-29T04:43:19.101" v="469" actId="22"/>
          <ac:spMkLst>
            <pc:docMk/>
            <pc:sldMk cId="1728348387" sldId="308"/>
            <ac:spMk id="28" creationId="{CB4E2178-FBC1-2322-EE5F-806CBA38A376}"/>
          </ac:spMkLst>
        </pc:spChg>
        <pc:spChg chg="add">
          <ac:chgData name="M A" userId="994499579345518a" providerId="LiveId" clId="{498C45D2-6B19-48F3-89CE-F5BF0EFDBDB4}" dt="2026-10-29T04:43:19.101" v="469" actId="22"/>
          <ac:spMkLst>
            <pc:docMk/>
            <pc:sldMk cId="1728348387" sldId="308"/>
            <ac:spMk id="30" creationId="{5520D0E1-AE17-CA3C-F6C5-F50873B01774}"/>
          </ac:spMkLst>
        </pc:spChg>
        <pc:spChg chg="add">
          <ac:chgData name="M A" userId="994499579345518a" providerId="LiveId" clId="{498C45D2-6B19-48F3-89CE-F5BF0EFDBDB4}" dt="2026-10-29T04:43:19.101" v="469" actId="22"/>
          <ac:spMkLst>
            <pc:docMk/>
            <pc:sldMk cId="1728348387" sldId="308"/>
            <ac:spMk id="32" creationId="{AA218C60-F98A-7B6E-178E-F4C6E2BAD64C}"/>
          </ac:spMkLst>
        </pc:spChg>
        <pc:spChg chg="add">
          <ac:chgData name="M A" userId="994499579345518a" providerId="LiveId" clId="{498C45D2-6B19-48F3-89CE-F5BF0EFDBDB4}" dt="2026-10-29T04:43:19.101" v="469" actId="22"/>
          <ac:spMkLst>
            <pc:docMk/>
            <pc:sldMk cId="1728348387" sldId="308"/>
            <ac:spMk id="34" creationId="{7D3E33E4-2A83-1A6E-F7D3-6EFF94FB427E}"/>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266988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3B5B84-0053-BA31-0444-1279F2AE18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98C3EC-B72C-A360-C131-7A50D2C57C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0A22B2-6039-5057-0401-C97E6921DE2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8F40BDF-5153-B4D1-0A6D-6A40AE6ECB7E}"/>
              </a:ext>
            </a:extLst>
          </p:cNvPr>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6894972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63DA59-FBFC-EED0-C123-0D315658B0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C51878-C1F8-A6B3-4D6B-CCFDBBCD0A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B77368-A08A-4130-CAA1-099380BAB66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68E8AC5-FE7B-B980-E6D8-957A7DBCC23A}"/>
              </a:ext>
            </a:extLst>
          </p:cNvPr>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416434261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091E9A-AFA3-4DC1-A89F-58C9E7E8E4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8F6AEF-8652-3DFD-BAB1-86B121BDF1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696CB9-6C48-3A4A-DC97-8671564C7BC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53C4DF3-F25F-15E0-D06C-6986F0020186}"/>
              </a:ext>
            </a:extLst>
          </p:cNvPr>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56853114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64E539-119A-A02A-072D-E4C6B4E82B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2B34E7-7D77-0C63-7BA0-FB6E01CE6B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B1C15F-C77F-1668-535A-24B2485E2B8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8923B1A-0B8C-D7AC-81B5-1C1958E3888E}"/>
              </a:ext>
            </a:extLst>
          </p:cNvPr>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38160883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3" name="Text 1"/>
          <p:cNvSpPr/>
          <p:nvPr/>
        </p:nvSpPr>
        <p:spPr>
          <a:xfrm>
            <a:off x="0" y="10149840"/>
            <a:ext cx="7559985" cy="365760"/>
          </a:xfrm>
          <a:prstGeom prst="rect">
            <a:avLst/>
          </a:prstGeom>
          <a:noFill/>
          <a:ln/>
        </p:spPr>
        <p:txBody>
          <a:bodyPr wrap="square" lIns="38100" tIns="38100" rIns="38100" bIns="38100" rtlCol="0" anchor="t"/>
          <a:lstStyle/>
          <a:p>
            <a:pPr marL="0" indent="0" algn="ctr">
              <a:buNone/>
            </a:pPr>
            <a:r>
              <a:rPr lang="en-US" sz="1600">
                <a:solidFill>
                  <a:srgbClr val="000000"/>
                </a:solidFill>
                <a:latin typeface="Comic Sans MS" pitchFamily="34" charset="0"/>
                <a:ea typeface="Comic Sans MS" pitchFamily="34" charset="-122"/>
                <a:cs typeface="Comic Sans MS" pitchFamily="34" charset="-120"/>
              </a:rPr>
              <a:t>1</a:t>
            </a:r>
            <a:endParaRPr lang="en-US" sz="1600" dirty="0"/>
          </a:p>
        </p:txBody>
      </p:sp>
      <p:sp>
        <p:nvSpPr>
          <p:cNvPr id="4" name="Text 2"/>
          <p:cNvSpPr/>
          <p:nvPr/>
        </p:nvSpPr>
        <p:spPr>
          <a:xfrm>
            <a:off x="457200" y="786385"/>
            <a:ext cx="6645585" cy="596392"/>
          </a:xfrm>
          <a:prstGeom prst="rect">
            <a:avLst/>
          </a:prstGeom>
          <a:noFill/>
          <a:ln/>
        </p:spPr>
        <p:txBody>
          <a:bodyPr wrap="square" lIns="38100" tIns="38100" rIns="38100" bIns="38100" rtlCol="0" anchor="t"/>
          <a:lstStyle/>
          <a:p>
            <a:pPr marL="0" indent="0" algn="ctr">
              <a:buNone/>
            </a:pPr>
            <a:r>
              <a:rPr lang="en-US" sz="2800" b="1" u="sng" dirty="0">
                <a:solidFill>
                  <a:srgbClr val="000000"/>
                </a:solidFill>
                <a:latin typeface="Comic Sans MS" pitchFamily="34" charset="0"/>
                <a:ea typeface="Comic Sans MS" pitchFamily="34" charset="-122"/>
                <a:cs typeface="Comic Sans MS" pitchFamily="34" charset="-120"/>
              </a:rPr>
              <a:t>HTML Forms</a:t>
            </a:r>
            <a:endParaRPr lang="en-US" sz="2800" dirty="0"/>
          </a:p>
        </p:txBody>
      </p:sp>
      <p:sp>
        <p:nvSpPr>
          <p:cNvPr id="5" name="Text 3"/>
          <p:cNvSpPr/>
          <p:nvPr/>
        </p:nvSpPr>
        <p:spPr>
          <a:xfrm>
            <a:off x="457200" y="1492504"/>
            <a:ext cx="6645585" cy="379984"/>
          </a:xfrm>
          <a:prstGeom prst="rect">
            <a:avLst/>
          </a:prstGeom>
          <a:noFill/>
          <a:ln/>
        </p:spPr>
        <p:txBody>
          <a:bodyPr wrap="square" lIns="38100" tIns="38100" rIns="38100" bIns="38100" rtlCol="0" anchor="t"/>
          <a:lstStyle/>
          <a:p>
            <a:pPr marL="0" indent="0" algn="ctr">
              <a:buNone/>
            </a:pPr>
            <a:r>
              <a:rPr lang="en-US" sz="1600" b="1" dirty="0">
                <a:solidFill>
                  <a:srgbClr val="595959"/>
                </a:solidFill>
                <a:latin typeface="Comic Sans MS" pitchFamily="34" charset="0"/>
                <a:ea typeface="Comic Sans MS" pitchFamily="34" charset="-122"/>
                <a:cs typeface="Comic Sans MS" pitchFamily="34" charset="-120"/>
              </a:rPr>
              <a:t>WEB DEVELOPMENT · LESSON</a:t>
            </a:r>
            <a:endParaRPr lang="en-US" sz="1600" dirty="0"/>
          </a:p>
        </p:txBody>
      </p:sp>
      <p:sp>
        <p:nvSpPr>
          <p:cNvPr id="6" name="Text 4"/>
          <p:cNvSpPr/>
          <p:nvPr/>
        </p:nvSpPr>
        <p:spPr>
          <a:xfrm>
            <a:off x="457200" y="1945640"/>
            <a:ext cx="6645585" cy="452120"/>
          </a:xfrm>
          <a:prstGeom prst="rect">
            <a:avLst/>
          </a:prstGeom>
          <a:noFill/>
          <a:ln/>
        </p:spPr>
        <p:txBody>
          <a:bodyPr wrap="square" lIns="38100" tIns="38100" rIns="38100" bIns="38100" rtlCol="0" anchor="t"/>
          <a:lstStyle/>
          <a:p>
            <a:pPr marL="0" indent="0" algn="ctr">
              <a:buNone/>
            </a:pPr>
            <a:r>
              <a:rPr lang="en-US" sz="2000" dirty="0">
                <a:solidFill>
                  <a:srgbClr val="000000"/>
                </a:solidFill>
                <a:latin typeface="Comic Sans MS" pitchFamily="34" charset="0"/>
                <a:ea typeface="Comic Sans MS" pitchFamily="34" charset="-122"/>
                <a:cs typeface="Comic Sans MS" pitchFamily="34" charset="-120"/>
              </a:rPr>
              <a:t>Building a Sign-Up Page, One Line at a Time</a:t>
            </a:r>
            <a:endParaRPr lang="en-US" sz="2000" dirty="0"/>
          </a:p>
        </p:txBody>
      </p:sp>
      <p:sp>
        <p:nvSpPr>
          <p:cNvPr id="7" name="Text 5"/>
          <p:cNvSpPr/>
          <p:nvPr/>
        </p:nvSpPr>
        <p:spPr>
          <a:xfrm>
            <a:off x="457200" y="2470912"/>
            <a:ext cx="6645585" cy="668528"/>
          </a:xfrm>
          <a:prstGeom prst="rect">
            <a:avLst/>
          </a:prstGeom>
          <a:noFill/>
          <a:ln/>
        </p:spPr>
        <p:txBody>
          <a:bodyPr wrap="square" lIns="38100" tIns="38100" rIns="38100" bIns="38100" rtlCol="0" anchor="t"/>
          <a:lstStyle/>
          <a:p>
            <a:pPr marL="0" indent="0" algn="ctr">
              <a:buNone/>
            </a:pPr>
            <a:r>
              <a:rPr lang="en-US" sz="1600" dirty="0">
                <a:solidFill>
                  <a:srgbClr val="000000"/>
                </a:solidFill>
                <a:latin typeface="Comic Sans MS" pitchFamily="34" charset="0"/>
                <a:ea typeface="Comic Sans MS" pitchFamily="34" charset="-122"/>
                <a:cs typeface="Comic Sans MS" pitchFamily="34" charset="-120"/>
              </a:rPr>
              <a:t>A complete beginner's walkthrough of every tag and every attribute in a working sign-up form.</a:t>
            </a:r>
            <a:endParaRPr lang="en-US" sz="1600" dirty="0"/>
          </a:p>
        </p:txBody>
      </p:sp>
      <p:sp>
        <p:nvSpPr>
          <p:cNvPr id="8" name="Shape 6"/>
          <p:cNvSpPr/>
          <p:nvPr/>
        </p:nvSpPr>
        <p:spPr>
          <a:xfrm>
            <a:off x="457200" y="3212592"/>
            <a:ext cx="6645585" cy="2389632"/>
          </a:xfrm>
          <a:prstGeom prst="rect">
            <a:avLst/>
          </a:prstGeom>
          <a:solidFill>
            <a:srgbClr val="FFFFFF"/>
          </a:solidFill>
          <a:ln w="15875">
            <a:solidFill>
              <a:srgbClr val="000000"/>
            </a:solidFill>
            <a:prstDash val="solid"/>
          </a:ln>
        </p:spPr>
        <p:txBody>
          <a:bodyPr/>
          <a:lstStyle/>
          <a:p>
            <a:endParaRPr lang="en-GB"/>
          </a:p>
        </p:txBody>
      </p:sp>
      <p:graphicFrame>
        <p:nvGraphicFramePr>
          <p:cNvPr id="9" name="Table 0"/>
          <p:cNvGraphicFramePr>
            <a:graphicFrameLocks noGrp="1"/>
          </p:cNvGraphicFramePr>
          <p:nvPr>
            <p:extLst>
              <p:ext uri="{D42A27DB-BD31-4B8C-83A1-F6EECF244321}">
                <p14:modId xmlns:p14="http://schemas.microsoft.com/office/powerpoint/2010/main" val="1579011935"/>
              </p:ext>
            </p:extLst>
          </p:nvPr>
        </p:nvGraphicFramePr>
        <p:xfrm>
          <a:off x="457200" y="3267456"/>
          <a:ext cx="6645585" cy="2279904"/>
        </p:xfrm>
        <a:graphic>
          <a:graphicData uri="http://schemas.openxmlformats.org/drawingml/2006/table">
            <a:tbl>
              <a:tblPr/>
              <a:tblGrid>
                <a:gridCol w="6645585">
                  <a:extLst>
                    <a:ext uri="{9D8B030D-6E8A-4147-A177-3AD203B41FA5}">
                      <a16:colId xmlns:a16="http://schemas.microsoft.com/office/drawing/2014/main" val="20000"/>
                    </a:ext>
                  </a:extLst>
                </a:gridCol>
              </a:tblGrid>
              <a:tr h="379984">
                <a:tc>
                  <a:txBody>
                    <a:bodyPr/>
                    <a:lstStyle/>
                    <a:p>
                      <a:pPr marL="0" indent="0">
                        <a:buNone/>
                      </a:pPr>
                      <a:r>
                        <a:rPr lang="en-US" sz="1600" dirty="0">
                          <a:solidFill>
                            <a:srgbClr val="000000"/>
                          </a:solidFill>
                          <a:latin typeface="Comic Sans MS" pitchFamily="34" charset="0"/>
                          <a:ea typeface="Comic Sans MS" pitchFamily="34" charset="-122"/>
                          <a:cs typeface="Comic Sans MS" pitchFamily="34" charset="-120"/>
                        </a:rPr>
                        <a:t>&lt;form&gt;</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0"/>
                  </a:ext>
                </a:extLst>
              </a:tr>
              <a:tr h="379984">
                <a:tc>
                  <a:txBody>
                    <a:bodyPr/>
                    <a:lstStyle/>
                    <a:p>
                      <a:pPr marL="0" indent="0">
                        <a:buNone/>
                      </a:pPr>
                      <a:r>
                        <a:rPr lang="en-US" sz="1600" dirty="0">
                          <a:solidFill>
                            <a:srgbClr val="000000"/>
                          </a:solidFill>
                          <a:latin typeface="Comic Sans MS" pitchFamily="34" charset="0"/>
                          <a:ea typeface="Comic Sans MS" pitchFamily="34" charset="-122"/>
                          <a:cs typeface="Comic Sans MS" pitchFamily="34" charset="-120"/>
                        </a:rPr>
                        <a:t>  &lt;label&gt;</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1"/>
                  </a:ext>
                </a:extLst>
              </a:tr>
              <a:tr h="379984">
                <a:tc>
                  <a:txBody>
                    <a:bodyPr/>
                    <a:lstStyle/>
                    <a:p>
                      <a:pPr marL="0" indent="0">
                        <a:buNone/>
                      </a:pPr>
                      <a:r>
                        <a:rPr lang="en-US" sz="1600" dirty="0">
                          <a:solidFill>
                            <a:srgbClr val="000000"/>
                          </a:solidFill>
                          <a:latin typeface="Comic Sans MS" pitchFamily="34" charset="0"/>
                          <a:ea typeface="Comic Sans MS" pitchFamily="34" charset="-122"/>
                          <a:cs typeface="Comic Sans MS" pitchFamily="34" charset="-120"/>
                        </a:rPr>
                        <a:t>  &lt;input&gt;</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2"/>
                  </a:ext>
                </a:extLst>
              </a:tr>
              <a:tr h="379984">
                <a:tc>
                  <a:txBody>
                    <a:bodyPr/>
                    <a:lstStyle/>
                    <a:p>
                      <a:pPr marL="0" indent="0">
                        <a:buNone/>
                      </a:pPr>
                      <a:r>
                        <a:rPr lang="en-US" sz="1600" dirty="0">
                          <a:solidFill>
                            <a:srgbClr val="000000"/>
                          </a:solidFill>
                          <a:latin typeface="Comic Sans MS" pitchFamily="34" charset="0"/>
                          <a:ea typeface="Comic Sans MS" pitchFamily="34" charset="-122"/>
                          <a:cs typeface="Comic Sans MS" pitchFamily="34" charset="-120"/>
                        </a:rPr>
                        <a:t>  &lt;input&gt;</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3"/>
                  </a:ext>
                </a:extLst>
              </a:tr>
              <a:tr h="379984">
                <a:tc>
                  <a:txBody>
                    <a:bodyPr/>
                    <a:lstStyle/>
                    <a:p>
                      <a:pPr marL="0" indent="0">
                        <a:buNone/>
                      </a:pPr>
                      <a:r>
                        <a:rPr lang="en-US" sz="1600" dirty="0">
                          <a:solidFill>
                            <a:srgbClr val="000000"/>
                          </a:solidFill>
                          <a:latin typeface="Comic Sans MS" pitchFamily="34" charset="0"/>
                          <a:ea typeface="Comic Sans MS" pitchFamily="34" charset="-122"/>
                          <a:cs typeface="Comic Sans MS" pitchFamily="34" charset="-120"/>
                        </a:rPr>
                        <a:t>  &lt;submit&gt;</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4"/>
                  </a:ext>
                </a:extLst>
              </a:tr>
              <a:tr h="379984">
                <a:tc>
                  <a:txBody>
                    <a:bodyPr/>
                    <a:lstStyle/>
                    <a:p>
                      <a:pPr marL="0" indent="0">
                        <a:buNone/>
                      </a:pPr>
                      <a:r>
                        <a:rPr lang="en-US" sz="1600" dirty="0">
                          <a:solidFill>
                            <a:srgbClr val="000000"/>
                          </a:solidFill>
                          <a:latin typeface="Comic Sans MS" pitchFamily="34" charset="0"/>
                          <a:ea typeface="Comic Sans MS" pitchFamily="34" charset="-122"/>
                          <a:cs typeface="Comic Sans MS" pitchFamily="34" charset="-120"/>
                        </a:rPr>
                        <a:t>&lt;/form&gt;</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5"/>
                  </a:ext>
                </a:extLst>
              </a:tr>
            </a:tbl>
          </a:graphicData>
        </a:graphic>
      </p:graphicFrame>
      <p:sp>
        <p:nvSpPr>
          <p:cNvPr id="10" name="Text 7"/>
          <p:cNvSpPr/>
          <p:nvPr/>
        </p:nvSpPr>
        <p:spPr>
          <a:xfrm>
            <a:off x="457200" y="5858256"/>
            <a:ext cx="6645585" cy="379984"/>
          </a:xfrm>
          <a:prstGeom prst="rect">
            <a:avLst/>
          </a:prstGeom>
          <a:noFill/>
          <a:ln/>
        </p:spPr>
        <p:txBody>
          <a:bodyPr wrap="square" lIns="38100" tIns="38100" rIns="38100" bIns="38100" rtlCol="0" anchor="t"/>
          <a:lstStyle/>
          <a:p>
            <a:pPr marL="0" indent="0" algn="l">
              <a:buNone/>
            </a:pPr>
            <a:r>
              <a:rPr lang="en-US" sz="1600" b="1" dirty="0">
                <a:solidFill>
                  <a:srgbClr val="595959"/>
                </a:solidFill>
                <a:latin typeface="Comic Sans MS" pitchFamily="34" charset="0"/>
                <a:ea typeface="Comic Sans MS" pitchFamily="34" charset="-122"/>
                <a:cs typeface="Comic Sans MS" pitchFamily="34" charset="-120"/>
              </a:rPr>
              <a:t>BY THE END OF THIS LESSON</a:t>
            </a:r>
            <a:endParaRPr lang="en-US" sz="1600" dirty="0"/>
          </a:p>
        </p:txBody>
      </p:sp>
      <p:sp>
        <p:nvSpPr>
          <p:cNvPr id="11" name="Text 8"/>
          <p:cNvSpPr/>
          <p:nvPr/>
        </p:nvSpPr>
        <p:spPr>
          <a:xfrm>
            <a:off x="457200" y="6421120"/>
            <a:ext cx="6645585" cy="515620"/>
          </a:xfrm>
          <a:prstGeom prst="rect">
            <a:avLst/>
          </a:prstGeom>
          <a:noFill/>
          <a:ln/>
        </p:spPr>
        <p:txBody>
          <a:bodyPr wrap="square" lIns="38100" tIns="38100" rIns="38100" bIns="38100" rtlCol="0" anchor="t"/>
          <a:lstStyle/>
          <a:p>
            <a:pPr marL="0" indent="0" algn="l">
              <a:buNone/>
            </a:pPr>
            <a:r>
              <a:rPr lang="en-US" sz="2200" b="1" dirty="0">
                <a:solidFill>
                  <a:srgbClr val="000000"/>
                </a:solidFill>
                <a:latin typeface="Comic Sans MS" pitchFamily="34" charset="0"/>
                <a:ea typeface="Comic Sans MS" pitchFamily="34" charset="-122"/>
                <a:cs typeface="Comic Sans MS" pitchFamily="34" charset="-120"/>
              </a:rPr>
              <a:t>Learning objectives</a:t>
            </a:r>
            <a:endParaRPr lang="en-US" sz="2200" dirty="0"/>
          </a:p>
        </p:txBody>
      </p:sp>
      <p:sp>
        <p:nvSpPr>
          <p:cNvPr id="12" name="Shape 9"/>
          <p:cNvSpPr/>
          <p:nvPr/>
        </p:nvSpPr>
        <p:spPr>
          <a:xfrm>
            <a:off x="457200" y="6945884"/>
            <a:ext cx="6645585" cy="0"/>
          </a:xfrm>
          <a:prstGeom prst="line">
            <a:avLst/>
          </a:prstGeom>
          <a:noFill/>
          <a:ln w="19050">
            <a:solidFill>
              <a:srgbClr val="000000"/>
            </a:solidFill>
            <a:prstDash val="solid"/>
          </a:ln>
        </p:spPr>
        <p:txBody>
          <a:bodyPr/>
          <a:lstStyle/>
          <a:p>
            <a:endParaRPr lang="en-GB"/>
          </a:p>
        </p:txBody>
      </p:sp>
      <p:graphicFrame>
        <p:nvGraphicFramePr>
          <p:cNvPr id="13" name="Table 1"/>
          <p:cNvGraphicFramePr>
            <a:graphicFrameLocks noGrp="1"/>
          </p:cNvGraphicFramePr>
          <p:nvPr>
            <p:extLst>
              <p:ext uri="{D42A27DB-BD31-4B8C-83A1-F6EECF244321}">
                <p14:modId xmlns:p14="http://schemas.microsoft.com/office/powerpoint/2010/main" val="1579011935"/>
              </p:ext>
            </p:extLst>
          </p:nvPr>
        </p:nvGraphicFramePr>
        <p:xfrm>
          <a:off x="457200" y="7055612"/>
          <a:ext cx="6645585" cy="2531872"/>
        </p:xfrm>
        <a:graphic>
          <a:graphicData uri="http://schemas.openxmlformats.org/drawingml/2006/table">
            <a:tbl>
              <a:tblPr/>
              <a:tblGrid>
                <a:gridCol w="457200">
                  <a:extLst>
                    <a:ext uri="{9D8B030D-6E8A-4147-A177-3AD203B41FA5}">
                      <a16:colId xmlns:a16="http://schemas.microsoft.com/office/drawing/2014/main" val="20000"/>
                    </a:ext>
                  </a:extLst>
                </a:gridCol>
                <a:gridCol w="6188385">
                  <a:extLst>
                    <a:ext uri="{9D8B030D-6E8A-4147-A177-3AD203B41FA5}">
                      <a16:colId xmlns:a16="http://schemas.microsoft.com/office/drawing/2014/main" val="20001"/>
                    </a:ext>
                  </a:extLst>
                </a:gridCol>
              </a:tblGrid>
              <a:tr h="705104">
                <a:tc>
                  <a:txBody>
                    <a:bodyPr/>
                    <a:lstStyle/>
                    <a:p>
                      <a:pPr marL="0" indent="0" algn="l">
                        <a:buNone/>
                      </a:pPr>
                      <a:r>
                        <a:rPr lang="en-US" sz="1600" b="1" dirty="0">
                          <a:solidFill>
                            <a:srgbClr val="000000"/>
                          </a:solidFill>
                          <a:latin typeface="Comic Sans MS" pitchFamily="34" charset="0"/>
                          <a:ea typeface="Comic Sans MS" pitchFamily="34" charset="-122"/>
                          <a:cs typeface="Comic Sans MS" pitchFamily="34" charset="-120"/>
                        </a:rPr>
                        <a:t>1</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What an HTML form is, and why every website needs one</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705104">
                <a:tc>
                  <a:txBody>
                    <a:bodyPr/>
                    <a:lstStyle/>
                    <a:p>
                      <a:pPr marL="0" indent="0" algn="l">
                        <a:buNone/>
                      </a:pPr>
                      <a:r>
                        <a:rPr lang="en-US" sz="1600" b="1" dirty="0">
                          <a:solidFill>
                            <a:srgbClr val="000000"/>
                          </a:solidFill>
                          <a:latin typeface="Comic Sans MS" pitchFamily="34" charset="0"/>
                          <a:ea typeface="Comic Sans MS" pitchFamily="34" charset="-122"/>
                          <a:cs typeface="Comic Sans MS" pitchFamily="34" charset="-120"/>
                        </a:rPr>
                        <a:t>2</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The three building blocks: &lt;form&gt;, &lt;label&gt; and &lt;input&gt;</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16560">
                <a:tc>
                  <a:txBody>
                    <a:bodyPr/>
                    <a:lstStyle/>
                    <a:p>
                      <a:pPr marL="0" indent="0" algn="l">
                        <a:buNone/>
                      </a:pPr>
                      <a:r>
                        <a:rPr lang="en-US" sz="1600" b="1" dirty="0">
                          <a:solidFill>
                            <a:srgbClr val="000000"/>
                          </a:solidFill>
                          <a:latin typeface="Comic Sans MS" pitchFamily="34" charset="0"/>
                          <a:ea typeface="Comic Sans MS" pitchFamily="34" charset="-122"/>
                          <a:cs typeface="Comic Sans MS" pitchFamily="34" charset="-120"/>
                        </a:rPr>
                        <a:t>3</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What every single attribute in the code does</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705104">
                <a:tc>
                  <a:txBody>
                    <a:bodyPr/>
                    <a:lstStyle/>
                    <a:p>
                      <a:pPr marL="0" indent="0" algn="l">
                        <a:buNone/>
                      </a:pPr>
                      <a:r>
                        <a:rPr lang="en-US" sz="1600" b="1" dirty="0">
                          <a:solidFill>
                            <a:srgbClr val="000000"/>
                          </a:solidFill>
                          <a:latin typeface="Comic Sans MS" pitchFamily="34" charset="0"/>
                          <a:ea typeface="Comic Sans MS" pitchFamily="34" charset="-122"/>
                          <a:cs typeface="Comic Sans MS" pitchFamily="34" charset="-120"/>
                        </a:rPr>
                        <a:t>4</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Answer exam-style questions on form, writing and interpreting code by hand</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137160"/>
            <a:ext cx="6645585" cy="365760"/>
          </a:xfrm>
          <a:prstGeom prst="rect">
            <a:avLst/>
          </a:prstGeom>
          <a:noFill/>
          <a:ln/>
        </p:spPr>
        <p:txBody>
          <a:bodyPr wrap="square" lIns="38100" tIns="38100" rIns="38100" bIns="38100" rtlCol="0" anchor="t"/>
          <a:lstStyle/>
          <a:p>
            <a:pPr marL="0" indent="0" algn="r">
              <a:buNone/>
            </a:pPr>
            <a:r>
              <a:rPr lang="en-US" sz="1600" dirty="0">
                <a:solidFill>
                  <a:srgbClr val="595959"/>
                </a:solidFill>
                <a:latin typeface="Comic Sans MS" pitchFamily="34" charset="0"/>
                <a:ea typeface="Comic Sans MS" pitchFamily="34" charset="-122"/>
                <a:cs typeface="Comic Sans MS" pitchFamily="34" charset="-120"/>
              </a:rPr>
              <a:t>HTML Forms</a:t>
            </a:r>
            <a:endParaRPr lang="en-US" sz="1600" dirty="0"/>
          </a:p>
        </p:txBody>
      </p:sp>
      <p:sp>
        <p:nvSpPr>
          <p:cNvPr id="3" name="Text 1"/>
          <p:cNvSpPr/>
          <p:nvPr/>
        </p:nvSpPr>
        <p:spPr>
          <a:xfrm>
            <a:off x="0" y="10149840"/>
            <a:ext cx="7559985" cy="365760"/>
          </a:xfrm>
          <a:prstGeom prst="rect">
            <a:avLst/>
          </a:prstGeom>
          <a:noFill/>
          <a:ln/>
        </p:spPr>
        <p:txBody>
          <a:bodyPr wrap="square" lIns="38100" tIns="38100" rIns="38100" bIns="38100" rtlCol="0" anchor="t"/>
          <a:lstStyle/>
          <a:p>
            <a:pPr marL="0" indent="0" algn="ctr">
              <a:buNone/>
            </a:pPr>
            <a:r>
              <a:rPr lang="en-US" sz="1600">
                <a:solidFill>
                  <a:srgbClr val="000000"/>
                </a:solidFill>
                <a:latin typeface="Comic Sans MS" pitchFamily="34" charset="0"/>
                <a:ea typeface="Comic Sans MS" pitchFamily="34" charset="-122"/>
                <a:cs typeface="Comic Sans MS" pitchFamily="34" charset="-120"/>
              </a:rPr>
              <a:t>2</a:t>
            </a:r>
            <a:endParaRPr lang="en-US" sz="1600" dirty="0"/>
          </a:p>
        </p:txBody>
      </p:sp>
      <p:sp>
        <p:nvSpPr>
          <p:cNvPr id="4" name="Text 2"/>
          <p:cNvSpPr/>
          <p:nvPr/>
        </p:nvSpPr>
        <p:spPr>
          <a:xfrm>
            <a:off x="457200" y="777240"/>
            <a:ext cx="6645585" cy="379984"/>
          </a:xfrm>
          <a:prstGeom prst="rect">
            <a:avLst/>
          </a:prstGeom>
          <a:noFill/>
          <a:ln/>
        </p:spPr>
        <p:txBody>
          <a:bodyPr wrap="square" lIns="38100" tIns="38100" rIns="38100" bIns="38100" rtlCol="0" anchor="t"/>
          <a:lstStyle/>
          <a:p>
            <a:pPr marL="0" indent="0" algn="l">
              <a:buNone/>
            </a:pPr>
            <a:r>
              <a:rPr lang="en-US" sz="1600" b="1" dirty="0">
                <a:solidFill>
                  <a:srgbClr val="595959"/>
                </a:solidFill>
                <a:latin typeface="Comic Sans MS" pitchFamily="34" charset="0"/>
                <a:ea typeface="Comic Sans MS" pitchFamily="34" charset="-122"/>
                <a:cs typeface="Comic Sans MS" pitchFamily="34" charset="-120"/>
              </a:rPr>
              <a:t>OUR PROJECT</a:t>
            </a:r>
            <a:endParaRPr lang="en-US" sz="1600" dirty="0"/>
          </a:p>
        </p:txBody>
      </p:sp>
      <p:sp>
        <p:nvSpPr>
          <p:cNvPr id="5" name="Text 3"/>
          <p:cNvSpPr/>
          <p:nvPr/>
        </p:nvSpPr>
        <p:spPr>
          <a:xfrm>
            <a:off x="457200" y="1340104"/>
            <a:ext cx="6645585" cy="912368"/>
          </a:xfrm>
          <a:prstGeom prst="rect">
            <a:avLst/>
          </a:prstGeom>
          <a:noFill/>
          <a:ln/>
        </p:spPr>
        <p:txBody>
          <a:bodyPr wrap="square" lIns="38100" tIns="38100" rIns="38100" bIns="38100" rtlCol="0" anchor="t"/>
          <a:lstStyle/>
          <a:p>
            <a:pPr marL="0" indent="0" algn="l">
              <a:buNone/>
            </a:pPr>
            <a:r>
              <a:rPr lang="en-US" sz="2200" b="1" dirty="0">
                <a:solidFill>
                  <a:srgbClr val="000000"/>
                </a:solidFill>
                <a:latin typeface="Comic Sans MS" pitchFamily="34" charset="0"/>
                <a:ea typeface="Comic Sans MS" pitchFamily="34" charset="-122"/>
                <a:cs typeface="Comic Sans MS" pitchFamily="34" charset="-120"/>
              </a:rPr>
              <a:t>Signup.html  This is what we are building</a:t>
            </a:r>
            <a:endParaRPr lang="en-US" sz="2200" dirty="0"/>
          </a:p>
        </p:txBody>
      </p:sp>
      <p:sp>
        <p:nvSpPr>
          <p:cNvPr id="6" name="Shape 4"/>
          <p:cNvSpPr/>
          <p:nvPr/>
        </p:nvSpPr>
        <p:spPr>
          <a:xfrm>
            <a:off x="457200" y="2261616"/>
            <a:ext cx="6645585" cy="0"/>
          </a:xfrm>
          <a:prstGeom prst="line">
            <a:avLst/>
          </a:prstGeom>
          <a:noFill/>
          <a:ln w="19050">
            <a:solidFill>
              <a:srgbClr val="000000"/>
            </a:solidFill>
            <a:prstDash val="solid"/>
          </a:ln>
        </p:spPr>
        <p:txBody>
          <a:bodyPr/>
          <a:lstStyle/>
          <a:p>
            <a:endParaRPr lang="en-GB"/>
          </a:p>
        </p:txBody>
      </p:sp>
      <p:sp>
        <p:nvSpPr>
          <p:cNvPr id="7" name="Shape 5"/>
          <p:cNvSpPr/>
          <p:nvPr/>
        </p:nvSpPr>
        <p:spPr>
          <a:xfrm>
            <a:off x="1768312" y="2371344"/>
            <a:ext cx="4023360" cy="2057400"/>
          </a:xfrm>
          <a:prstGeom prst="rect">
            <a:avLst/>
          </a:prstGeom>
          <a:solidFill>
            <a:srgbClr val="FFFFFF"/>
          </a:solidFill>
          <a:ln w="15875">
            <a:solidFill>
              <a:srgbClr val="000000"/>
            </a:solidFill>
            <a:prstDash val="solid"/>
          </a:ln>
        </p:spPr>
        <p:txBody>
          <a:bodyPr/>
          <a:lstStyle/>
          <a:p>
            <a:endParaRPr lang="en-GB"/>
          </a:p>
        </p:txBody>
      </p:sp>
      <p:sp>
        <p:nvSpPr>
          <p:cNvPr id="8" name="Text 6"/>
          <p:cNvSpPr/>
          <p:nvPr/>
        </p:nvSpPr>
        <p:spPr>
          <a:xfrm>
            <a:off x="1859752" y="2444496"/>
            <a:ext cx="3840480" cy="457200"/>
          </a:xfrm>
          <a:prstGeom prst="rect">
            <a:avLst/>
          </a:prstGeom>
          <a:noFill/>
          <a:ln/>
        </p:spPr>
        <p:txBody>
          <a:bodyPr wrap="square" lIns="38100" tIns="38100" rIns="38100" bIns="38100" rtlCol="0" anchor="ctr"/>
          <a:lstStyle/>
          <a:p>
            <a:pPr marL="0" indent="0" algn="l">
              <a:buNone/>
            </a:pPr>
            <a:r>
              <a:rPr lang="en-US" sz="2000" b="1" dirty="0">
                <a:solidFill>
                  <a:srgbClr val="000000"/>
                </a:solidFill>
                <a:latin typeface="Comic Sans MS" pitchFamily="34" charset="0"/>
                <a:ea typeface="Comic Sans MS" pitchFamily="34" charset="-122"/>
                <a:cs typeface="Comic Sans MS" pitchFamily="34" charset="-120"/>
              </a:rPr>
              <a:t>Sign up</a:t>
            </a:r>
            <a:endParaRPr lang="en-US" sz="2000" dirty="0"/>
          </a:p>
        </p:txBody>
      </p:sp>
      <p:sp>
        <p:nvSpPr>
          <p:cNvPr id="9" name="Text 7"/>
          <p:cNvSpPr/>
          <p:nvPr/>
        </p:nvSpPr>
        <p:spPr>
          <a:xfrm>
            <a:off x="1859752" y="2947416"/>
            <a:ext cx="1188720" cy="384048"/>
          </a:xfrm>
          <a:prstGeom prst="rect">
            <a:avLst/>
          </a:prstGeom>
          <a:noFill/>
          <a:ln/>
        </p:spPr>
        <p:txBody>
          <a:bodyPr wrap="square" lIns="38100" tIns="38100" rIns="38100" bIns="38100" rtlCol="0" anchor="ct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Username:</a:t>
            </a:r>
            <a:endParaRPr lang="en-US" sz="1600" dirty="0"/>
          </a:p>
        </p:txBody>
      </p:sp>
      <p:sp>
        <p:nvSpPr>
          <p:cNvPr id="10" name="Text 8"/>
          <p:cNvSpPr/>
          <p:nvPr/>
        </p:nvSpPr>
        <p:spPr>
          <a:xfrm>
            <a:off x="3094192" y="2983992"/>
            <a:ext cx="2560320" cy="329184"/>
          </a:xfrm>
          <a:prstGeom prst="rect">
            <a:avLst/>
          </a:prstGeom>
          <a:noFill/>
          <a:ln w="12700">
            <a:solidFill>
              <a:srgbClr val="000000"/>
            </a:solidFill>
          </a:ln>
        </p:spPr>
        <p:txBody>
          <a:bodyPr wrap="square" lIns="38100" tIns="38100" rIns="38100" bIns="38100" rtlCol="0" anchor="ctr"/>
          <a:lstStyle/>
          <a:p>
            <a:pPr marL="0" indent="0" algn="l">
              <a:buNone/>
            </a:pPr>
            <a:endParaRPr lang="en-US" sz="1600" dirty="0"/>
          </a:p>
        </p:txBody>
      </p:sp>
      <p:sp>
        <p:nvSpPr>
          <p:cNvPr id="11" name="Text 9"/>
          <p:cNvSpPr/>
          <p:nvPr/>
        </p:nvSpPr>
        <p:spPr>
          <a:xfrm>
            <a:off x="1859752" y="3404616"/>
            <a:ext cx="1188720" cy="384048"/>
          </a:xfrm>
          <a:prstGeom prst="rect">
            <a:avLst/>
          </a:prstGeom>
          <a:noFill/>
          <a:ln/>
        </p:spPr>
        <p:txBody>
          <a:bodyPr wrap="square" lIns="38100" tIns="38100" rIns="38100" bIns="38100" rtlCol="0" anchor="ct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Password:</a:t>
            </a:r>
            <a:endParaRPr lang="en-US" sz="1600" dirty="0"/>
          </a:p>
        </p:txBody>
      </p:sp>
      <p:sp>
        <p:nvSpPr>
          <p:cNvPr id="12" name="Text 10"/>
          <p:cNvSpPr/>
          <p:nvPr/>
        </p:nvSpPr>
        <p:spPr>
          <a:xfrm>
            <a:off x="3094192" y="3441192"/>
            <a:ext cx="2560320" cy="329184"/>
          </a:xfrm>
          <a:prstGeom prst="rect">
            <a:avLst/>
          </a:prstGeom>
          <a:noFill/>
          <a:ln w="12700">
            <a:solidFill>
              <a:srgbClr val="000000"/>
            </a:solidFill>
          </a:ln>
        </p:spPr>
        <p:txBody>
          <a:bodyPr wrap="square" lIns="38100" tIns="38100" rIns="38100" bIns="38100" rtlCol="0" anchor="ctr"/>
          <a:lstStyle/>
          <a:p>
            <a:pPr marL="0" indent="0" algn="l">
              <a:buNone/>
            </a:pPr>
            <a:endParaRPr lang="en-US" sz="1600" dirty="0"/>
          </a:p>
        </p:txBody>
      </p:sp>
      <p:sp>
        <p:nvSpPr>
          <p:cNvPr id="13" name="Text 11"/>
          <p:cNvSpPr/>
          <p:nvPr/>
        </p:nvSpPr>
        <p:spPr>
          <a:xfrm>
            <a:off x="1859752" y="3934968"/>
            <a:ext cx="1152144" cy="384048"/>
          </a:xfrm>
          <a:prstGeom prst="rect">
            <a:avLst/>
          </a:prstGeom>
          <a:solidFill>
            <a:srgbClr val="EEEEEE"/>
          </a:solidFill>
          <a:ln w="12700">
            <a:solidFill>
              <a:srgbClr val="000000"/>
            </a:solidFill>
          </a:ln>
        </p:spPr>
        <p:txBody>
          <a:bodyPr wrap="square" lIns="38100" tIns="38100" rIns="38100" bIns="38100" rtlCol="0" anchor="ctr"/>
          <a:lstStyle/>
          <a:p>
            <a:pPr marL="0" indent="0" algn="ctr">
              <a:buNone/>
            </a:pPr>
            <a:r>
              <a:rPr lang="en-US" sz="1600" dirty="0">
                <a:solidFill>
                  <a:srgbClr val="000000"/>
                </a:solidFill>
                <a:latin typeface="Comic Sans MS" pitchFamily="34" charset="0"/>
                <a:ea typeface="Comic Sans MS" pitchFamily="34" charset="-122"/>
                <a:cs typeface="Comic Sans MS" pitchFamily="34" charset="-120"/>
              </a:rPr>
              <a:t>Sign up</a:t>
            </a:r>
            <a:endParaRPr lang="en-US" sz="1600" dirty="0"/>
          </a:p>
        </p:txBody>
      </p:sp>
      <p:sp>
        <p:nvSpPr>
          <p:cNvPr id="14" name="Text 12"/>
          <p:cNvSpPr/>
          <p:nvPr/>
        </p:nvSpPr>
        <p:spPr>
          <a:xfrm>
            <a:off x="457200" y="4593336"/>
            <a:ext cx="6645585" cy="379984"/>
          </a:xfrm>
          <a:prstGeom prst="rect">
            <a:avLst/>
          </a:prstGeom>
          <a:noFill/>
          <a:ln/>
        </p:spPr>
        <p:txBody>
          <a:bodyPr wrap="square" lIns="38100" tIns="38100" rIns="38100" bIns="38100" rtlCol="0" anchor="t"/>
          <a:lstStyle/>
          <a:p>
            <a:pPr marL="0" indent="0" algn="ctr">
              <a:buNone/>
            </a:pPr>
            <a:r>
              <a:rPr lang="en-US" sz="1600" i="1" dirty="0">
                <a:solidFill>
                  <a:srgbClr val="000000"/>
                </a:solidFill>
                <a:latin typeface="Comic Sans MS" pitchFamily="34" charset="0"/>
                <a:ea typeface="Comic Sans MS" pitchFamily="34" charset="-122"/>
                <a:cs typeface="Comic Sans MS" pitchFamily="34" charset="-120"/>
              </a:rPr>
              <a:t>A sign-up form as the visitor sees it in the browser.</a:t>
            </a:r>
            <a:endParaRPr lang="en-US" sz="1600" dirty="0"/>
          </a:p>
        </p:txBody>
      </p:sp>
      <p:graphicFrame>
        <p:nvGraphicFramePr>
          <p:cNvPr id="15" name="Table 0"/>
          <p:cNvGraphicFramePr>
            <a:graphicFrameLocks noGrp="1"/>
          </p:cNvGraphicFramePr>
          <p:nvPr>
            <p:extLst>
              <p:ext uri="{D42A27DB-BD31-4B8C-83A1-F6EECF244321}">
                <p14:modId xmlns:p14="http://schemas.microsoft.com/office/powerpoint/2010/main" val="1579011935"/>
              </p:ext>
            </p:extLst>
          </p:nvPr>
        </p:nvGraphicFramePr>
        <p:xfrm>
          <a:off x="457200" y="5046472"/>
          <a:ext cx="6645585" cy="2243328"/>
        </p:xfrm>
        <a:graphic>
          <a:graphicData uri="http://schemas.openxmlformats.org/drawingml/2006/table">
            <a:tbl>
              <a:tblPr/>
              <a:tblGrid>
                <a:gridCol w="1828800">
                  <a:extLst>
                    <a:ext uri="{9D8B030D-6E8A-4147-A177-3AD203B41FA5}">
                      <a16:colId xmlns:a16="http://schemas.microsoft.com/office/drawing/2014/main" val="20000"/>
                    </a:ext>
                  </a:extLst>
                </a:gridCol>
                <a:gridCol w="4816785">
                  <a:extLst>
                    <a:ext uri="{9D8B030D-6E8A-4147-A177-3AD203B41FA5}">
                      <a16:colId xmlns:a16="http://schemas.microsoft.com/office/drawing/2014/main" val="20001"/>
                    </a:ext>
                  </a:extLst>
                </a:gridCol>
              </a:tblGrid>
              <a:tr h="416560">
                <a:tc>
                  <a:txBody>
                    <a:bodyPr/>
                    <a:lstStyle/>
                    <a:p>
                      <a:pPr marL="0" indent="0" algn="l">
                        <a:buNone/>
                      </a:pPr>
                      <a:r>
                        <a:rPr lang="en-US" sz="1600" b="1" dirty="0">
                          <a:solidFill>
                            <a:srgbClr val="000000"/>
                          </a:solidFill>
                          <a:latin typeface="Comic Sans MS" pitchFamily="34" charset="0"/>
                          <a:ea typeface="Comic Sans MS" pitchFamily="34" charset="-122"/>
                          <a:cs typeface="Comic Sans MS" pitchFamily="34" charset="-120"/>
                        </a:rPr>
                        <a:t>A heading</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The words 'Sign Up' at the top.</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16560">
                <a:tc>
                  <a:txBody>
                    <a:bodyPr/>
                    <a:lstStyle/>
                    <a:p>
                      <a:pPr marL="0" indent="0" algn="l">
                        <a:buNone/>
                      </a:pPr>
                      <a:r>
                        <a:rPr lang="en-US" sz="1600" b="1" dirty="0">
                          <a:solidFill>
                            <a:srgbClr val="000000"/>
                          </a:solidFill>
                          <a:latin typeface="Comic Sans MS" pitchFamily="34" charset="0"/>
                          <a:ea typeface="Comic Sans MS" pitchFamily="34" charset="-122"/>
                          <a:cs typeface="Comic Sans MS" pitchFamily="34" charset="-120"/>
                        </a:rPr>
                        <a:t>Two labels</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The words 'Username:' and 'Password:'.</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705104">
                <a:tc>
                  <a:txBody>
                    <a:bodyPr/>
                    <a:lstStyle/>
                    <a:p>
                      <a:pPr marL="0" indent="0" algn="l">
                        <a:buNone/>
                      </a:pPr>
                      <a:r>
                        <a:rPr lang="en-US" sz="1600" b="1" dirty="0">
                          <a:solidFill>
                            <a:srgbClr val="000000"/>
                          </a:solidFill>
                          <a:latin typeface="Comic Sans MS" pitchFamily="34" charset="0"/>
                          <a:ea typeface="Comic Sans MS" pitchFamily="34" charset="-122"/>
                          <a:cs typeface="Comic Sans MS" pitchFamily="34" charset="-120"/>
                        </a:rPr>
                        <a:t>Two boxes</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The empty rectangles where the visitor types.</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705104">
                <a:tc>
                  <a:txBody>
                    <a:bodyPr/>
                    <a:lstStyle/>
                    <a:p>
                      <a:pPr marL="0" indent="0" algn="l">
                        <a:buNone/>
                      </a:pPr>
                      <a:r>
                        <a:rPr lang="en-US" sz="1600" b="1" dirty="0">
                          <a:solidFill>
                            <a:srgbClr val="000000"/>
                          </a:solidFill>
                          <a:latin typeface="Comic Sans MS" pitchFamily="34" charset="0"/>
                          <a:ea typeface="Comic Sans MS" pitchFamily="34" charset="-122"/>
                          <a:cs typeface="Comic Sans MS" pitchFamily="34" charset="-120"/>
                        </a:rPr>
                        <a:t>One button</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The small 'Sign up' button that sends everything.</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137160"/>
            <a:ext cx="6645585" cy="365760"/>
          </a:xfrm>
          <a:prstGeom prst="rect">
            <a:avLst/>
          </a:prstGeom>
          <a:noFill/>
          <a:ln/>
        </p:spPr>
        <p:txBody>
          <a:bodyPr wrap="square" lIns="38100" tIns="38100" rIns="38100" bIns="38100" rtlCol="0" anchor="t"/>
          <a:lstStyle/>
          <a:p>
            <a:pPr marL="0" indent="0" algn="r">
              <a:buNone/>
            </a:pPr>
            <a:r>
              <a:rPr lang="en-US" sz="1600" dirty="0">
                <a:solidFill>
                  <a:srgbClr val="595959"/>
                </a:solidFill>
                <a:latin typeface="Comic Sans MS" pitchFamily="34" charset="0"/>
                <a:ea typeface="Comic Sans MS" pitchFamily="34" charset="-122"/>
                <a:cs typeface="Comic Sans MS" pitchFamily="34" charset="-120"/>
              </a:rPr>
              <a:t>HTML Forms</a:t>
            </a:r>
            <a:endParaRPr lang="en-US" sz="1600" dirty="0"/>
          </a:p>
        </p:txBody>
      </p:sp>
      <p:sp>
        <p:nvSpPr>
          <p:cNvPr id="3" name="Text 1"/>
          <p:cNvSpPr/>
          <p:nvPr/>
        </p:nvSpPr>
        <p:spPr>
          <a:xfrm>
            <a:off x="0" y="10149840"/>
            <a:ext cx="7559985" cy="365760"/>
          </a:xfrm>
          <a:prstGeom prst="rect">
            <a:avLst/>
          </a:prstGeom>
          <a:noFill/>
          <a:ln/>
        </p:spPr>
        <p:txBody>
          <a:bodyPr wrap="square" lIns="38100" tIns="38100" rIns="38100" bIns="38100" rtlCol="0" anchor="t"/>
          <a:lstStyle/>
          <a:p>
            <a:pPr marL="0" indent="0" algn="ctr">
              <a:buNone/>
            </a:pPr>
            <a:r>
              <a:rPr lang="en-US" sz="1600">
                <a:solidFill>
                  <a:srgbClr val="000000"/>
                </a:solidFill>
                <a:latin typeface="Comic Sans MS" pitchFamily="34" charset="0"/>
                <a:ea typeface="Comic Sans MS" pitchFamily="34" charset="-122"/>
                <a:cs typeface="Comic Sans MS" pitchFamily="34" charset="-120"/>
              </a:rPr>
              <a:t>3</a:t>
            </a:r>
            <a:endParaRPr lang="en-US" sz="1600" dirty="0"/>
          </a:p>
        </p:txBody>
      </p:sp>
      <p:sp>
        <p:nvSpPr>
          <p:cNvPr id="4" name="Text 2"/>
          <p:cNvSpPr/>
          <p:nvPr/>
        </p:nvSpPr>
        <p:spPr>
          <a:xfrm>
            <a:off x="457200" y="777240"/>
            <a:ext cx="6645585" cy="379984"/>
          </a:xfrm>
          <a:prstGeom prst="rect">
            <a:avLst/>
          </a:prstGeom>
          <a:noFill/>
          <a:ln/>
        </p:spPr>
        <p:txBody>
          <a:bodyPr wrap="square" lIns="38100" tIns="38100" rIns="38100" bIns="38100" rtlCol="0" anchor="t"/>
          <a:lstStyle/>
          <a:p>
            <a:pPr marL="0" indent="0" algn="l">
              <a:buNone/>
            </a:pPr>
            <a:r>
              <a:rPr lang="en-US" sz="1600" b="1" dirty="0">
                <a:solidFill>
                  <a:srgbClr val="595959"/>
                </a:solidFill>
                <a:latin typeface="Comic Sans MS" pitchFamily="34" charset="0"/>
                <a:ea typeface="Comic Sans MS" pitchFamily="34" charset="-122"/>
                <a:cs typeface="Comic Sans MS" pitchFamily="34" charset="-120"/>
              </a:rPr>
              <a:t>OUR PROJECT</a:t>
            </a:r>
            <a:endParaRPr lang="en-US" sz="1600" dirty="0"/>
          </a:p>
        </p:txBody>
      </p:sp>
      <p:sp>
        <p:nvSpPr>
          <p:cNvPr id="5" name="Text 3"/>
          <p:cNvSpPr/>
          <p:nvPr/>
        </p:nvSpPr>
        <p:spPr>
          <a:xfrm>
            <a:off x="457200" y="1340104"/>
            <a:ext cx="6645585" cy="515620"/>
          </a:xfrm>
          <a:prstGeom prst="rect">
            <a:avLst/>
          </a:prstGeom>
          <a:noFill/>
          <a:ln/>
        </p:spPr>
        <p:txBody>
          <a:bodyPr wrap="square" lIns="38100" tIns="38100" rIns="38100" bIns="38100" rtlCol="0" anchor="t"/>
          <a:lstStyle/>
          <a:p>
            <a:pPr marL="0" indent="0" algn="l">
              <a:buNone/>
            </a:pPr>
            <a:r>
              <a:rPr lang="en-US" sz="2200" b="1" dirty="0">
                <a:solidFill>
                  <a:srgbClr val="000000"/>
                </a:solidFill>
                <a:latin typeface="Comic Sans MS" pitchFamily="34" charset="0"/>
                <a:ea typeface="Comic Sans MS" pitchFamily="34" charset="-122"/>
                <a:cs typeface="Comic Sans MS" pitchFamily="34" charset="-120"/>
              </a:rPr>
              <a:t>The full HTML – signup.html</a:t>
            </a:r>
            <a:endParaRPr lang="en-US" sz="2200" dirty="0"/>
          </a:p>
        </p:txBody>
      </p:sp>
      <p:sp>
        <p:nvSpPr>
          <p:cNvPr id="6" name="Shape 4"/>
          <p:cNvSpPr/>
          <p:nvPr/>
        </p:nvSpPr>
        <p:spPr>
          <a:xfrm>
            <a:off x="457200" y="1864868"/>
            <a:ext cx="6645585" cy="0"/>
          </a:xfrm>
          <a:prstGeom prst="line">
            <a:avLst/>
          </a:prstGeom>
          <a:noFill/>
          <a:ln w="19050">
            <a:solidFill>
              <a:srgbClr val="000000"/>
            </a:solidFill>
            <a:prstDash val="solid"/>
          </a:ln>
        </p:spPr>
        <p:txBody>
          <a:bodyPr/>
          <a:lstStyle/>
          <a:p>
            <a:endParaRPr lang="en-GB"/>
          </a:p>
        </p:txBody>
      </p:sp>
      <p:sp>
        <p:nvSpPr>
          <p:cNvPr id="7" name="Shape 5"/>
          <p:cNvSpPr/>
          <p:nvPr/>
        </p:nvSpPr>
        <p:spPr>
          <a:xfrm>
            <a:off x="457200" y="1974596"/>
            <a:ext cx="6645585" cy="7997952"/>
          </a:xfrm>
          <a:prstGeom prst="rect">
            <a:avLst/>
          </a:prstGeom>
          <a:solidFill>
            <a:srgbClr val="FFFFFF"/>
          </a:solidFill>
          <a:ln w="15875">
            <a:solidFill>
              <a:srgbClr val="000000"/>
            </a:solidFill>
            <a:prstDash val="solid"/>
          </a:ln>
        </p:spPr>
        <p:txBody>
          <a:bodyPr/>
          <a:lstStyle/>
          <a:p>
            <a:endParaRPr lang="en-GB"/>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457200" y="2029460"/>
          <a:ext cx="6645585" cy="7888224"/>
        </p:xfrm>
        <a:graphic>
          <a:graphicData uri="http://schemas.openxmlformats.org/drawingml/2006/table">
            <a:tbl>
              <a:tblPr/>
              <a:tblGrid>
                <a:gridCol w="411480">
                  <a:extLst>
                    <a:ext uri="{9D8B030D-6E8A-4147-A177-3AD203B41FA5}">
                      <a16:colId xmlns:a16="http://schemas.microsoft.com/office/drawing/2014/main" val="20000"/>
                    </a:ext>
                  </a:extLst>
                </a:gridCol>
                <a:gridCol w="6234105">
                  <a:extLst>
                    <a:ext uri="{9D8B030D-6E8A-4147-A177-3AD203B41FA5}">
                      <a16:colId xmlns:a16="http://schemas.microsoft.com/office/drawing/2014/main" val="20001"/>
                    </a:ext>
                  </a:extLst>
                </a:gridCol>
              </a:tblGrid>
              <a:tr h="379984">
                <a:tc>
                  <a:txBody>
                    <a:bodyPr/>
                    <a:lstStyle/>
                    <a:p>
                      <a:pPr marL="0" indent="0" algn="r">
                        <a:buNone/>
                      </a:pPr>
                      <a:r>
                        <a:rPr lang="en-US" sz="1600" dirty="0">
                          <a:solidFill>
                            <a:srgbClr val="595959"/>
                          </a:solidFill>
                          <a:latin typeface="Comic Sans MS" pitchFamily="34" charset="0"/>
                          <a:ea typeface="Comic Sans MS" pitchFamily="34" charset="-122"/>
                          <a:cs typeface="Comic Sans MS" pitchFamily="34" charset="-120"/>
                        </a:rPr>
                        <a:t>1</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tc>
                  <a:txBody>
                    <a:bodyPr/>
                    <a:lstStyle/>
                    <a:p>
                      <a:pPr marL="0" indent="0">
                        <a:buNone/>
                      </a:pPr>
                      <a:r>
                        <a:rPr lang="en-US" sz="1600" dirty="0">
                          <a:solidFill>
                            <a:srgbClr val="000000"/>
                          </a:solidFill>
                          <a:latin typeface="Comic Sans MS" pitchFamily="34" charset="0"/>
                          <a:ea typeface="Comic Sans MS" pitchFamily="34" charset="-122"/>
                          <a:cs typeface="Comic Sans MS" pitchFamily="34" charset="-120"/>
                        </a:rPr>
                        <a:t>&lt;!DOCTYPE html&gt;</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0"/>
                  </a:ext>
                </a:extLst>
              </a:tr>
              <a:tr h="379984">
                <a:tc>
                  <a:txBody>
                    <a:bodyPr/>
                    <a:lstStyle/>
                    <a:p>
                      <a:pPr marL="0" indent="0" algn="r">
                        <a:buNone/>
                      </a:pPr>
                      <a:r>
                        <a:rPr lang="en-US" sz="1600" dirty="0">
                          <a:solidFill>
                            <a:srgbClr val="595959"/>
                          </a:solidFill>
                          <a:latin typeface="Comic Sans MS" pitchFamily="34" charset="0"/>
                          <a:ea typeface="Comic Sans MS" pitchFamily="34" charset="-122"/>
                          <a:cs typeface="Comic Sans MS" pitchFamily="34" charset="-120"/>
                        </a:rPr>
                        <a:t>2</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tc>
                  <a:txBody>
                    <a:bodyPr/>
                    <a:lstStyle/>
                    <a:p>
                      <a:pPr marL="0" indent="0">
                        <a:buNone/>
                      </a:pPr>
                      <a:r>
                        <a:rPr lang="en-US" sz="1600" dirty="0">
                          <a:solidFill>
                            <a:srgbClr val="000000"/>
                          </a:solidFill>
                          <a:latin typeface="Comic Sans MS" pitchFamily="34" charset="0"/>
                          <a:ea typeface="Comic Sans MS" pitchFamily="34" charset="-122"/>
                          <a:cs typeface="Comic Sans MS" pitchFamily="34" charset="-120"/>
                        </a:rPr>
                        <a:t>&lt;html lang="en"&gt;</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1"/>
                  </a:ext>
                </a:extLst>
              </a:tr>
              <a:tr h="379984">
                <a:tc>
                  <a:txBody>
                    <a:bodyPr/>
                    <a:lstStyle/>
                    <a:p>
                      <a:pPr marL="0" indent="0" algn="r">
                        <a:buNone/>
                      </a:pPr>
                      <a:r>
                        <a:rPr lang="en-US" sz="1600" dirty="0">
                          <a:solidFill>
                            <a:srgbClr val="595959"/>
                          </a:solidFill>
                          <a:latin typeface="Comic Sans MS" pitchFamily="34" charset="0"/>
                          <a:ea typeface="Comic Sans MS" pitchFamily="34" charset="-122"/>
                          <a:cs typeface="Comic Sans MS" pitchFamily="34" charset="-120"/>
                        </a:rPr>
                        <a:t>3</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tc>
                  <a:txBody>
                    <a:bodyPr/>
                    <a:lstStyle/>
                    <a:p>
                      <a:pPr marL="0" indent="0">
                        <a:buNone/>
                      </a:pPr>
                      <a:r>
                        <a:rPr lang="en-US" sz="1600" dirty="0">
                          <a:solidFill>
                            <a:srgbClr val="000000"/>
                          </a:solidFill>
                          <a:latin typeface="Comic Sans MS" pitchFamily="34" charset="0"/>
                          <a:ea typeface="Comic Sans MS" pitchFamily="34" charset="-122"/>
                          <a:cs typeface="Comic Sans MS" pitchFamily="34" charset="-120"/>
                        </a:rPr>
                        <a:t>&lt;head&gt;</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2"/>
                  </a:ext>
                </a:extLst>
              </a:tr>
              <a:tr h="379984">
                <a:tc>
                  <a:txBody>
                    <a:bodyPr/>
                    <a:lstStyle/>
                    <a:p>
                      <a:pPr marL="0" indent="0" algn="r">
                        <a:buNone/>
                      </a:pPr>
                      <a:r>
                        <a:rPr lang="en-US" sz="1600" dirty="0">
                          <a:solidFill>
                            <a:srgbClr val="595959"/>
                          </a:solidFill>
                          <a:latin typeface="Comic Sans MS" pitchFamily="34" charset="0"/>
                          <a:ea typeface="Comic Sans MS" pitchFamily="34" charset="-122"/>
                          <a:cs typeface="Comic Sans MS" pitchFamily="34" charset="-120"/>
                        </a:rPr>
                        <a:t>4</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tc>
                  <a:txBody>
                    <a:bodyPr/>
                    <a:lstStyle/>
                    <a:p>
                      <a:pPr marL="0" indent="0">
                        <a:buNone/>
                      </a:pPr>
                      <a:r>
                        <a:rPr lang="en-US" sz="1600" dirty="0">
                          <a:solidFill>
                            <a:srgbClr val="000000"/>
                          </a:solidFill>
                          <a:latin typeface="Comic Sans MS" pitchFamily="34" charset="0"/>
                          <a:ea typeface="Comic Sans MS" pitchFamily="34" charset="-122"/>
                          <a:cs typeface="Comic Sans MS" pitchFamily="34" charset="-120"/>
                        </a:rPr>
                        <a:t>  &lt;meta charset="UTF-8"&gt;</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3"/>
                  </a:ext>
                </a:extLst>
              </a:tr>
              <a:tr h="668528">
                <a:tc>
                  <a:txBody>
                    <a:bodyPr/>
                    <a:lstStyle/>
                    <a:p>
                      <a:pPr marL="0" indent="0" algn="r">
                        <a:buNone/>
                      </a:pPr>
                      <a:r>
                        <a:rPr lang="en-US" sz="1600" dirty="0">
                          <a:solidFill>
                            <a:srgbClr val="595959"/>
                          </a:solidFill>
                          <a:latin typeface="Comic Sans MS" pitchFamily="34" charset="0"/>
                          <a:ea typeface="Comic Sans MS" pitchFamily="34" charset="-122"/>
                          <a:cs typeface="Comic Sans MS" pitchFamily="34" charset="-120"/>
                        </a:rPr>
                        <a:t>5</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tc>
                  <a:txBody>
                    <a:bodyPr/>
                    <a:lstStyle/>
                    <a:p>
                      <a:pPr marL="0" indent="0">
                        <a:buNone/>
                      </a:pPr>
                      <a:r>
                        <a:rPr lang="en-US" sz="1600" dirty="0">
                          <a:solidFill>
                            <a:srgbClr val="000000"/>
                          </a:solidFill>
                          <a:latin typeface="Comic Sans MS" pitchFamily="34" charset="0"/>
                          <a:ea typeface="Comic Sans MS" pitchFamily="34" charset="-122"/>
                          <a:cs typeface="Comic Sans MS" pitchFamily="34" charset="-120"/>
                        </a:rPr>
                        <a:t>  &lt;meta name="viewport" content="width=device-width, initial-scale=1.0"&gt;</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4"/>
                  </a:ext>
                </a:extLst>
              </a:tr>
              <a:tr h="379984">
                <a:tc>
                  <a:txBody>
                    <a:bodyPr/>
                    <a:lstStyle/>
                    <a:p>
                      <a:pPr marL="0" indent="0" algn="r">
                        <a:buNone/>
                      </a:pPr>
                      <a:r>
                        <a:rPr lang="en-US" sz="1600" dirty="0">
                          <a:solidFill>
                            <a:srgbClr val="595959"/>
                          </a:solidFill>
                          <a:latin typeface="Comic Sans MS" pitchFamily="34" charset="0"/>
                          <a:ea typeface="Comic Sans MS" pitchFamily="34" charset="-122"/>
                          <a:cs typeface="Comic Sans MS" pitchFamily="34" charset="-120"/>
                        </a:rPr>
                        <a:t>6</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tc>
                  <a:txBody>
                    <a:bodyPr/>
                    <a:lstStyle/>
                    <a:p>
                      <a:pPr marL="0" indent="0">
                        <a:buNone/>
                      </a:pPr>
                      <a:r>
                        <a:rPr lang="en-US" sz="1600" dirty="0">
                          <a:solidFill>
                            <a:srgbClr val="000000"/>
                          </a:solidFill>
                          <a:latin typeface="Comic Sans MS" pitchFamily="34" charset="0"/>
                          <a:ea typeface="Comic Sans MS" pitchFamily="34" charset="-122"/>
                          <a:cs typeface="Comic Sans MS" pitchFamily="34" charset="-120"/>
                        </a:rPr>
                        <a:t>  &lt;title&gt;Sign Up&lt;/title&gt;</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5"/>
                  </a:ext>
                </a:extLst>
              </a:tr>
              <a:tr h="379984">
                <a:tc>
                  <a:txBody>
                    <a:bodyPr/>
                    <a:lstStyle/>
                    <a:p>
                      <a:pPr marL="0" indent="0" algn="r">
                        <a:buNone/>
                      </a:pPr>
                      <a:r>
                        <a:rPr lang="en-US" sz="1600" dirty="0">
                          <a:solidFill>
                            <a:srgbClr val="595959"/>
                          </a:solidFill>
                          <a:latin typeface="Comic Sans MS" pitchFamily="34" charset="0"/>
                          <a:ea typeface="Comic Sans MS" pitchFamily="34" charset="-122"/>
                          <a:cs typeface="Comic Sans MS" pitchFamily="34" charset="-120"/>
                        </a:rPr>
                        <a:t>7</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tc>
                  <a:txBody>
                    <a:bodyPr/>
                    <a:lstStyle/>
                    <a:p>
                      <a:pPr marL="0" indent="0">
                        <a:buNone/>
                      </a:pPr>
                      <a:r>
                        <a:rPr lang="en-US" sz="1600" dirty="0">
                          <a:solidFill>
                            <a:srgbClr val="000000"/>
                          </a:solidFill>
                          <a:latin typeface="Comic Sans MS" pitchFamily="34" charset="0"/>
                          <a:ea typeface="Comic Sans MS" pitchFamily="34" charset="-122"/>
                          <a:cs typeface="Comic Sans MS" pitchFamily="34" charset="-120"/>
                        </a:rPr>
                        <a:t>&lt;/head&gt;</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6"/>
                  </a:ext>
                </a:extLst>
              </a:tr>
              <a:tr h="379984">
                <a:tc>
                  <a:txBody>
                    <a:bodyPr/>
                    <a:lstStyle/>
                    <a:p>
                      <a:pPr marL="0" indent="0" algn="r">
                        <a:buNone/>
                      </a:pPr>
                      <a:r>
                        <a:rPr lang="en-US" sz="1600" dirty="0">
                          <a:solidFill>
                            <a:srgbClr val="595959"/>
                          </a:solidFill>
                          <a:latin typeface="Comic Sans MS" pitchFamily="34" charset="0"/>
                          <a:ea typeface="Comic Sans MS" pitchFamily="34" charset="-122"/>
                          <a:cs typeface="Comic Sans MS" pitchFamily="34" charset="-120"/>
                        </a:rPr>
                        <a:t>8</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tc>
                  <a:txBody>
                    <a:bodyPr/>
                    <a:lstStyle/>
                    <a:p>
                      <a:pPr marL="0" indent="0">
                        <a:buNone/>
                      </a:pPr>
                      <a:r>
                        <a:rPr lang="en-US" sz="1600" dirty="0">
                          <a:solidFill>
                            <a:srgbClr val="000000"/>
                          </a:solidFill>
                          <a:latin typeface="Comic Sans MS" pitchFamily="34" charset="0"/>
                          <a:ea typeface="Comic Sans MS" pitchFamily="34" charset="-122"/>
                          <a:cs typeface="Comic Sans MS" pitchFamily="34" charset="-120"/>
                        </a:rPr>
                        <a:t>&lt;body&gt;</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7"/>
                  </a:ext>
                </a:extLst>
              </a:tr>
              <a:tr h="379984">
                <a:tc>
                  <a:txBody>
                    <a:bodyPr/>
                    <a:lstStyle/>
                    <a:p>
                      <a:pPr marL="0" indent="0" algn="r">
                        <a:buNone/>
                      </a:pPr>
                      <a:r>
                        <a:rPr lang="en-US" sz="1600" dirty="0">
                          <a:solidFill>
                            <a:srgbClr val="595959"/>
                          </a:solidFill>
                          <a:latin typeface="Comic Sans MS" pitchFamily="34" charset="0"/>
                          <a:ea typeface="Comic Sans MS" pitchFamily="34" charset="-122"/>
                          <a:cs typeface="Comic Sans MS" pitchFamily="34" charset="-120"/>
                        </a:rPr>
                        <a:t>9</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tc>
                  <a:txBody>
                    <a:bodyPr/>
                    <a:lstStyle/>
                    <a:p>
                      <a:pPr marL="0" indent="0">
                        <a:buNone/>
                      </a:pPr>
                      <a:r>
                        <a:rPr lang="en-US" sz="1600" dirty="0">
                          <a:solidFill>
                            <a:srgbClr val="000000"/>
                          </a:solidFill>
                          <a:latin typeface="Comic Sans MS" pitchFamily="34" charset="0"/>
                          <a:ea typeface="Comic Sans MS" pitchFamily="34" charset="-122"/>
                          <a:cs typeface="Comic Sans MS" pitchFamily="34" charset="-120"/>
                        </a:rPr>
                        <a:t>  &lt;h1&gt;Sign Up&lt;/h1&gt;</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8"/>
                  </a:ext>
                </a:extLst>
              </a:tr>
              <a:tr h="379984">
                <a:tc>
                  <a:txBody>
                    <a:bodyPr/>
                    <a:lstStyle/>
                    <a:p>
                      <a:pPr marL="0" indent="0" algn="r">
                        <a:buNone/>
                      </a:pPr>
                      <a:r>
                        <a:rPr lang="en-US" sz="1600" b="1" dirty="0">
                          <a:solidFill>
                            <a:srgbClr val="595959"/>
                          </a:solidFill>
                          <a:latin typeface="Comic Sans MS" pitchFamily="34" charset="0"/>
                          <a:ea typeface="Comic Sans MS" pitchFamily="34" charset="-122"/>
                          <a:cs typeface="Comic Sans MS" pitchFamily="34" charset="-120"/>
                        </a:rPr>
                        <a:t>10</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solidFill>
                      <a:srgbClr val="E7E6E6"/>
                    </a:solidFill>
                  </a:tcPr>
                </a:tc>
                <a:tc>
                  <a:txBody>
                    <a:bodyPr/>
                    <a:lstStyle/>
                    <a:p>
                      <a:pPr marL="0" indent="0">
                        <a:buNone/>
                      </a:pPr>
                      <a:r>
                        <a:rPr lang="en-US" sz="1600" b="1" dirty="0">
                          <a:solidFill>
                            <a:srgbClr val="000000"/>
                          </a:solidFill>
                          <a:latin typeface="Comic Sans MS" pitchFamily="34" charset="0"/>
                          <a:ea typeface="Comic Sans MS" pitchFamily="34" charset="-122"/>
                          <a:cs typeface="Comic Sans MS" pitchFamily="34" charset="-120"/>
                        </a:rPr>
                        <a:t>  &lt;form action="signup.php" method="post"&gt;</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solidFill>
                      <a:srgbClr val="E7E6E6"/>
                    </a:solidFill>
                  </a:tcPr>
                </a:tc>
                <a:extLst>
                  <a:ext uri="{0D108BD9-81ED-4DB2-BD59-A6C34878D82A}">
                    <a16:rowId xmlns:a16="http://schemas.microsoft.com/office/drawing/2014/main" val="10009"/>
                  </a:ext>
                </a:extLst>
              </a:tr>
              <a:tr h="379984">
                <a:tc>
                  <a:txBody>
                    <a:bodyPr/>
                    <a:lstStyle/>
                    <a:p>
                      <a:pPr marL="0" indent="0" algn="r">
                        <a:buNone/>
                      </a:pPr>
                      <a:r>
                        <a:rPr lang="en-US" sz="1600" b="1" dirty="0">
                          <a:solidFill>
                            <a:srgbClr val="595959"/>
                          </a:solidFill>
                          <a:latin typeface="Comic Sans MS" pitchFamily="34" charset="0"/>
                          <a:ea typeface="Comic Sans MS" pitchFamily="34" charset="-122"/>
                          <a:cs typeface="Comic Sans MS" pitchFamily="34" charset="-120"/>
                        </a:rPr>
                        <a:t>11</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solidFill>
                      <a:srgbClr val="E7E6E6"/>
                    </a:solidFill>
                  </a:tcPr>
                </a:tc>
                <a:tc>
                  <a:txBody>
                    <a:bodyPr/>
                    <a:lstStyle/>
                    <a:p>
                      <a:pPr marL="0" indent="0">
                        <a:buNone/>
                      </a:pPr>
                      <a:r>
                        <a:rPr lang="en-US" sz="1600" b="1" dirty="0">
                          <a:solidFill>
                            <a:srgbClr val="000000"/>
                          </a:solidFill>
                          <a:latin typeface="Comic Sans MS" pitchFamily="34" charset="0"/>
                          <a:ea typeface="Comic Sans MS" pitchFamily="34" charset="-122"/>
                          <a:cs typeface="Comic Sans MS" pitchFamily="34" charset="-120"/>
                        </a:rPr>
                        <a:t>    &lt;label for="user"&gt;Username:&lt;/label&gt;</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solidFill>
                      <a:srgbClr val="E7E6E6"/>
                    </a:solidFill>
                  </a:tcPr>
                </a:tc>
                <a:extLst>
                  <a:ext uri="{0D108BD9-81ED-4DB2-BD59-A6C34878D82A}">
                    <a16:rowId xmlns:a16="http://schemas.microsoft.com/office/drawing/2014/main" val="10010"/>
                  </a:ext>
                </a:extLst>
              </a:tr>
              <a:tr h="379984">
                <a:tc>
                  <a:txBody>
                    <a:bodyPr/>
                    <a:lstStyle/>
                    <a:p>
                      <a:pPr marL="0" indent="0" algn="r">
                        <a:buNone/>
                      </a:pPr>
                      <a:r>
                        <a:rPr lang="en-US" sz="1600" b="1" dirty="0">
                          <a:solidFill>
                            <a:srgbClr val="595959"/>
                          </a:solidFill>
                          <a:latin typeface="Comic Sans MS" pitchFamily="34" charset="0"/>
                          <a:ea typeface="Comic Sans MS" pitchFamily="34" charset="-122"/>
                          <a:cs typeface="Comic Sans MS" pitchFamily="34" charset="-120"/>
                        </a:rPr>
                        <a:t>12</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solidFill>
                      <a:srgbClr val="E7E6E6"/>
                    </a:solidFill>
                  </a:tcPr>
                </a:tc>
                <a:tc>
                  <a:txBody>
                    <a:bodyPr/>
                    <a:lstStyle/>
                    <a:p>
                      <a:pPr marL="0" indent="0">
                        <a:buNone/>
                      </a:pPr>
                      <a:r>
                        <a:rPr lang="en-US" sz="1600" b="1" dirty="0">
                          <a:solidFill>
                            <a:srgbClr val="000000"/>
                          </a:solidFill>
                          <a:latin typeface="Comic Sans MS" pitchFamily="34" charset="0"/>
                          <a:ea typeface="Comic Sans MS" pitchFamily="34" charset="-122"/>
                          <a:cs typeface="Comic Sans MS" pitchFamily="34" charset="-120"/>
                        </a:rPr>
                        <a:t>    &lt;input type="text" id="user" name="user"&gt;</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solidFill>
                      <a:srgbClr val="E7E6E6"/>
                    </a:solidFill>
                  </a:tcPr>
                </a:tc>
                <a:extLst>
                  <a:ext uri="{0D108BD9-81ED-4DB2-BD59-A6C34878D82A}">
                    <a16:rowId xmlns:a16="http://schemas.microsoft.com/office/drawing/2014/main" val="10011"/>
                  </a:ext>
                </a:extLst>
              </a:tr>
              <a:tr h="379984">
                <a:tc>
                  <a:txBody>
                    <a:bodyPr/>
                    <a:lstStyle/>
                    <a:p>
                      <a:pPr marL="0" indent="0" algn="r">
                        <a:buNone/>
                      </a:pPr>
                      <a:r>
                        <a:rPr lang="en-US" sz="1600" dirty="0">
                          <a:solidFill>
                            <a:srgbClr val="595959"/>
                          </a:solidFill>
                          <a:latin typeface="Comic Sans MS" pitchFamily="34" charset="0"/>
                          <a:ea typeface="Comic Sans MS" pitchFamily="34" charset="-122"/>
                          <a:cs typeface="Comic Sans MS" pitchFamily="34" charset="-120"/>
                        </a:rPr>
                        <a:t>13</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tc>
                  <a:txBody>
                    <a:bodyPr/>
                    <a:lstStyle/>
                    <a:p>
                      <a:pPr marL="0" indent="0">
                        <a:buNone/>
                      </a:pPr>
                      <a:r>
                        <a:rPr lang="en-US" sz="1600" dirty="0">
                          <a:solidFill>
                            <a:srgbClr val="000000"/>
                          </a:solidFill>
                          <a:latin typeface="Comic Sans MS" pitchFamily="34" charset="0"/>
                          <a:ea typeface="Comic Sans MS" pitchFamily="34" charset="-122"/>
                          <a:cs typeface="Comic Sans MS" pitchFamily="34" charset="-120"/>
                        </a:rPr>
                        <a:t>    &lt;br&gt;&lt;br&gt;</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12"/>
                  </a:ext>
                </a:extLst>
              </a:tr>
              <a:tr h="379984">
                <a:tc>
                  <a:txBody>
                    <a:bodyPr/>
                    <a:lstStyle/>
                    <a:p>
                      <a:pPr marL="0" indent="0" algn="r">
                        <a:buNone/>
                      </a:pPr>
                      <a:r>
                        <a:rPr lang="en-US" sz="1600" b="1" dirty="0">
                          <a:solidFill>
                            <a:srgbClr val="595959"/>
                          </a:solidFill>
                          <a:latin typeface="Comic Sans MS" pitchFamily="34" charset="0"/>
                          <a:ea typeface="Comic Sans MS" pitchFamily="34" charset="-122"/>
                          <a:cs typeface="Comic Sans MS" pitchFamily="34" charset="-120"/>
                        </a:rPr>
                        <a:t>14</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solidFill>
                      <a:srgbClr val="E7E6E6"/>
                    </a:solidFill>
                  </a:tcPr>
                </a:tc>
                <a:tc>
                  <a:txBody>
                    <a:bodyPr/>
                    <a:lstStyle/>
                    <a:p>
                      <a:pPr marL="0" indent="0">
                        <a:buNone/>
                      </a:pPr>
                      <a:r>
                        <a:rPr lang="en-US" sz="1600" b="1" dirty="0">
                          <a:solidFill>
                            <a:srgbClr val="000000"/>
                          </a:solidFill>
                          <a:latin typeface="Comic Sans MS" pitchFamily="34" charset="0"/>
                          <a:ea typeface="Comic Sans MS" pitchFamily="34" charset="-122"/>
                          <a:cs typeface="Comic Sans MS" pitchFamily="34" charset="-120"/>
                        </a:rPr>
                        <a:t>    &lt;label for="pw"&gt;Password:&lt;/label&gt;</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solidFill>
                      <a:srgbClr val="E7E6E6"/>
                    </a:solidFill>
                  </a:tcPr>
                </a:tc>
                <a:extLst>
                  <a:ext uri="{0D108BD9-81ED-4DB2-BD59-A6C34878D82A}">
                    <a16:rowId xmlns:a16="http://schemas.microsoft.com/office/drawing/2014/main" val="10013"/>
                  </a:ext>
                </a:extLst>
              </a:tr>
              <a:tr h="379984">
                <a:tc>
                  <a:txBody>
                    <a:bodyPr/>
                    <a:lstStyle/>
                    <a:p>
                      <a:pPr marL="0" indent="0" algn="r">
                        <a:buNone/>
                      </a:pPr>
                      <a:r>
                        <a:rPr lang="en-US" sz="1600" b="1" dirty="0">
                          <a:solidFill>
                            <a:srgbClr val="595959"/>
                          </a:solidFill>
                          <a:latin typeface="Comic Sans MS" pitchFamily="34" charset="0"/>
                          <a:ea typeface="Comic Sans MS" pitchFamily="34" charset="-122"/>
                          <a:cs typeface="Comic Sans MS" pitchFamily="34" charset="-120"/>
                        </a:rPr>
                        <a:t>15</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solidFill>
                      <a:srgbClr val="E7E6E6"/>
                    </a:solidFill>
                  </a:tcPr>
                </a:tc>
                <a:tc>
                  <a:txBody>
                    <a:bodyPr/>
                    <a:lstStyle/>
                    <a:p>
                      <a:pPr marL="0" indent="0">
                        <a:buNone/>
                      </a:pPr>
                      <a:r>
                        <a:rPr lang="en-US" sz="1600" b="1" dirty="0">
                          <a:solidFill>
                            <a:srgbClr val="000000"/>
                          </a:solidFill>
                          <a:latin typeface="Comic Sans MS" pitchFamily="34" charset="0"/>
                          <a:ea typeface="Comic Sans MS" pitchFamily="34" charset="-122"/>
                          <a:cs typeface="Comic Sans MS" pitchFamily="34" charset="-120"/>
                        </a:rPr>
                        <a:t>    &lt;input type="password" id="pw" name="pw"&gt;</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solidFill>
                      <a:srgbClr val="E7E6E6"/>
                    </a:solidFill>
                  </a:tcPr>
                </a:tc>
                <a:extLst>
                  <a:ext uri="{0D108BD9-81ED-4DB2-BD59-A6C34878D82A}">
                    <a16:rowId xmlns:a16="http://schemas.microsoft.com/office/drawing/2014/main" val="10014"/>
                  </a:ext>
                </a:extLst>
              </a:tr>
              <a:tr h="379984">
                <a:tc>
                  <a:txBody>
                    <a:bodyPr/>
                    <a:lstStyle/>
                    <a:p>
                      <a:pPr marL="0" indent="0" algn="r">
                        <a:buNone/>
                      </a:pPr>
                      <a:r>
                        <a:rPr lang="en-US" sz="1600" dirty="0">
                          <a:solidFill>
                            <a:srgbClr val="595959"/>
                          </a:solidFill>
                          <a:latin typeface="Comic Sans MS" pitchFamily="34" charset="0"/>
                          <a:ea typeface="Comic Sans MS" pitchFamily="34" charset="-122"/>
                          <a:cs typeface="Comic Sans MS" pitchFamily="34" charset="-120"/>
                        </a:rPr>
                        <a:t>16</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tc>
                  <a:txBody>
                    <a:bodyPr/>
                    <a:lstStyle/>
                    <a:p>
                      <a:pPr marL="0" indent="0">
                        <a:buNone/>
                      </a:pPr>
                      <a:r>
                        <a:rPr lang="en-US" sz="1600" dirty="0">
                          <a:solidFill>
                            <a:srgbClr val="000000"/>
                          </a:solidFill>
                          <a:latin typeface="Comic Sans MS" pitchFamily="34" charset="0"/>
                          <a:ea typeface="Comic Sans MS" pitchFamily="34" charset="-122"/>
                          <a:cs typeface="Comic Sans MS" pitchFamily="34" charset="-120"/>
                        </a:rPr>
                        <a:t>    &lt;br&gt;&lt;br&gt;</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15"/>
                  </a:ext>
                </a:extLst>
              </a:tr>
              <a:tr h="379984">
                <a:tc>
                  <a:txBody>
                    <a:bodyPr/>
                    <a:lstStyle/>
                    <a:p>
                      <a:pPr marL="0" indent="0" algn="r">
                        <a:buNone/>
                      </a:pPr>
                      <a:r>
                        <a:rPr lang="en-US" sz="1600" b="1" dirty="0">
                          <a:solidFill>
                            <a:srgbClr val="595959"/>
                          </a:solidFill>
                          <a:latin typeface="Comic Sans MS" pitchFamily="34" charset="0"/>
                          <a:ea typeface="Comic Sans MS" pitchFamily="34" charset="-122"/>
                          <a:cs typeface="Comic Sans MS" pitchFamily="34" charset="-120"/>
                        </a:rPr>
                        <a:t>17</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solidFill>
                      <a:srgbClr val="E7E6E6"/>
                    </a:solidFill>
                  </a:tcPr>
                </a:tc>
                <a:tc>
                  <a:txBody>
                    <a:bodyPr/>
                    <a:lstStyle/>
                    <a:p>
                      <a:pPr marL="0" indent="0">
                        <a:buNone/>
                      </a:pPr>
                      <a:r>
                        <a:rPr lang="en-US" sz="1600" b="1" dirty="0">
                          <a:solidFill>
                            <a:srgbClr val="000000"/>
                          </a:solidFill>
                          <a:latin typeface="Comic Sans MS" pitchFamily="34" charset="0"/>
                          <a:ea typeface="Comic Sans MS" pitchFamily="34" charset="-122"/>
                          <a:cs typeface="Comic Sans MS" pitchFamily="34" charset="-120"/>
                        </a:rPr>
                        <a:t>    &lt;input type="submit" value="Sign up"&gt;</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solidFill>
                      <a:srgbClr val="E7E6E6"/>
                    </a:solidFill>
                  </a:tcPr>
                </a:tc>
                <a:extLst>
                  <a:ext uri="{0D108BD9-81ED-4DB2-BD59-A6C34878D82A}">
                    <a16:rowId xmlns:a16="http://schemas.microsoft.com/office/drawing/2014/main" val="10016"/>
                  </a:ext>
                </a:extLst>
              </a:tr>
              <a:tr h="379984">
                <a:tc>
                  <a:txBody>
                    <a:bodyPr/>
                    <a:lstStyle/>
                    <a:p>
                      <a:pPr marL="0" indent="0" algn="r">
                        <a:buNone/>
                      </a:pPr>
                      <a:r>
                        <a:rPr lang="en-US" sz="1600" b="1" dirty="0">
                          <a:solidFill>
                            <a:srgbClr val="595959"/>
                          </a:solidFill>
                          <a:latin typeface="Comic Sans MS" pitchFamily="34" charset="0"/>
                          <a:ea typeface="Comic Sans MS" pitchFamily="34" charset="-122"/>
                          <a:cs typeface="Comic Sans MS" pitchFamily="34" charset="-120"/>
                        </a:rPr>
                        <a:t>18</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solidFill>
                      <a:srgbClr val="E7E6E6"/>
                    </a:solidFill>
                  </a:tcPr>
                </a:tc>
                <a:tc>
                  <a:txBody>
                    <a:bodyPr/>
                    <a:lstStyle/>
                    <a:p>
                      <a:pPr marL="0" indent="0">
                        <a:buNone/>
                      </a:pPr>
                      <a:r>
                        <a:rPr lang="en-US" sz="1600" b="1" dirty="0">
                          <a:solidFill>
                            <a:srgbClr val="000000"/>
                          </a:solidFill>
                          <a:latin typeface="Comic Sans MS" pitchFamily="34" charset="0"/>
                          <a:ea typeface="Comic Sans MS" pitchFamily="34" charset="-122"/>
                          <a:cs typeface="Comic Sans MS" pitchFamily="34" charset="-120"/>
                        </a:rPr>
                        <a:t>  &lt;/form&gt;</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solidFill>
                      <a:srgbClr val="E7E6E6"/>
                    </a:solidFill>
                  </a:tcPr>
                </a:tc>
                <a:extLst>
                  <a:ext uri="{0D108BD9-81ED-4DB2-BD59-A6C34878D82A}">
                    <a16:rowId xmlns:a16="http://schemas.microsoft.com/office/drawing/2014/main" val="10017"/>
                  </a:ext>
                </a:extLst>
              </a:tr>
              <a:tr h="379984">
                <a:tc>
                  <a:txBody>
                    <a:bodyPr/>
                    <a:lstStyle/>
                    <a:p>
                      <a:pPr marL="0" indent="0" algn="r">
                        <a:buNone/>
                      </a:pPr>
                      <a:r>
                        <a:rPr lang="en-US" sz="1600" dirty="0">
                          <a:solidFill>
                            <a:srgbClr val="595959"/>
                          </a:solidFill>
                          <a:latin typeface="Comic Sans MS" pitchFamily="34" charset="0"/>
                          <a:ea typeface="Comic Sans MS" pitchFamily="34" charset="-122"/>
                          <a:cs typeface="Comic Sans MS" pitchFamily="34" charset="-120"/>
                        </a:rPr>
                        <a:t>19</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tc>
                  <a:txBody>
                    <a:bodyPr/>
                    <a:lstStyle/>
                    <a:p>
                      <a:pPr marL="0" indent="0">
                        <a:buNone/>
                      </a:pPr>
                      <a:r>
                        <a:rPr lang="en-US" sz="1600" dirty="0">
                          <a:solidFill>
                            <a:srgbClr val="000000"/>
                          </a:solidFill>
                          <a:latin typeface="Comic Sans MS" pitchFamily="34" charset="0"/>
                          <a:ea typeface="Comic Sans MS" pitchFamily="34" charset="-122"/>
                          <a:cs typeface="Comic Sans MS" pitchFamily="34" charset="-120"/>
                        </a:rPr>
                        <a:t>&lt;/body&gt;</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18"/>
                  </a:ext>
                </a:extLst>
              </a:tr>
              <a:tr h="379984">
                <a:tc>
                  <a:txBody>
                    <a:bodyPr/>
                    <a:lstStyle/>
                    <a:p>
                      <a:pPr marL="0" indent="0" algn="r">
                        <a:buNone/>
                      </a:pPr>
                      <a:r>
                        <a:rPr lang="en-US" sz="1600" dirty="0">
                          <a:solidFill>
                            <a:srgbClr val="595959"/>
                          </a:solidFill>
                          <a:latin typeface="Comic Sans MS" pitchFamily="34" charset="0"/>
                          <a:ea typeface="Comic Sans MS" pitchFamily="34" charset="-122"/>
                          <a:cs typeface="Comic Sans MS" pitchFamily="34" charset="-120"/>
                        </a:rPr>
                        <a:t>20</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tc>
                  <a:txBody>
                    <a:bodyPr/>
                    <a:lstStyle/>
                    <a:p>
                      <a:pPr marL="0" indent="0">
                        <a:buNone/>
                      </a:pPr>
                      <a:r>
                        <a:rPr lang="en-US" sz="1600" dirty="0">
                          <a:solidFill>
                            <a:srgbClr val="000000"/>
                          </a:solidFill>
                          <a:latin typeface="Comic Sans MS" pitchFamily="34" charset="0"/>
                          <a:ea typeface="Comic Sans MS" pitchFamily="34" charset="-122"/>
                          <a:cs typeface="Comic Sans MS" pitchFamily="34" charset="-120"/>
                        </a:rPr>
                        <a:t>&lt;/html&gt;</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19"/>
                  </a:ext>
                </a:extLst>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137160"/>
            <a:ext cx="6645585" cy="365760"/>
          </a:xfrm>
          <a:prstGeom prst="rect">
            <a:avLst/>
          </a:prstGeom>
          <a:noFill/>
          <a:ln/>
        </p:spPr>
        <p:txBody>
          <a:bodyPr wrap="square" lIns="38100" tIns="38100" rIns="38100" bIns="38100" rtlCol="0" anchor="t"/>
          <a:lstStyle/>
          <a:p>
            <a:pPr marL="0" indent="0" algn="r">
              <a:buNone/>
            </a:pPr>
            <a:r>
              <a:rPr lang="en-US" sz="1600" dirty="0">
                <a:solidFill>
                  <a:srgbClr val="595959"/>
                </a:solidFill>
                <a:latin typeface="Comic Sans MS" pitchFamily="34" charset="0"/>
                <a:ea typeface="Comic Sans MS" pitchFamily="34" charset="-122"/>
                <a:cs typeface="Comic Sans MS" pitchFamily="34" charset="-120"/>
              </a:rPr>
              <a:t>HTML Forms</a:t>
            </a:r>
            <a:endParaRPr lang="en-US" sz="1600" dirty="0"/>
          </a:p>
        </p:txBody>
      </p:sp>
      <p:sp>
        <p:nvSpPr>
          <p:cNvPr id="3" name="Text 1"/>
          <p:cNvSpPr/>
          <p:nvPr/>
        </p:nvSpPr>
        <p:spPr>
          <a:xfrm>
            <a:off x="0" y="10149840"/>
            <a:ext cx="7559985" cy="365760"/>
          </a:xfrm>
          <a:prstGeom prst="rect">
            <a:avLst/>
          </a:prstGeom>
          <a:noFill/>
          <a:ln/>
        </p:spPr>
        <p:txBody>
          <a:bodyPr wrap="square" lIns="38100" tIns="38100" rIns="38100" bIns="38100" rtlCol="0" anchor="t"/>
          <a:lstStyle/>
          <a:p>
            <a:pPr marL="0" indent="0" algn="ctr">
              <a:buNone/>
            </a:pPr>
            <a:r>
              <a:rPr lang="en-US" sz="1600">
                <a:solidFill>
                  <a:srgbClr val="000000"/>
                </a:solidFill>
                <a:latin typeface="Comic Sans MS" pitchFamily="34" charset="0"/>
                <a:ea typeface="Comic Sans MS" pitchFamily="34" charset="-122"/>
                <a:cs typeface="Comic Sans MS" pitchFamily="34" charset="-120"/>
              </a:rPr>
              <a:t>4</a:t>
            </a:r>
            <a:endParaRPr lang="en-US" sz="1600" dirty="0"/>
          </a:p>
        </p:txBody>
      </p:sp>
      <p:sp>
        <p:nvSpPr>
          <p:cNvPr id="4" name="Text 2"/>
          <p:cNvSpPr/>
          <p:nvPr/>
        </p:nvSpPr>
        <p:spPr>
          <a:xfrm>
            <a:off x="457510" y="312928"/>
            <a:ext cx="6645585" cy="379984"/>
          </a:xfrm>
          <a:prstGeom prst="rect">
            <a:avLst/>
          </a:prstGeom>
          <a:noFill/>
          <a:ln/>
        </p:spPr>
        <p:txBody>
          <a:bodyPr wrap="square" lIns="38100" tIns="38100" rIns="38100" bIns="38100" rtlCol="0" anchor="t"/>
          <a:lstStyle/>
          <a:p>
            <a:pPr marL="0" indent="0" algn="l">
              <a:buNone/>
            </a:pPr>
            <a:r>
              <a:rPr lang="en-US" sz="1600" b="1" dirty="0">
                <a:solidFill>
                  <a:srgbClr val="595959"/>
                </a:solidFill>
                <a:latin typeface="Comic Sans MS" pitchFamily="34" charset="0"/>
                <a:ea typeface="Comic Sans MS" pitchFamily="34" charset="-122"/>
                <a:cs typeface="Comic Sans MS" pitchFamily="34" charset="-120"/>
              </a:rPr>
              <a:t>LINE 1 · ATTRIBUTE 1 OF 2</a:t>
            </a:r>
            <a:endParaRPr lang="en-US" sz="1600" dirty="0"/>
          </a:p>
        </p:txBody>
      </p:sp>
      <p:sp>
        <p:nvSpPr>
          <p:cNvPr id="5" name="Text 3"/>
          <p:cNvSpPr/>
          <p:nvPr/>
        </p:nvSpPr>
        <p:spPr>
          <a:xfrm>
            <a:off x="457510" y="875792"/>
            <a:ext cx="6645585" cy="912368"/>
          </a:xfrm>
          <a:prstGeom prst="rect">
            <a:avLst/>
          </a:prstGeom>
          <a:noFill/>
          <a:ln/>
        </p:spPr>
        <p:txBody>
          <a:bodyPr wrap="square" lIns="38100" tIns="38100" rIns="38100" bIns="38100" rtlCol="0" anchor="t"/>
          <a:lstStyle/>
          <a:p>
            <a:pPr marL="0" indent="0" algn="l">
              <a:buNone/>
            </a:pPr>
            <a:r>
              <a:rPr lang="en-US" sz="2200" b="1" dirty="0">
                <a:solidFill>
                  <a:srgbClr val="000000"/>
                </a:solidFill>
                <a:latin typeface="Comic Sans MS" pitchFamily="34" charset="0"/>
                <a:ea typeface="Comic Sans MS" pitchFamily="34" charset="-122"/>
                <a:cs typeface="Comic Sans MS" pitchFamily="34" charset="-120"/>
              </a:rPr>
              <a:t>action="signup.php" — where the data is sent</a:t>
            </a:r>
            <a:endParaRPr lang="en-US" sz="2200" dirty="0"/>
          </a:p>
        </p:txBody>
      </p:sp>
      <p:sp>
        <p:nvSpPr>
          <p:cNvPr id="6" name="Shape 4"/>
          <p:cNvSpPr/>
          <p:nvPr/>
        </p:nvSpPr>
        <p:spPr>
          <a:xfrm>
            <a:off x="457510" y="1797304"/>
            <a:ext cx="6645585" cy="0"/>
          </a:xfrm>
          <a:prstGeom prst="line">
            <a:avLst/>
          </a:prstGeom>
          <a:noFill/>
          <a:ln w="19050">
            <a:solidFill>
              <a:srgbClr val="000000"/>
            </a:solidFill>
            <a:prstDash val="solid"/>
          </a:ln>
        </p:spPr>
        <p:txBody>
          <a:bodyPr/>
          <a:lstStyle/>
          <a:p>
            <a:endParaRPr lang="en-GB"/>
          </a:p>
        </p:txBody>
      </p:sp>
      <p:sp>
        <p:nvSpPr>
          <p:cNvPr id="7" name="Text 5"/>
          <p:cNvSpPr/>
          <p:nvPr/>
        </p:nvSpPr>
        <p:spPr>
          <a:xfrm>
            <a:off x="457510" y="1907032"/>
            <a:ext cx="6645585" cy="379984"/>
          </a:xfrm>
          <a:prstGeom prst="rect">
            <a:avLst/>
          </a:prstGeom>
          <a:noFill/>
          <a:ln/>
        </p:spPr>
        <p:txBody>
          <a:bodyPr wrap="square" lIns="38100" tIns="38100" rIns="38100" bIns="38100" rtlCol="0" anchor="t"/>
          <a:lstStyle/>
          <a:p>
            <a:pPr marL="0" indent="0" algn="l">
              <a:buNone/>
            </a:pPr>
            <a:r>
              <a:rPr lang="en-US" sz="1600" b="1" dirty="0">
                <a:solidFill>
                  <a:srgbClr val="000000"/>
                </a:solidFill>
                <a:latin typeface="Comic Sans MS" pitchFamily="34" charset="0"/>
                <a:ea typeface="Comic Sans MS" pitchFamily="34" charset="-122"/>
                <a:cs typeface="Comic Sans MS" pitchFamily="34" charset="-120"/>
              </a:rPr>
              <a:t>action is the destination address of the filled-in form.</a:t>
            </a:r>
            <a:endParaRPr lang="en-US" sz="1600" dirty="0"/>
          </a:p>
        </p:txBody>
      </p:sp>
      <p:sp>
        <p:nvSpPr>
          <p:cNvPr id="8" name="Shape 6"/>
          <p:cNvSpPr/>
          <p:nvPr/>
        </p:nvSpPr>
        <p:spPr>
          <a:xfrm>
            <a:off x="457510" y="2360168"/>
            <a:ext cx="6645585" cy="2769616"/>
          </a:xfrm>
          <a:prstGeom prst="rect">
            <a:avLst/>
          </a:prstGeom>
          <a:solidFill>
            <a:srgbClr val="FFFFFF"/>
          </a:solidFill>
          <a:ln w="15875">
            <a:solidFill>
              <a:srgbClr val="000000"/>
            </a:solidFill>
            <a:prstDash val="solid"/>
          </a:ln>
        </p:spPr>
        <p:txBody>
          <a:bodyPr/>
          <a:lstStyle/>
          <a:p>
            <a:endParaRPr lang="en-GB"/>
          </a:p>
        </p:txBody>
      </p:sp>
      <p:graphicFrame>
        <p:nvGraphicFramePr>
          <p:cNvPr id="13" name="Table 0"/>
          <p:cNvGraphicFramePr>
            <a:graphicFrameLocks noGrp="1"/>
          </p:cNvGraphicFramePr>
          <p:nvPr>
            <p:extLst>
              <p:ext uri="{D42A27DB-BD31-4B8C-83A1-F6EECF244321}">
                <p14:modId xmlns:p14="http://schemas.microsoft.com/office/powerpoint/2010/main" val="2975207564"/>
              </p:ext>
            </p:extLst>
          </p:nvPr>
        </p:nvGraphicFramePr>
        <p:xfrm>
          <a:off x="457510" y="2415032"/>
          <a:ext cx="6645585" cy="2659888"/>
        </p:xfrm>
        <a:graphic>
          <a:graphicData uri="http://schemas.openxmlformats.org/drawingml/2006/table">
            <a:tbl>
              <a:tblPr/>
              <a:tblGrid>
                <a:gridCol w="411480">
                  <a:extLst>
                    <a:ext uri="{9D8B030D-6E8A-4147-A177-3AD203B41FA5}">
                      <a16:colId xmlns:a16="http://schemas.microsoft.com/office/drawing/2014/main" val="20000"/>
                    </a:ext>
                  </a:extLst>
                </a:gridCol>
                <a:gridCol w="6234105">
                  <a:extLst>
                    <a:ext uri="{9D8B030D-6E8A-4147-A177-3AD203B41FA5}">
                      <a16:colId xmlns:a16="http://schemas.microsoft.com/office/drawing/2014/main" val="20001"/>
                    </a:ext>
                  </a:extLst>
                </a:gridCol>
              </a:tblGrid>
              <a:tr h="379984">
                <a:tc>
                  <a:txBody>
                    <a:bodyPr/>
                    <a:lstStyle/>
                    <a:p>
                      <a:pPr marL="0" indent="0" algn="r">
                        <a:buNone/>
                      </a:pPr>
                      <a:r>
                        <a:rPr lang="en-US" sz="1600" b="1" dirty="0">
                          <a:solidFill>
                            <a:srgbClr val="595959"/>
                          </a:solidFill>
                          <a:latin typeface="Comic Sans MS" pitchFamily="34" charset="0"/>
                          <a:ea typeface="Comic Sans MS" pitchFamily="34" charset="-122"/>
                          <a:cs typeface="Comic Sans MS" pitchFamily="34" charset="-120"/>
                        </a:rPr>
                        <a:t>1</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solidFill>
                      <a:srgbClr val="E7E6E6"/>
                    </a:solidFill>
                  </a:tcPr>
                </a:tc>
                <a:tc>
                  <a:txBody>
                    <a:bodyPr/>
                    <a:lstStyle/>
                    <a:p>
                      <a:pPr marL="0" indent="0">
                        <a:buNone/>
                      </a:pPr>
                      <a:r>
                        <a:rPr lang="en-US" sz="1600" b="1" dirty="0">
                          <a:solidFill>
                            <a:srgbClr val="000000"/>
                          </a:solidFill>
                          <a:latin typeface="Comic Sans MS" pitchFamily="34" charset="0"/>
                          <a:ea typeface="Comic Sans MS" pitchFamily="34" charset="-122"/>
                          <a:cs typeface="Comic Sans MS" pitchFamily="34" charset="-120"/>
                        </a:rPr>
                        <a:t>&lt;form action="signup.php" method="post"&gt;</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solidFill>
                      <a:srgbClr val="E7E6E6"/>
                    </a:solidFill>
                  </a:tcPr>
                </a:tc>
                <a:extLst>
                  <a:ext uri="{0D108BD9-81ED-4DB2-BD59-A6C34878D82A}">
                    <a16:rowId xmlns:a16="http://schemas.microsoft.com/office/drawing/2014/main" val="10000"/>
                  </a:ext>
                </a:extLst>
              </a:tr>
              <a:tr h="379984">
                <a:tc>
                  <a:txBody>
                    <a:bodyPr/>
                    <a:lstStyle/>
                    <a:p>
                      <a:pPr marL="0" indent="0" algn="r">
                        <a:buNone/>
                      </a:pPr>
                      <a:r>
                        <a:rPr lang="en-US" sz="1600" dirty="0">
                          <a:solidFill>
                            <a:srgbClr val="595959"/>
                          </a:solidFill>
                          <a:latin typeface="Comic Sans MS" pitchFamily="34" charset="0"/>
                          <a:ea typeface="Comic Sans MS" pitchFamily="34" charset="-122"/>
                          <a:cs typeface="Comic Sans MS" pitchFamily="34" charset="-120"/>
                        </a:rPr>
                        <a:t>2</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tc>
                  <a:txBody>
                    <a:bodyPr/>
                    <a:lstStyle/>
                    <a:p>
                      <a:pPr marL="0" indent="0">
                        <a:buNone/>
                      </a:pPr>
                      <a:r>
                        <a:rPr lang="en-US" sz="1600" dirty="0">
                          <a:solidFill>
                            <a:srgbClr val="000000"/>
                          </a:solidFill>
                          <a:latin typeface="Comic Sans MS" pitchFamily="34" charset="0"/>
                          <a:ea typeface="Comic Sans MS" pitchFamily="34" charset="-122"/>
                          <a:cs typeface="Comic Sans MS" pitchFamily="34" charset="-120"/>
                        </a:rPr>
                        <a:t>   &lt;label for="user"&gt;Username:&lt;/label&gt;</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1"/>
                  </a:ext>
                </a:extLst>
              </a:tr>
              <a:tr h="379984">
                <a:tc>
                  <a:txBody>
                    <a:bodyPr/>
                    <a:lstStyle/>
                    <a:p>
                      <a:pPr marL="0" indent="0" algn="r">
                        <a:buNone/>
                      </a:pPr>
                      <a:r>
                        <a:rPr lang="en-US" sz="1600" dirty="0">
                          <a:solidFill>
                            <a:srgbClr val="595959"/>
                          </a:solidFill>
                          <a:latin typeface="Comic Sans MS" pitchFamily="34" charset="0"/>
                          <a:ea typeface="Comic Sans MS" pitchFamily="34" charset="-122"/>
                          <a:cs typeface="Comic Sans MS" pitchFamily="34" charset="-120"/>
                        </a:rPr>
                        <a:t>3</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tc>
                  <a:txBody>
                    <a:bodyPr/>
                    <a:lstStyle/>
                    <a:p>
                      <a:pPr marL="0" indent="0">
                        <a:buNone/>
                      </a:pPr>
                      <a:r>
                        <a:rPr lang="en-US" sz="1600" dirty="0">
                          <a:solidFill>
                            <a:srgbClr val="000000"/>
                          </a:solidFill>
                          <a:latin typeface="Comic Sans MS" pitchFamily="34" charset="0"/>
                          <a:ea typeface="Comic Sans MS" pitchFamily="34" charset="-122"/>
                          <a:cs typeface="Comic Sans MS" pitchFamily="34" charset="-120"/>
                        </a:rPr>
                        <a:t>   &lt;input type="text" id="user" name="user"&gt;</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2"/>
                  </a:ext>
                </a:extLst>
              </a:tr>
              <a:tr h="379984">
                <a:tc>
                  <a:txBody>
                    <a:bodyPr/>
                    <a:lstStyle/>
                    <a:p>
                      <a:pPr marL="0" indent="0" algn="r">
                        <a:buNone/>
                      </a:pPr>
                      <a:r>
                        <a:rPr lang="en-US" sz="1600" dirty="0">
                          <a:solidFill>
                            <a:srgbClr val="595959"/>
                          </a:solidFill>
                          <a:latin typeface="Comic Sans MS" pitchFamily="34" charset="0"/>
                          <a:ea typeface="Comic Sans MS" pitchFamily="34" charset="-122"/>
                          <a:cs typeface="Comic Sans MS" pitchFamily="34" charset="-120"/>
                        </a:rPr>
                        <a:t>4</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tc>
                  <a:txBody>
                    <a:bodyPr/>
                    <a:lstStyle/>
                    <a:p>
                      <a:pPr marL="0" indent="0">
                        <a:buNone/>
                      </a:pPr>
                      <a:r>
                        <a:rPr lang="en-US" sz="1600" dirty="0">
                          <a:solidFill>
                            <a:srgbClr val="000000"/>
                          </a:solidFill>
                          <a:latin typeface="Comic Sans MS" pitchFamily="34" charset="0"/>
                          <a:ea typeface="Comic Sans MS" pitchFamily="34" charset="-122"/>
                          <a:cs typeface="Comic Sans MS" pitchFamily="34" charset="-120"/>
                        </a:rPr>
                        <a:t>   &lt;label for="pw"&gt;Password:&lt;/label&gt;</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3"/>
                  </a:ext>
                </a:extLst>
              </a:tr>
              <a:tr h="379984">
                <a:tc>
                  <a:txBody>
                    <a:bodyPr/>
                    <a:lstStyle/>
                    <a:p>
                      <a:pPr marL="0" indent="0" algn="r">
                        <a:buNone/>
                      </a:pPr>
                      <a:r>
                        <a:rPr lang="en-US" sz="1600" dirty="0">
                          <a:solidFill>
                            <a:srgbClr val="595959"/>
                          </a:solidFill>
                          <a:latin typeface="Comic Sans MS" pitchFamily="34" charset="0"/>
                          <a:ea typeface="Comic Sans MS" pitchFamily="34" charset="-122"/>
                          <a:cs typeface="Comic Sans MS" pitchFamily="34" charset="-120"/>
                        </a:rPr>
                        <a:t>5</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tc>
                  <a:txBody>
                    <a:bodyPr/>
                    <a:lstStyle/>
                    <a:p>
                      <a:pPr marL="0" indent="0">
                        <a:buNone/>
                      </a:pPr>
                      <a:r>
                        <a:rPr lang="en-US" sz="1600" dirty="0">
                          <a:solidFill>
                            <a:srgbClr val="000000"/>
                          </a:solidFill>
                          <a:latin typeface="Comic Sans MS" pitchFamily="34" charset="0"/>
                          <a:ea typeface="Comic Sans MS" pitchFamily="34" charset="-122"/>
                          <a:cs typeface="Comic Sans MS" pitchFamily="34" charset="-120"/>
                        </a:rPr>
                        <a:t>   &lt;input type="password" id="pw" name="pw"&gt;</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4"/>
                  </a:ext>
                </a:extLst>
              </a:tr>
              <a:tr h="379984">
                <a:tc>
                  <a:txBody>
                    <a:bodyPr/>
                    <a:lstStyle/>
                    <a:p>
                      <a:pPr marL="0" indent="0" algn="r">
                        <a:buNone/>
                      </a:pPr>
                      <a:r>
                        <a:rPr lang="en-US" sz="1600" dirty="0">
                          <a:solidFill>
                            <a:srgbClr val="595959"/>
                          </a:solidFill>
                          <a:latin typeface="Comic Sans MS" pitchFamily="34" charset="0"/>
                          <a:ea typeface="Comic Sans MS" pitchFamily="34" charset="-122"/>
                          <a:cs typeface="Comic Sans MS" pitchFamily="34" charset="-120"/>
                        </a:rPr>
                        <a:t>6</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tc>
                  <a:txBody>
                    <a:bodyPr/>
                    <a:lstStyle/>
                    <a:p>
                      <a:pPr marL="0" indent="0">
                        <a:buNone/>
                      </a:pPr>
                      <a:r>
                        <a:rPr lang="en-US" sz="1600" dirty="0">
                          <a:solidFill>
                            <a:srgbClr val="000000"/>
                          </a:solidFill>
                          <a:latin typeface="Comic Sans MS" pitchFamily="34" charset="0"/>
                          <a:ea typeface="Comic Sans MS" pitchFamily="34" charset="-122"/>
                          <a:cs typeface="Comic Sans MS" pitchFamily="34" charset="-120"/>
                        </a:rPr>
                        <a:t>   &lt;input type="submit" value="Sign up"&gt;</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5"/>
                  </a:ext>
                </a:extLst>
              </a:tr>
              <a:tr h="379984">
                <a:tc>
                  <a:txBody>
                    <a:bodyPr/>
                    <a:lstStyle/>
                    <a:p>
                      <a:pPr marL="0" indent="0" algn="r">
                        <a:buNone/>
                      </a:pPr>
                      <a:r>
                        <a:rPr lang="en-US" sz="1600" dirty="0">
                          <a:solidFill>
                            <a:srgbClr val="595959"/>
                          </a:solidFill>
                          <a:latin typeface="Comic Sans MS" pitchFamily="34" charset="0"/>
                          <a:ea typeface="Comic Sans MS" pitchFamily="34" charset="-122"/>
                          <a:cs typeface="Comic Sans MS" pitchFamily="34" charset="-120"/>
                        </a:rPr>
                        <a:t>7</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tc>
                  <a:txBody>
                    <a:bodyPr/>
                    <a:lstStyle/>
                    <a:p>
                      <a:pPr marL="0" indent="0">
                        <a:buNone/>
                      </a:pPr>
                      <a:r>
                        <a:rPr lang="en-US" sz="1600" dirty="0">
                          <a:solidFill>
                            <a:srgbClr val="000000"/>
                          </a:solidFill>
                          <a:latin typeface="Comic Sans MS" pitchFamily="34" charset="0"/>
                          <a:ea typeface="Comic Sans MS" pitchFamily="34" charset="-122"/>
                          <a:cs typeface="Comic Sans MS" pitchFamily="34" charset="-120"/>
                        </a:rPr>
                        <a:t>&lt;/form&gt;</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6"/>
                  </a:ext>
                </a:extLst>
              </a:tr>
            </a:tbl>
          </a:graphicData>
        </a:graphic>
      </p:graphicFrame>
      <p:sp>
        <p:nvSpPr>
          <p:cNvPr id="10" name="Text 7"/>
          <p:cNvSpPr/>
          <p:nvPr/>
        </p:nvSpPr>
        <p:spPr>
          <a:xfrm>
            <a:off x="457510" y="5248656"/>
            <a:ext cx="6645585" cy="379984"/>
          </a:xfrm>
          <a:prstGeom prst="rect">
            <a:avLst/>
          </a:prstGeom>
          <a:noFill/>
          <a:ln/>
        </p:spPr>
        <p:txBody>
          <a:bodyPr wrap="square" lIns="38100" tIns="38100" rIns="38100" bIns="38100" rtlCol="0" anchor="t"/>
          <a:lstStyle/>
          <a:p>
            <a:pPr marL="0" indent="0" algn="l">
              <a:buNone/>
            </a:pPr>
            <a:r>
              <a:rPr lang="en-US" sz="1600" dirty="0">
                <a:solidFill>
                  <a:srgbClr val="595959"/>
                </a:solidFill>
                <a:latin typeface="Comic Sans MS" pitchFamily="34" charset="0"/>
                <a:ea typeface="Comic Sans MS" pitchFamily="34" charset="-122"/>
                <a:cs typeface="Comic Sans MS" pitchFamily="34" charset="-120"/>
              </a:rPr>
              <a:t>LINE 1 OF 7 · FIRST ATTRIBUTE</a:t>
            </a:r>
            <a:endParaRPr lang="en-US" sz="1600" dirty="0"/>
          </a:p>
        </p:txBody>
      </p:sp>
      <p:sp>
        <p:nvSpPr>
          <p:cNvPr id="11" name="Text 8"/>
          <p:cNvSpPr/>
          <p:nvPr/>
        </p:nvSpPr>
        <p:spPr>
          <a:xfrm>
            <a:off x="421564" y="5499268"/>
            <a:ext cx="6645585" cy="2111248"/>
          </a:xfrm>
          <a:prstGeom prst="rect">
            <a:avLst/>
          </a:prstGeom>
          <a:noFill/>
          <a:ln/>
        </p:spPr>
        <p:txBody>
          <a:bodyPr wrap="square" lIns="38100" tIns="38100" rIns="38100" bIns="38100" rtlCol="0" anchor="t"/>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When the visitor clicks the button, the browser needs to know where to deliver what was typed. The action attribute answers that question by naming a file: signup.</a:t>
            </a:r>
            <a:r>
              <a:rPr lang="en-US" sz="1600">
                <a:solidFill>
                  <a:srgbClr val="000000"/>
                </a:solidFill>
                <a:latin typeface="Comic Sans MS" pitchFamily="34" charset="0"/>
                <a:ea typeface="Comic Sans MS" pitchFamily="34" charset="-122"/>
                <a:cs typeface="Comic Sans MS" pitchFamily="34" charset="-120"/>
              </a:rPr>
              <a:t>php.</a:t>
            </a:r>
          </a:p>
          <a:p>
            <a:pPr marL="0" indent="0" algn="l">
              <a:buNone/>
            </a:pPr>
            <a:endParaRPr lang="en-US" sz="1600" dirty="0"/>
          </a:p>
          <a:p>
            <a:pPr marL="0" indent="0" algn="l">
              <a:buNone/>
            </a:pPr>
            <a:r>
              <a:rPr lang="en-US" sz="1600" dirty="0">
                <a:solidFill>
                  <a:srgbClr val="000000"/>
                </a:solidFill>
                <a:latin typeface="Comic Sans MS" pitchFamily="34" charset="0"/>
                <a:ea typeface="Comic Sans MS" pitchFamily="34" charset="-122"/>
                <a:cs typeface="Comic Sans MS" pitchFamily="34" charset="-120"/>
              </a:rPr>
              <a:t>That file sits on the web server. Inside it is code that receives the username and password, checks them, and saves the new account into a database.</a:t>
            </a:r>
            <a:endParaRPr lang="en-US" sz="1600" dirty="0"/>
          </a:p>
        </p:txBody>
      </p:sp>
      <p:sp>
        <p:nvSpPr>
          <p:cNvPr id="12" name="Text 9"/>
          <p:cNvSpPr/>
          <p:nvPr/>
        </p:nvSpPr>
        <p:spPr>
          <a:xfrm>
            <a:off x="457200" y="7283704"/>
            <a:ext cx="6645585" cy="434848"/>
          </a:xfrm>
          <a:prstGeom prst="rect">
            <a:avLst/>
          </a:prstGeom>
          <a:noFill/>
          <a:ln w="12700">
            <a:solidFill>
              <a:srgbClr val="000000"/>
            </a:solidFill>
          </a:ln>
        </p:spPr>
        <p:txBody>
          <a:bodyPr wrap="square" lIns="63500" tIns="63500" rIns="63500" bIns="63500" rtlCol="0" anchor="ctr"/>
          <a:lstStyle/>
          <a:p>
            <a:pPr marL="0" indent="0" algn="ctr">
              <a:buNone/>
            </a:pPr>
            <a:r>
              <a:rPr lang="en-US" sz="1600" b="1" dirty="0">
                <a:solidFill>
                  <a:srgbClr val="000000"/>
                </a:solidFill>
                <a:latin typeface="Comic Sans MS" pitchFamily="34" charset="0"/>
                <a:ea typeface="Comic Sans MS" pitchFamily="34" charset="-122"/>
                <a:cs typeface="Comic Sans MS" pitchFamily="34" charset="-120"/>
              </a:rPr>
              <a:t>Change this file name and the data goes somewhere else.</a:t>
            </a:r>
            <a:endParaRPr lang="en-US" sz="1600" dirty="0"/>
          </a:p>
        </p:txBody>
      </p:sp>
      <p:pic>
        <p:nvPicPr>
          <p:cNvPr id="14" name="Image 0" descr="crops/p17.jpg">
            <a:extLst>
              <a:ext uri="{FF2B5EF4-FFF2-40B4-BE49-F238E27FC236}">
                <a16:creationId xmlns:a16="http://schemas.microsoft.com/office/drawing/2014/main" id="{EE8754AA-FC1A-1F1C-C3B7-BE00E4EE4099}"/>
              </a:ext>
            </a:extLst>
          </p:cNvPr>
          <p:cNvPicPr>
            <a:picLocks noChangeAspect="1"/>
          </p:cNvPicPr>
          <p:nvPr/>
        </p:nvPicPr>
        <p:blipFill>
          <a:blip r:embed="rId3"/>
          <a:stretch>
            <a:fillRect/>
          </a:stretch>
        </p:blipFill>
        <p:spPr>
          <a:xfrm>
            <a:off x="457200" y="8142900"/>
            <a:ext cx="3492359" cy="1771568"/>
          </a:xfrm>
          <a:prstGeom prst="rect">
            <a:avLst/>
          </a:prstGeom>
        </p:spPr>
      </p:pic>
      <p:sp>
        <p:nvSpPr>
          <p:cNvPr id="16" name="Text 2">
            <a:extLst>
              <a:ext uri="{FF2B5EF4-FFF2-40B4-BE49-F238E27FC236}">
                <a16:creationId xmlns:a16="http://schemas.microsoft.com/office/drawing/2014/main" id="{9530422D-34EC-B8BF-E52C-1B56DB7EF2DD}"/>
              </a:ext>
            </a:extLst>
          </p:cNvPr>
          <p:cNvSpPr/>
          <p:nvPr/>
        </p:nvSpPr>
        <p:spPr>
          <a:xfrm>
            <a:off x="4168076" y="8007604"/>
            <a:ext cx="2899073" cy="434848"/>
          </a:xfrm>
          <a:prstGeom prst="rect">
            <a:avLst/>
          </a:prstGeom>
          <a:noFill/>
          <a:ln w="12700">
            <a:solidFill>
              <a:srgbClr val="000000"/>
            </a:solidFill>
          </a:ln>
        </p:spPr>
        <p:txBody>
          <a:bodyPr wrap="square" lIns="63500" tIns="63500" rIns="63500" bIns="63500" rtlCol="0" anchor="ctr"/>
          <a:lstStyle/>
          <a:p>
            <a:pPr marL="0" indent="0" algn="ctr">
              <a:buNone/>
            </a:pPr>
            <a:r>
              <a:rPr lang="en-US" sz="1600" b="1" dirty="0">
                <a:solidFill>
                  <a:srgbClr val="000000"/>
                </a:solidFill>
                <a:latin typeface="Comic Sans MS" pitchFamily="34" charset="0"/>
                <a:ea typeface="Comic Sans MS" pitchFamily="34" charset="-122"/>
                <a:cs typeface="Comic Sans MS" pitchFamily="34" charset="-120"/>
              </a:rPr>
              <a:t>THINK OF IT LIKE THIS</a:t>
            </a:r>
            <a:endParaRPr lang="en-US" sz="1600" dirty="0"/>
          </a:p>
        </p:txBody>
      </p:sp>
      <p:sp>
        <p:nvSpPr>
          <p:cNvPr id="18" name="Text 3">
            <a:extLst>
              <a:ext uri="{FF2B5EF4-FFF2-40B4-BE49-F238E27FC236}">
                <a16:creationId xmlns:a16="http://schemas.microsoft.com/office/drawing/2014/main" id="{D3DBFB9F-5E98-8BDA-E78A-89AEA31F0782}"/>
              </a:ext>
            </a:extLst>
          </p:cNvPr>
          <p:cNvSpPr/>
          <p:nvPr/>
        </p:nvSpPr>
        <p:spPr>
          <a:xfrm>
            <a:off x="4168076" y="8515604"/>
            <a:ext cx="2899073" cy="1534160"/>
          </a:xfrm>
          <a:prstGeom prst="rect">
            <a:avLst/>
          </a:prstGeom>
          <a:noFill/>
          <a:ln/>
        </p:spPr>
        <p:txBody>
          <a:bodyPr wrap="square" lIns="38100" tIns="38100" rIns="38100" bIns="38100" rtlCol="0" anchor="t"/>
          <a:lstStyle/>
          <a:p>
            <a:pPr marL="0" indent="0" algn="l">
              <a:buNone/>
            </a:pPr>
            <a:r>
              <a:rPr lang="en-US" sz="1600" i="1" dirty="0">
                <a:solidFill>
                  <a:srgbClr val="000000"/>
                </a:solidFill>
                <a:latin typeface="Comic Sans MS" pitchFamily="34" charset="0"/>
                <a:ea typeface="Comic Sans MS" pitchFamily="34" charset="-122"/>
                <a:cs typeface="Comic Sans MS" pitchFamily="34" charset="-120"/>
              </a:rPr>
              <a:t>The address written on the front of an envelope. A letter with no address never arrives anywhere.</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137160"/>
            <a:ext cx="6645585" cy="365760"/>
          </a:xfrm>
          <a:prstGeom prst="rect">
            <a:avLst/>
          </a:prstGeom>
          <a:noFill/>
          <a:ln/>
        </p:spPr>
        <p:txBody>
          <a:bodyPr wrap="square" lIns="38100" tIns="38100" rIns="38100" bIns="38100" rtlCol="0" anchor="t"/>
          <a:lstStyle/>
          <a:p>
            <a:pPr marL="0" indent="0" algn="r">
              <a:buNone/>
            </a:pPr>
            <a:r>
              <a:rPr lang="en-US" sz="1600" dirty="0">
                <a:solidFill>
                  <a:srgbClr val="595959"/>
                </a:solidFill>
                <a:latin typeface="Comic Sans MS" pitchFamily="34" charset="0"/>
                <a:ea typeface="Comic Sans MS" pitchFamily="34" charset="-122"/>
                <a:cs typeface="Comic Sans MS" pitchFamily="34" charset="-120"/>
              </a:rPr>
              <a:t>HTML Forms</a:t>
            </a:r>
            <a:endParaRPr lang="en-US" sz="1600" dirty="0"/>
          </a:p>
        </p:txBody>
      </p:sp>
      <p:sp>
        <p:nvSpPr>
          <p:cNvPr id="3" name="Text 1"/>
          <p:cNvSpPr/>
          <p:nvPr/>
        </p:nvSpPr>
        <p:spPr>
          <a:xfrm>
            <a:off x="0" y="10149840"/>
            <a:ext cx="7559985" cy="365760"/>
          </a:xfrm>
          <a:prstGeom prst="rect">
            <a:avLst/>
          </a:prstGeom>
          <a:noFill/>
          <a:ln/>
        </p:spPr>
        <p:txBody>
          <a:bodyPr wrap="square" lIns="38100" tIns="38100" rIns="38100" bIns="38100" rtlCol="0" anchor="t"/>
          <a:lstStyle/>
          <a:p>
            <a:pPr marL="0" indent="0" algn="ctr">
              <a:buNone/>
            </a:pPr>
            <a:r>
              <a:rPr lang="en-US" sz="1600">
                <a:solidFill>
                  <a:srgbClr val="000000"/>
                </a:solidFill>
                <a:latin typeface="Comic Sans MS" pitchFamily="34" charset="0"/>
                <a:ea typeface="Comic Sans MS" pitchFamily="34" charset="-122"/>
                <a:cs typeface="Comic Sans MS" pitchFamily="34" charset="-120"/>
              </a:rPr>
              <a:t>5</a:t>
            </a:r>
            <a:endParaRPr lang="en-US" sz="1600" dirty="0"/>
          </a:p>
        </p:txBody>
      </p:sp>
      <p:sp>
        <p:nvSpPr>
          <p:cNvPr id="4" name="Text 2"/>
          <p:cNvSpPr/>
          <p:nvPr/>
        </p:nvSpPr>
        <p:spPr>
          <a:xfrm>
            <a:off x="457200" y="777240"/>
            <a:ext cx="6645585" cy="379984"/>
          </a:xfrm>
          <a:prstGeom prst="rect">
            <a:avLst/>
          </a:prstGeom>
          <a:noFill/>
          <a:ln/>
        </p:spPr>
        <p:txBody>
          <a:bodyPr wrap="square" lIns="38100" tIns="38100" rIns="38100" bIns="38100" rtlCol="0" anchor="t"/>
          <a:lstStyle/>
          <a:p>
            <a:pPr marL="0" indent="0" algn="l">
              <a:buNone/>
            </a:pPr>
            <a:r>
              <a:rPr lang="en-US" sz="1600" b="1" dirty="0">
                <a:solidFill>
                  <a:srgbClr val="595959"/>
                </a:solidFill>
                <a:latin typeface="Comic Sans MS" pitchFamily="34" charset="0"/>
                <a:ea typeface="Comic Sans MS" pitchFamily="34" charset="-122"/>
                <a:cs typeface="Comic Sans MS" pitchFamily="34" charset="-120"/>
              </a:rPr>
              <a:t>LINE 1 · ATTRIBUTE 2 OF 2</a:t>
            </a:r>
            <a:endParaRPr lang="en-US" sz="1600" dirty="0"/>
          </a:p>
        </p:txBody>
      </p:sp>
      <p:sp>
        <p:nvSpPr>
          <p:cNvPr id="5" name="Text 3"/>
          <p:cNvSpPr/>
          <p:nvPr/>
        </p:nvSpPr>
        <p:spPr>
          <a:xfrm>
            <a:off x="457200" y="1340104"/>
            <a:ext cx="6645585" cy="912368"/>
          </a:xfrm>
          <a:prstGeom prst="rect">
            <a:avLst/>
          </a:prstGeom>
          <a:noFill/>
          <a:ln/>
        </p:spPr>
        <p:txBody>
          <a:bodyPr wrap="square" lIns="38100" tIns="38100" rIns="38100" bIns="38100" rtlCol="0" anchor="t"/>
          <a:lstStyle/>
          <a:p>
            <a:pPr marL="0" indent="0" algn="l">
              <a:buNone/>
            </a:pPr>
            <a:r>
              <a:rPr lang="en-US" sz="2200" b="1" dirty="0">
                <a:solidFill>
                  <a:srgbClr val="000000"/>
                </a:solidFill>
                <a:latin typeface="Comic Sans MS" pitchFamily="34" charset="0"/>
                <a:ea typeface="Comic Sans MS" pitchFamily="34" charset="-122"/>
                <a:cs typeface="Comic Sans MS" pitchFamily="34" charset="-120"/>
              </a:rPr>
              <a:t>method="post" — how the data travels</a:t>
            </a:r>
            <a:endParaRPr lang="en-US" sz="2200" dirty="0"/>
          </a:p>
        </p:txBody>
      </p:sp>
      <p:sp>
        <p:nvSpPr>
          <p:cNvPr id="6" name="Shape 4"/>
          <p:cNvSpPr/>
          <p:nvPr/>
        </p:nvSpPr>
        <p:spPr>
          <a:xfrm>
            <a:off x="457200" y="2261616"/>
            <a:ext cx="6645585" cy="0"/>
          </a:xfrm>
          <a:prstGeom prst="line">
            <a:avLst/>
          </a:prstGeom>
          <a:noFill/>
          <a:ln w="19050">
            <a:solidFill>
              <a:srgbClr val="000000"/>
            </a:solidFill>
            <a:prstDash val="solid"/>
          </a:ln>
        </p:spPr>
        <p:txBody>
          <a:bodyPr/>
          <a:lstStyle/>
          <a:p>
            <a:endParaRPr lang="en-GB"/>
          </a:p>
        </p:txBody>
      </p:sp>
      <p:sp>
        <p:nvSpPr>
          <p:cNvPr id="7" name="Text 5"/>
          <p:cNvSpPr/>
          <p:nvPr/>
        </p:nvSpPr>
        <p:spPr>
          <a:xfrm>
            <a:off x="457200" y="2371344"/>
            <a:ext cx="6645585" cy="668528"/>
          </a:xfrm>
          <a:prstGeom prst="rect">
            <a:avLst/>
          </a:prstGeom>
          <a:noFill/>
          <a:ln/>
        </p:spPr>
        <p:txBody>
          <a:bodyPr wrap="square" lIns="38100" tIns="38100" rIns="38100" bIns="38100" rtlCol="0" anchor="t"/>
          <a:lstStyle/>
          <a:p>
            <a:pPr marL="0" indent="0" algn="l">
              <a:buNone/>
            </a:pPr>
            <a:r>
              <a:rPr lang="en-US" sz="1600" b="1" dirty="0">
                <a:solidFill>
                  <a:srgbClr val="000000"/>
                </a:solidFill>
                <a:latin typeface="Comic Sans MS" pitchFamily="34" charset="0"/>
                <a:ea typeface="Comic Sans MS" pitchFamily="34" charset="-122"/>
                <a:cs typeface="Comic Sans MS" pitchFamily="34" charset="-120"/>
              </a:rPr>
              <a:t>method chooses the way the typed values are carried to the server.</a:t>
            </a:r>
            <a:endParaRPr lang="en-US" sz="1600" dirty="0"/>
          </a:p>
        </p:txBody>
      </p:sp>
      <p:sp>
        <p:nvSpPr>
          <p:cNvPr id="8" name="Shape 6"/>
          <p:cNvSpPr/>
          <p:nvPr/>
        </p:nvSpPr>
        <p:spPr>
          <a:xfrm>
            <a:off x="457200" y="3113024"/>
            <a:ext cx="6645585" cy="2769616"/>
          </a:xfrm>
          <a:prstGeom prst="rect">
            <a:avLst/>
          </a:prstGeom>
          <a:solidFill>
            <a:srgbClr val="FFFFFF"/>
          </a:solidFill>
          <a:ln w="15875">
            <a:solidFill>
              <a:srgbClr val="000000"/>
            </a:solidFill>
            <a:prstDash val="solid"/>
          </a:ln>
        </p:spPr>
        <p:txBody>
          <a:bodyPr/>
          <a:lstStyle/>
          <a:p>
            <a:endParaRPr lang="en-GB"/>
          </a:p>
        </p:txBody>
      </p:sp>
      <p:graphicFrame>
        <p:nvGraphicFramePr>
          <p:cNvPr id="15" name="Table 0"/>
          <p:cNvGraphicFramePr>
            <a:graphicFrameLocks noGrp="1"/>
          </p:cNvGraphicFramePr>
          <p:nvPr>
            <p:extLst>
              <p:ext uri="{D42A27DB-BD31-4B8C-83A1-F6EECF244321}">
                <p14:modId xmlns:p14="http://schemas.microsoft.com/office/powerpoint/2010/main" val="1579011935"/>
              </p:ext>
            </p:extLst>
          </p:nvPr>
        </p:nvGraphicFramePr>
        <p:xfrm>
          <a:off x="457200" y="3167888"/>
          <a:ext cx="6645585" cy="2659888"/>
        </p:xfrm>
        <a:graphic>
          <a:graphicData uri="http://schemas.openxmlformats.org/drawingml/2006/table">
            <a:tbl>
              <a:tblPr/>
              <a:tblGrid>
                <a:gridCol w="411480">
                  <a:extLst>
                    <a:ext uri="{9D8B030D-6E8A-4147-A177-3AD203B41FA5}">
                      <a16:colId xmlns:a16="http://schemas.microsoft.com/office/drawing/2014/main" val="20000"/>
                    </a:ext>
                  </a:extLst>
                </a:gridCol>
                <a:gridCol w="6234105">
                  <a:extLst>
                    <a:ext uri="{9D8B030D-6E8A-4147-A177-3AD203B41FA5}">
                      <a16:colId xmlns:a16="http://schemas.microsoft.com/office/drawing/2014/main" val="20001"/>
                    </a:ext>
                  </a:extLst>
                </a:gridCol>
              </a:tblGrid>
              <a:tr h="379984">
                <a:tc>
                  <a:txBody>
                    <a:bodyPr/>
                    <a:lstStyle/>
                    <a:p>
                      <a:pPr marL="0" indent="0" algn="r">
                        <a:buNone/>
                      </a:pPr>
                      <a:r>
                        <a:rPr lang="en-US" sz="1600" b="1" dirty="0">
                          <a:solidFill>
                            <a:srgbClr val="595959"/>
                          </a:solidFill>
                          <a:latin typeface="Comic Sans MS" pitchFamily="34" charset="0"/>
                          <a:ea typeface="Comic Sans MS" pitchFamily="34" charset="-122"/>
                          <a:cs typeface="Comic Sans MS" pitchFamily="34" charset="-120"/>
                        </a:rPr>
                        <a:t>1</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solidFill>
                      <a:srgbClr val="E7E6E6"/>
                    </a:solidFill>
                  </a:tcPr>
                </a:tc>
                <a:tc>
                  <a:txBody>
                    <a:bodyPr/>
                    <a:lstStyle/>
                    <a:p>
                      <a:pPr marL="0" indent="0">
                        <a:buNone/>
                      </a:pPr>
                      <a:r>
                        <a:rPr lang="en-US" sz="1600" b="1" dirty="0">
                          <a:solidFill>
                            <a:srgbClr val="000000"/>
                          </a:solidFill>
                          <a:latin typeface="Comic Sans MS" pitchFamily="34" charset="0"/>
                          <a:ea typeface="Comic Sans MS" pitchFamily="34" charset="-122"/>
                          <a:cs typeface="Comic Sans MS" pitchFamily="34" charset="-120"/>
                        </a:rPr>
                        <a:t>&lt;form action="signup.php" method="post"&gt;</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solidFill>
                      <a:srgbClr val="E7E6E6"/>
                    </a:solidFill>
                  </a:tcPr>
                </a:tc>
                <a:extLst>
                  <a:ext uri="{0D108BD9-81ED-4DB2-BD59-A6C34878D82A}">
                    <a16:rowId xmlns:a16="http://schemas.microsoft.com/office/drawing/2014/main" val="10000"/>
                  </a:ext>
                </a:extLst>
              </a:tr>
              <a:tr h="379984">
                <a:tc>
                  <a:txBody>
                    <a:bodyPr/>
                    <a:lstStyle/>
                    <a:p>
                      <a:pPr marL="0" indent="0" algn="r">
                        <a:buNone/>
                      </a:pPr>
                      <a:r>
                        <a:rPr lang="en-US" sz="1600" dirty="0">
                          <a:solidFill>
                            <a:srgbClr val="595959"/>
                          </a:solidFill>
                          <a:latin typeface="Comic Sans MS" pitchFamily="34" charset="0"/>
                          <a:ea typeface="Comic Sans MS" pitchFamily="34" charset="-122"/>
                          <a:cs typeface="Comic Sans MS" pitchFamily="34" charset="-120"/>
                        </a:rPr>
                        <a:t>2</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tc>
                  <a:txBody>
                    <a:bodyPr/>
                    <a:lstStyle/>
                    <a:p>
                      <a:pPr marL="0" indent="0">
                        <a:buNone/>
                      </a:pPr>
                      <a:r>
                        <a:rPr lang="en-US" sz="1600" dirty="0">
                          <a:solidFill>
                            <a:srgbClr val="000000"/>
                          </a:solidFill>
                          <a:latin typeface="Comic Sans MS" pitchFamily="34" charset="0"/>
                          <a:ea typeface="Comic Sans MS" pitchFamily="34" charset="-122"/>
                          <a:cs typeface="Comic Sans MS" pitchFamily="34" charset="-120"/>
                        </a:rPr>
                        <a:t>   &lt;label for="user"&gt;Username:&lt;/label&gt;</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1"/>
                  </a:ext>
                </a:extLst>
              </a:tr>
              <a:tr h="379984">
                <a:tc>
                  <a:txBody>
                    <a:bodyPr/>
                    <a:lstStyle/>
                    <a:p>
                      <a:pPr marL="0" indent="0" algn="r">
                        <a:buNone/>
                      </a:pPr>
                      <a:r>
                        <a:rPr lang="en-US" sz="1600" dirty="0">
                          <a:solidFill>
                            <a:srgbClr val="595959"/>
                          </a:solidFill>
                          <a:latin typeface="Comic Sans MS" pitchFamily="34" charset="0"/>
                          <a:ea typeface="Comic Sans MS" pitchFamily="34" charset="-122"/>
                          <a:cs typeface="Comic Sans MS" pitchFamily="34" charset="-120"/>
                        </a:rPr>
                        <a:t>3</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tc>
                  <a:txBody>
                    <a:bodyPr/>
                    <a:lstStyle/>
                    <a:p>
                      <a:pPr marL="0" indent="0">
                        <a:buNone/>
                      </a:pPr>
                      <a:r>
                        <a:rPr lang="en-US" sz="1600" dirty="0">
                          <a:solidFill>
                            <a:srgbClr val="000000"/>
                          </a:solidFill>
                          <a:latin typeface="Comic Sans MS" pitchFamily="34" charset="0"/>
                          <a:ea typeface="Comic Sans MS" pitchFamily="34" charset="-122"/>
                          <a:cs typeface="Comic Sans MS" pitchFamily="34" charset="-120"/>
                        </a:rPr>
                        <a:t>   &lt;input type="text" id="user" name="user"&gt;</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2"/>
                  </a:ext>
                </a:extLst>
              </a:tr>
              <a:tr h="379984">
                <a:tc>
                  <a:txBody>
                    <a:bodyPr/>
                    <a:lstStyle/>
                    <a:p>
                      <a:pPr marL="0" indent="0" algn="r">
                        <a:buNone/>
                      </a:pPr>
                      <a:r>
                        <a:rPr lang="en-US" sz="1600" dirty="0">
                          <a:solidFill>
                            <a:srgbClr val="595959"/>
                          </a:solidFill>
                          <a:latin typeface="Comic Sans MS" pitchFamily="34" charset="0"/>
                          <a:ea typeface="Comic Sans MS" pitchFamily="34" charset="-122"/>
                          <a:cs typeface="Comic Sans MS" pitchFamily="34" charset="-120"/>
                        </a:rPr>
                        <a:t>4</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tc>
                  <a:txBody>
                    <a:bodyPr/>
                    <a:lstStyle/>
                    <a:p>
                      <a:pPr marL="0" indent="0">
                        <a:buNone/>
                      </a:pPr>
                      <a:r>
                        <a:rPr lang="en-US" sz="1600" dirty="0">
                          <a:solidFill>
                            <a:srgbClr val="000000"/>
                          </a:solidFill>
                          <a:latin typeface="Comic Sans MS" pitchFamily="34" charset="0"/>
                          <a:ea typeface="Comic Sans MS" pitchFamily="34" charset="-122"/>
                          <a:cs typeface="Comic Sans MS" pitchFamily="34" charset="-120"/>
                        </a:rPr>
                        <a:t>   &lt;label for="pw"&gt;Password:&lt;/label&gt;</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3"/>
                  </a:ext>
                </a:extLst>
              </a:tr>
              <a:tr h="379984">
                <a:tc>
                  <a:txBody>
                    <a:bodyPr/>
                    <a:lstStyle/>
                    <a:p>
                      <a:pPr marL="0" indent="0" algn="r">
                        <a:buNone/>
                      </a:pPr>
                      <a:r>
                        <a:rPr lang="en-US" sz="1600" dirty="0">
                          <a:solidFill>
                            <a:srgbClr val="595959"/>
                          </a:solidFill>
                          <a:latin typeface="Comic Sans MS" pitchFamily="34" charset="0"/>
                          <a:ea typeface="Comic Sans MS" pitchFamily="34" charset="-122"/>
                          <a:cs typeface="Comic Sans MS" pitchFamily="34" charset="-120"/>
                        </a:rPr>
                        <a:t>5</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tc>
                  <a:txBody>
                    <a:bodyPr/>
                    <a:lstStyle/>
                    <a:p>
                      <a:pPr marL="0" indent="0">
                        <a:buNone/>
                      </a:pPr>
                      <a:r>
                        <a:rPr lang="en-US" sz="1600" dirty="0">
                          <a:solidFill>
                            <a:srgbClr val="000000"/>
                          </a:solidFill>
                          <a:latin typeface="Comic Sans MS" pitchFamily="34" charset="0"/>
                          <a:ea typeface="Comic Sans MS" pitchFamily="34" charset="-122"/>
                          <a:cs typeface="Comic Sans MS" pitchFamily="34" charset="-120"/>
                        </a:rPr>
                        <a:t>   &lt;input type="password" id="pw" name="pw"&gt;</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4"/>
                  </a:ext>
                </a:extLst>
              </a:tr>
              <a:tr h="379984">
                <a:tc>
                  <a:txBody>
                    <a:bodyPr/>
                    <a:lstStyle/>
                    <a:p>
                      <a:pPr marL="0" indent="0" algn="r">
                        <a:buNone/>
                      </a:pPr>
                      <a:r>
                        <a:rPr lang="en-US" sz="1600" dirty="0">
                          <a:solidFill>
                            <a:srgbClr val="595959"/>
                          </a:solidFill>
                          <a:latin typeface="Comic Sans MS" pitchFamily="34" charset="0"/>
                          <a:ea typeface="Comic Sans MS" pitchFamily="34" charset="-122"/>
                          <a:cs typeface="Comic Sans MS" pitchFamily="34" charset="-120"/>
                        </a:rPr>
                        <a:t>6</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tc>
                  <a:txBody>
                    <a:bodyPr/>
                    <a:lstStyle/>
                    <a:p>
                      <a:pPr marL="0" indent="0">
                        <a:buNone/>
                      </a:pPr>
                      <a:r>
                        <a:rPr lang="en-US" sz="1600" dirty="0">
                          <a:solidFill>
                            <a:srgbClr val="000000"/>
                          </a:solidFill>
                          <a:latin typeface="Comic Sans MS" pitchFamily="34" charset="0"/>
                          <a:ea typeface="Comic Sans MS" pitchFamily="34" charset="-122"/>
                          <a:cs typeface="Comic Sans MS" pitchFamily="34" charset="-120"/>
                        </a:rPr>
                        <a:t>   &lt;input type="submit" value="Sign up"&gt;</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5"/>
                  </a:ext>
                </a:extLst>
              </a:tr>
              <a:tr h="379984">
                <a:tc>
                  <a:txBody>
                    <a:bodyPr/>
                    <a:lstStyle/>
                    <a:p>
                      <a:pPr marL="0" indent="0" algn="r">
                        <a:buNone/>
                      </a:pPr>
                      <a:r>
                        <a:rPr lang="en-US" sz="1600" dirty="0">
                          <a:solidFill>
                            <a:srgbClr val="595959"/>
                          </a:solidFill>
                          <a:latin typeface="Comic Sans MS" pitchFamily="34" charset="0"/>
                          <a:ea typeface="Comic Sans MS" pitchFamily="34" charset="-122"/>
                          <a:cs typeface="Comic Sans MS" pitchFamily="34" charset="-120"/>
                        </a:rPr>
                        <a:t>7</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tc>
                  <a:txBody>
                    <a:bodyPr/>
                    <a:lstStyle/>
                    <a:p>
                      <a:pPr marL="0" indent="0">
                        <a:buNone/>
                      </a:pPr>
                      <a:r>
                        <a:rPr lang="en-US" sz="1600" dirty="0">
                          <a:solidFill>
                            <a:srgbClr val="000000"/>
                          </a:solidFill>
                          <a:latin typeface="Comic Sans MS" pitchFamily="34" charset="0"/>
                          <a:ea typeface="Comic Sans MS" pitchFamily="34" charset="-122"/>
                          <a:cs typeface="Comic Sans MS" pitchFamily="34" charset="-120"/>
                        </a:rPr>
                        <a:t>&lt;/form&gt;</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6"/>
                  </a:ext>
                </a:extLst>
              </a:tr>
            </a:tbl>
          </a:graphicData>
        </a:graphic>
      </p:graphicFrame>
      <p:sp>
        <p:nvSpPr>
          <p:cNvPr id="10" name="Text 7"/>
          <p:cNvSpPr/>
          <p:nvPr/>
        </p:nvSpPr>
        <p:spPr>
          <a:xfrm>
            <a:off x="457200" y="6001512"/>
            <a:ext cx="6645585" cy="379984"/>
          </a:xfrm>
          <a:prstGeom prst="rect">
            <a:avLst/>
          </a:prstGeom>
          <a:noFill/>
          <a:ln/>
        </p:spPr>
        <p:txBody>
          <a:bodyPr wrap="square" lIns="38100" tIns="38100" rIns="38100" bIns="38100" rtlCol="0" anchor="t"/>
          <a:lstStyle/>
          <a:p>
            <a:pPr marL="0" indent="0" algn="l">
              <a:buNone/>
            </a:pPr>
            <a:r>
              <a:rPr lang="en-US" sz="1600" dirty="0">
                <a:solidFill>
                  <a:srgbClr val="595959"/>
                </a:solidFill>
                <a:latin typeface="Comic Sans MS" pitchFamily="34" charset="0"/>
                <a:ea typeface="Comic Sans MS" pitchFamily="34" charset="-122"/>
                <a:cs typeface="Comic Sans MS" pitchFamily="34" charset="-120"/>
              </a:rPr>
              <a:t>LINE 1 OF 7 · SECOND ATTRIBUTE</a:t>
            </a:r>
            <a:endParaRPr lang="en-US" sz="1600" dirty="0"/>
          </a:p>
        </p:txBody>
      </p:sp>
      <p:sp>
        <p:nvSpPr>
          <p:cNvPr id="11" name="Text 8"/>
          <p:cNvSpPr/>
          <p:nvPr/>
        </p:nvSpPr>
        <p:spPr>
          <a:xfrm>
            <a:off x="457200" y="6454648"/>
            <a:ext cx="6645585" cy="1822704"/>
          </a:xfrm>
          <a:prstGeom prst="rect">
            <a:avLst/>
          </a:prstGeom>
          <a:noFill/>
          <a:ln/>
        </p:spPr>
        <p:txBody>
          <a:bodyPr wrap="square" lIns="38100" tIns="38100" rIns="38100" bIns="38100" rtlCol="0" anchor="t"/>
          <a:lstStyle/>
          <a:p>
            <a:pPr marL="0" indent="0" algn="l">
              <a:lnSpc>
                <a:spcPct val="150000"/>
              </a:lnSpc>
              <a:buNone/>
            </a:pPr>
            <a:r>
              <a:rPr lang="en-US" sz="1600" dirty="0">
                <a:solidFill>
                  <a:srgbClr val="000000"/>
                </a:solidFill>
                <a:latin typeface="Comic Sans MS" pitchFamily="34" charset="0"/>
                <a:ea typeface="Comic Sans MS" pitchFamily="34" charset="-122"/>
                <a:cs typeface="Comic Sans MS" pitchFamily="34" charset="-120"/>
              </a:rPr>
              <a:t>There are two choices. post tucks the values quietly inside the body of the request, where they are not displayed on screen. get instead pastes them onto the end of the web address in the address bar.</a:t>
            </a:r>
            <a:endParaRPr lang="en-US" sz="1600" dirty="0"/>
          </a:p>
          <a:p>
            <a:pPr marL="0" indent="0" algn="l">
              <a:lnSpc>
                <a:spcPct val="150000"/>
              </a:lnSpc>
              <a:buNone/>
            </a:pPr>
            <a:r>
              <a:rPr lang="en-US" sz="1600" dirty="0">
                <a:solidFill>
                  <a:srgbClr val="000000"/>
                </a:solidFill>
                <a:latin typeface="Comic Sans MS" pitchFamily="34" charset="0"/>
                <a:ea typeface="Comic Sans MS" pitchFamily="34" charset="-122"/>
                <a:cs typeface="Comic Sans MS" pitchFamily="34" charset="-120"/>
              </a:rPr>
              <a:t>Because this form carries a password, post is the correct and safe choice here.</a:t>
            </a:r>
            <a:endParaRPr lang="en-US" sz="1600" dirty="0"/>
          </a:p>
        </p:txBody>
      </p:sp>
      <p:sp>
        <p:nvSpPr>
          <p:cNvPr id="12" name="Text 9"/>
          <p:cNvSpPr/>
          <p:nvPr/>
        </p:nvSpPr>
        <p:spPr>
          <a:xfrm>
            <a:off x="457200" y="8837168"/>
            <a:ext cx="6645585" cy="434848"/>
          </a:xfrm>
          <a:prstGeom prst="rect">
            <a:avLst/>
          </a:prstGeom>
          <a:noFill/>
          <a:ln w="12700">
            <a:solidFill>
              <a:srgbClr val="000000"/>
            </a:solidFill>
          </a:ln>
        </p:spPr>
        <p:txBody>
          <a:bodyPr wrap="square" lIns="63500" tIns="63500" rIns="63500" bIns="63500" rtlCol="0" anchor="ctr"/>
          <a:lstStyle/>
          <a:p>
            <a:pPr marL="0" indent="0" algn="ctr">
              <a:buNone/>
            </a:pPr>
            <a:r>
              <a:rPr lang="en-US" sz="1600" b="1" dirty="0">
                <a:solidFill>
                  <a:srgbClr val="000000"/>
                </a:solidFill>
                <a:latin typeface="Comic Sans MS" pitchFamily="34" charset="0"/>
                <a:ea typeface="Comic Sans MS" pitchFamily="34" charset="-122"/>
                <a:cs typeface="Comic Sans MS" pitchFamily="34" charset="-120"/>
              </a:rPr>
              <a:t>Passwords must always travel by post, never by get.</a:t>
            </a:r>
            <a:endParaRPr lang="en-US" sz="1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137160"/>
            <a:ext cx="6645585" cy="365760"/>
          </a:xfrm>
          <a:prstGeom prst="rect">
            <a:avLst/>
          </a:prstGeom>
          <a:noFill/>
          <a:ln/>
        </p:spPr>
        <p:txBody>
          <a:bodyPr wrap="square" lIns="38100" tIns="38100" rIns="38100" bIns="38100" rtlCol="0" anchor="t"/>
          <a:lstStyle/>
          <a:p>
            <a:pPr marL="0" indent="0" algn="r">
              <a:buNone/>
            </a:pPr>
            <a:r>
              <a:rPr lang="en-US" sz="1600" dirty="0">
                <a:solidFill>
                  <a:srgbClr val="595959"/>
                </a:solidFill>
                <a:latin typeface="Comic Sans MS" pitchFamily="34" charset="0"/>
                <a:ea typeface="Comic Sans MS" pitchFamily="34" charset="-122"/>
                <a:cs typeface="Comic Sans MS" pitchFamily="34" charset="-120"/>
              </a:rPr>
              <a:t>HTML Forms</a:t>
            </a:r>
            <a:endParaRPr lang="en-US" sz="1600" dirty="0"/>
          </a:p>
        </p:txBody>
      </p:sp>
      <p:sp>
        <p:nvSpPr>
          <p:cNvPr id="3" name="Text 1"/>
          <p:cNvSpPr/>
          <p:nvPr/>
        </p:nvSpPr>
        <p:spPr>
          <a:xfrm>
            <a:off x="0" y="10149840"/>
            <a:ext cx="7559985" cy="365760"/>
          </a:xfrm>
          <a:prstGeom prst="rect">
            <a:avLst/>
          </a:prstGeom>
          <a:noFill/>
          <a:ln/>
        </p:spPr>
        <p:txBody>
          <a:bodyPr wrap="square" lIns="38100" tIns="38100" rIns="38100" bIns="38100" rtlCol="0" anchor="t"/>
          <a:lstStyle/>
          <a:p>
            <a:pPr marL="0" indent="0" algn="ctr">
              <a:buNone/>
            </a:pPr>
            <a:r>
              <a:rPr lang="en-US" sz="1600">
                <a:solidFill>
                  <a:srgbClr val="000000"/>
                </a:solidFill>
                <a:latin typeface="Comic Sans MS" pitchFamily="34" charset="0"/>
                <a:ea typeface="Comic Sans MS" pitchFamily="34" charset="-122"/>
                <a:cs typeface="Comic Sans MS" pitchFamily="34" charset="-120"/>
              </a:rPr>
              <a:t>6</a:t>
            </a:r>
            <a:endParaRPr lang="en-US" sz="1600" dirty="0"/>
          </a:p>
        </p:txBody>
      </p:sp>
      <p:pic>
        <p:nvPicPr>
          <p:cNvPr id="4" name="Image 0" descr="crops/p19.jpg"/>
          <p:cNvPicPr>
            <a:picLocks noChangeAspect="1"/>
          </p:cNvPicPr>
          <p:nvPr/>
        </p:nvPicPr>
        <p:blipFill>
          <a:blip r:embed="rId3"/>
          <a:stretch>
            <a:fillRect/>
          </a:stretch>
        </p:blipFill>
        <p:spPr>
          <a:xfrm>
            <a:off x="492836" y="685800"/>
            <a:ext cx="3492359" cy="2098400"/>
          </a:xfrm>
          <a:prstGeom prst="rect">
            <a:avLst/>
          </a:prstGeom>
        </p:spPr>
      </p:pic>
      <p:sp>
        <p:nvSpPr>
          <p:cNvPr id="5" name="Text 2"/>
          <p:cNvSpPr/>
          <p:nvPr/>
        </p:nvSpPr>
        <p:spPr>
          <a:xfrm>
            <a:off x="4203712" y="713920"/>
            <a:ext cx="2899073" cy="434848"/>
          </a:xfrm>
          <a:prstGeom prst="rect">
            <a:avLst/>
          </a:prstGeom>
          <a:noFill/>
          <a:ln w="12700">
            <a:solidFill>
              <a:srgbClr val="000000"/>
            </a:solidFill>
          </a:ln>
        </p:spPr>
        <p:txBody>
          <a:bodyPr wrap="square" lIns="63500" tIns="63500" rIns="63500" bIns="63500" rtlCol="0" anchor="ctr"/>
          <a:lstStyle/>
          <a:p>
            <a:pPr marL="0" indent="0" algn="ctr">
              <a:buNone/>
            </a:pPr>
            <a:r>
              <a:rPr lang="en-US" sz="1600" b="1" dirty="0">
                <a:solidFill>
                  <a:srgbClr val="000000"/>
                </a:solidFill>
                <a:latin typeface="Comic Sans MS" pitchFamily="34" charset="0"/>
                <a:ea typeface="Comic Sans MS" pitchFamily="34" charset="-122"/>
                <a:cs typeface="Comic Sans MS" pitchFamily="34" charset="-120"/>
              </a:rPr>
              <a:t>THINK OF IT LIKE THIS</a:t>
            </a:r>
            <a:endParaRPr lang="en-US" sz="1600" dirty="0"/>
          </a:p>
        </p:txBody>
      </p:sp>
      <p:sp>
        <p:nvSpPr>
          <p:cNvPr id="6" name="Text 3"/>
          <p:cNvSpPr/>
          <p:nvPr/>
        </p:nvSpPr>
        <p:spPr>
          <a:xfrm>
            <a:off x="4203712" y="1221920"/>
            <a:ext cx="2899073" cy="1534160"/>
          </a:xfrm>
          <a:prstGeom prst="rect">
            <a:avLst/>
          </a:prstGeom>
          <a:noFill/>
          <a:ln/>
        </p:spPr>
        <p:txBody>
          <a:bodyPr wrap="square" lIns="38100" tIns="38100" rIns="38100" bIns="38100" rtlCol="0" anchor="t"/>
          <a:lstStyle/>
          <a:p>
            <a:pPr marL="0" indent="0" algn="l">
              <a:buNone/>
            </a:pPr>
            <a:r>
              <a:rPr lang="en-US" sz="1600" i="1" dirty="0">
                <a:solidFill>
                  <a:srgbClr val="000000"/>
                </a:solidFill>
                <a:latin typeface="Comic Sans MS" pitchFamily="34" charset="0"/>
                <a:ea typeface="Comic Sans MS" pitchFamily="34" charset="-122"/>
                <a:cs typeface="Comic Sans MS" pitchFamily="34" charset="-120"/>
              </a:rPr>
              <a:t>post is a sealed envelope. get is a postcard — anyone who handles it can read it on the way.</a:t>
            </a:r>
            <a:endParaRPr lang="en-US" sz="1600" dirty="0"/>
          </a:p>
        </p:txBody>
      </p:sp>
      <p:sp>
        <p:nvSpPr>
          <p:cNvPr id="7" name="Text 4"/>
          <p:cNvSpPr/>
          <p:nvPr/>
        </p:nvSpPr>
        <p:spPr>
          <a:xfrm>
            <a:off x="457200" y="3113384"/>
            <a:ext cx="6645585" cy="379984"/>
          </a:xfrm>
          <a:prstGeom prst="rect">
            <a:avLst/>
          </a:prstGeom>
          <a:noFill/>
          <a:ln/>
        </p:spPr>
        <p:txBody>
          <a:bodyPr wrap="square" lIns="38100" tIns="38100" rIns="38100" bIns="38100" rtlCol="0" anchor="t"/>
          <a:lstStyle/>
          <a:p>
            <a:pPr marL="0" indent="0" algn="l">
              <a:buNone/>
            </a:pPr>
            <a:r>
              <a:rPr lang="en-US" sz="1600" b="1" dirty="0">
                <a:solidFill>
                  <a:srgbClr val="595959"/>
                </a:solidFill>
                <a:latin typeface="Comic Sans MS" pitchFamily="34" charset="0"/>
                <a:ea typeface="Comic Sans MS" pitchFamily="34" charset="-122"/>
                <a:cs typeface="Comic Sans MS" pitchFamily="34" charset="-120"/>
              </a:rPr>
              <a:t>LINE 1 · GOING DEEPER</a:t>
            </a:r>
            <a:endParaRPr lang="en-US" sz="1600" dirty="0"/>
          </a:p>
        </p:txBody>
      </p:sp>
      <p:sp>
        <p:nvSpPr>
          <p:cNvPr id="8" name="Text 5"/>
          <p:cNvSpPr/>
          <p:nvPr/>
        </p:nvSpPr>
        <p:spPr>
          <a:xfrm>
            <a:off x="457200" y="3676248"/>
            <a:ext cx="6645585" cy="515620"/>
          </a:xfrm>
          <a:prstGeom prst="rect">
            <a:avLst/>
          </a:prstGeom>
          <a:noFill/>
          <a:ln/>
        </p:spPr>
        <p:txBody>
          <a:bodyPr wrap="square" lIns="38100" tIns="38100" rIns="38100" bIns="38100" rtlCol="0" anchor="t"/>
          <a:lstStyle/>
          <a:p>
            <a:pPr marL="0" indent="0" algn="l">
              <a:buNone/>
            </a:pPr>
            <a:r>
              <a:rPr lang="en-US" sz="2200" b="1" dirty="0">
                <a:solidFill>
                  <a:srgbClr val="000000"/>
                </a:solidFill>
                <a:latin typeface="Comic Sans MS" pitchFamily="34" charset="0"/>
                <a:ea typeface="Comic Sans MS" pitchFamily="34" charset="-122"/>
                <a:cs typeface="Comic Sans MS" pitchFamily="34" charset="-120"/>
              </a:rPr>
              <a:t>post and get, side by side</a:t>
            </a:r>
            <a:endParaRPr lang="en-US" sz="2200" dirty="0"/>
          </a:p>
        </p:txBody>
      </p:sp>
      <p:sp>
        <p:nvSpPr>
          <p:cNvPr id="9" name="Shape 6"/>
          <p:cNvSpPr/>
          <p:nvPr/>
        </p:nvSpPr>
        <p:spPr>
          <a:xfrm>
            <a:off x="457200" y="4201012"/>
            <a:ext cx="6645585" cy="0"/>
          </a:xfrm>
          <a:prstGeom prst="line">
            <a:avLst/>
          </a:prstGeom>
          <a:noFill/>
          <a:ln w="19050">
            <a:solidFill>
              <a:srgbClr val="000000"/>
            </a:solidFill>
            <a:prstDash val="solid"/>
          </a:ln>
        </p:spPr>
        <p:txBody>
          <a:bodyPr/>
          <a:lstStyle/>
          <a:p>
            <a:endParaRPr lang="en-GB"/>
          </a:p>
        </p:txBody>
      </p:sp>
      <p:graphicFrame>
        <p:nvGraphicFramePr>
          <p:cNvPr id="16" name="Table 0"/>
          <p:cNvGraphicFramePr>
            <a:graphicFrameLocks noGrp="1"/>
          </p:cNvGraphicFramePr>
          <p:nvPr>
            <p:extLst>
              <p:ext uri="{D42A27DB-BD31-4B8C-83A1-F6EECF244321}">
                <p14:modId xmlns:p14="http://schemas.microsoft.com/office/powerpoint/2010/main" val="1579011935"/>
              </p:ext>
            </p:extLst>
          </p:nvPr>
        </p:nvGraphicFramePr>
        <p:xfrm>
          <a:off x="457200" y="4310740"/>
          <a:ext cx="6645584" cy="4135120"/>
        </p:xfrm>
        <a:graphic>
          <a:graphicData uri="http://schemas.openxmlformats.org/drawingml/2006/table">
            <a:tbl>
              <a:tblPr/>
              <a:tblGrid>
                <a:gridCol w="3322792">
                  <a:extLst>
                    <a:ext uri="{9D8B030D-6E8A-4147-A177-3AD203B41FA5}">
                      <a16:colId xmlns:a16="http://schemas.microsoft.com/office/drawing/2014/main" val="20000"/>
                    </a:ext>
                  </a:extLst>
                </a:gridCol>
                <a:gridCol w="3322792">
                  <a:extLst>
                    <a:ext uri="{9D8B030D-6E8A-4147-A177-3AD203B41FA5}">
                      <a16:colId xmlns:a16="http://schemas.microsoft.com/office/drawing/2014/main" val="20001"/>
                    </a:ext>
                  </a:extLst>
                </a:gridCol>
              </a:tblGrid>
              <a:tr h="416560">
                <a:tc>
                  <a:txBody>
                    <a:bodyPr/>
                    <a:lstStyle/>
                    <a:p>
                      <a:pPr marL="0" indent="0" algn="l">
                        <a:buNone/>
                      </a:pPr>
                      <a:r>
                        <a:rPr lang="en-US" sz="1600" b="1" dirty="0">
                          <a:solidFill>
                            <a:srgbClr val="000000"/>
                          </a:solidFill>
                          <a:latin typeface="Comic Sans MS" pitchFamily="34" charset="0"/>
                          <a:ea typeface="Comic Sans MS" pitchFamily="34" charset="-122"/>
                          <a:cs typeface="Comic Sans MS" pitchFamily="34" charset="-120"/>
                        </a:rPr>
                        <a:t>method="post"</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600" b="1" dirty="0">
                          <a:solidFill>
                            <a:srgbClr val="000000"/>
                          </a:solidFill>
                          <a:latin typeface="Comic Sans MS" pitchFamily="34" charset="0"/>
                          <a:ea typeface="Comic Sans MS" pitchFamily="34" charset="-122"/>
                          <a:cs typeface="Comic Sans MS" pitchFamily="34" charset="-120"/>
                        </a:rPr>
                        <a:t>method="get"</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705104">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Use this for sign-up, log in, payments</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Use this for searches and filters</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013456">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 Values are hidden inside the request</a:t>
                      </a:r>
                      <a:endParaRPr lang="en-US" sz="1600" dirty="0">
                        <a:latin typeface="Comic Sans MS" charset="0"/>
                        <a:ea typeface="Comic Sans MS" charset="0"/>
                        <a:cs typeface="Comic Sans MS" charset="0"/>
                      </a:endParaRPr>
                    </a:p>
                    <a:p>
                      <a:pPr marL="0" indent="0" algn="l">
                        <a:buNone/>
                      </a:pPr>
                      <a:r>
                        <a:rPr lang="en-US" sz="1600" dirty="0">
                          <a:solidFill>
                            <a:srgbClr val="000000"/>
                          </a:solidFill>
                          <a:latin typeface="Comic Sans MS" pitchFamily="34" charset="0"/>
                          <a:ea typeface="Comic Sans MS" pitchFamily="34" charset="-122"/>
                          <a:cs typeface="Comic Sans MS" pitchFamily="34" charset="-120"/>
                        </a:rPr>
                        <a:t>• The address bar stays clean</a:t>
                      </a:r>
                      <a:endParaRPr lang="en-US" sz="1600" dirty="0">
                        <a:latin typeface="Comic Sans MS" charset="0"/>
                        <a:ea typeface="Comic Sans MS" charset="0"/>
                        <a:cs typeface="Comic Sans MS" charset="0"/>
                      </a:endParaRPr>
                    </a:p>
                    <a:p>
                      <a:pPr marL="0" indent="0" algn="l">
                        <a:buNone/>
                      </a:pPr>
                      <a:r>
                        <a:rPr lang="en-US" sz="1600" dirty="0">
                          <a:solidFill>
                            <a:srgbClr val="000000"/>
                          </a:solidFill>
                          <a:latin typeface="Comic Sans MS" pitchFamily="34" charset="0"/>
                          <a:ea typeface="Comic Sans MS" pitchFamily="34" charset="-122"/>
                          <a:cs typeface="Comic Sans MS" pitchFamily="34" charset="-120"/>
                        </a:rPr>
                        <a:t>• Can carry large amounts of data</a:t>
                      </a:r>
                      <a:endParaRPr lang="en-US" sz="1600" dirty="0">
                        <a:latin typeface="Comic Sans MS" charset="0"/>
                        <a:ea typeface="Comic Sans MS" charset="0"/>
                        <a:cs typeface="Comic Sans MS" charset="0"/>
                      </a:endParaRPr>
                    </a:p>
                    <a:p>
                      <a:pPr marL="0" indent="0" algn="l">
                        <a:buNone/>
                      </a:pPr>
                      <a:r>
                        <a:rPr lang="en-US" sz="1600" dirty="0">
                          <a:solidFill>
                            <a:srgbClr val="000000"/>
                          </a:solidFill>
                          <a:latin typeface="Comic Sans MS" pitchFamily="34" charset="0"/>
                          <a:ea typeface="Comic Sans MS" pitchFamily="34" charset="-122"/>
                          <a:cs typeface="Comic Sans MS" pitchFamily="34" charset="-120"/>
                        </a:rPr>
                        <a:t>• Safe for passwords and private details</a:t>
                      </a:r>
                      <a:endParaRPr lang="en-US" sz="1600" dirty="0">
                        <a:latin typeface="Comic Sans MS" charset="0"/>
                        <a:ea typeface="Comic Sans MS" charset="0"/>
                        <a:cs typeface="Comic Sans MS" charset="0"/>
                      </a:endParaRPr>
                    </a:p>
                    <a:p>
                      <a:pPr marL="0" indent="0" algn="l">
                        <a:buNone/>
                      </a:pPr>
                      <a:r>
                        <a:rPr lang="en-US" sz="1600" dirty="0">
                          <a:solidFill>
                            <a:srgbClr val="000000"/>
                          </a:solidFill>
                          <a:latin typeface="Comic Sans MS" pitchFamily="34" charset="0"/>
                          <a:ea typeface="Comic Sans MS" pitchFamily="34" charset="-122"/>
                          <a:cs typeface="Comic Sans MS" pitchFamily="34" charset="-120"/>
                        </a:rPr>
                        <a:t>• Cannot be bookmarked or shared</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 Values are pasted into the web address</a:t>
                      </a:r>
                      <a:endParaRPr lang="en-US" sz="1600" dirty="0">
                        <a:latin typeface="Comic Sans MS" charset="0"/>
                        <a:ea typeface="Comic Sans MS" charset="0"/>
                        <a:cs typeface="Comic Sans MS" charset="0"/>
                      </a:endParaRPr>
                    </a:p>
                    <a:p>
                      <a:pPr marL="0" indent="0" algn="l">
                        <a:buNone/>
                      </a:pPr>
                      <a:r>
                        <a:rPr lang="en-US" sz="1600" dirty="0">
                          <a:solidFill>
                            <a:srgbClr val="000000"/>
                          </a:solidFill>
                          <a:latin typeface="Comic Sans MS" pitchFamily="34" charset="0"/>
                          <a:ea typeface="Comic Sans MS" pitchFamily="34" charset="-122"/>
                          <a:cs typeface="Comic Sans MS" pitchFamily="34" charset="-120"/>
                        </a:rPr>
                        <a:t>• Everything is visible in the address bar</a:t>
                      </a:r>
                      <a:endParaRPr lang="en-US" sz="1600" dirty="0">
                        <a:latin typeface="Comic Sans MS" charset="0"/>
                        <a:ea typeface="Comic Sans MS" charset="0"/>
                        <a:cs typeface="Comic Sans MS" charset="0"/>
                      </a:endParaRPr>
                    </a:p>
                    <a:p>
                      <a:pPr marL="0" indent="0" algn="l">
                        <a:buNone/>
                      </a:pPr>
                      <a:r>
                        <a:rPr lang="en-US" sz="1600" dirty="0">
                          <a:solidFill>
                            <a:srgbClr val="000000"/>
                          </a:solidFill>
                          <a:latin typeface="Comic Sans MS" pitchFamily="34" charset="0"/>
                          <a:ea typeface="Comic Sans MS" pitchFamily="34" charset="-122"/>
                          <a:cs typeface="Comic Sans MS" pitchFamily="34" charset="-120"/>
                        </a:rPr>
                        <a:t>• Limited to a small amount of data</a:t>
                      </a:r>
                      <a:endParaRPr lang="en-US" sz="1600" dirty="0">
                        <a:latin typeface="Comic Sans MS" charset="0"/>
                        <a:ea typeface="Comic Sans MS" charset="0"/>
                        <a:cs typeface="Comic Sans MS" charset="0"/>
                      </a:endParaRPr>
                    </a:p>
                    <a:p>
                      <a:pPr marL="0" indent="0" algn="l">
                        <a:buNone/>
                      </a:pPr>
                      <a:r>
                        <a:rPr lang="en-US" sz="1600" dirty="0">
                          <a:solidFill>
                            <a:srgbClr val="000000"/>
                          </a:solidFill>
                          <a:latin typeface="Comic Sans MS" pitchFamily="34" charset="0"/>
                          <a:ea typeface="Comic Sans MS" pitchFamily="34" charset="-122"/>
                          <a:cs typeface="Comic Sans MS" pitchFamily="34" charset="-120"/>
                        </a:rPr>
                        <a:t>• Never use it for passwords</a:t>
                      </a:r>
                      <a:endParaRPr lang="en-US" sz="1600" dirty="0">
                        <a:latin typeface="Comic Sans MS" charset="0"/>
                        <a:ea typeface="Comic Sans MS" charset="0"/>
                        <a:cs typeface="Comic Sans MS" charset="0"/>
                      </a:endParaRPr>
                    </a:p>
                    <a:p>
                      <a:pPr marL="0" indent="0" algn="l">
                        <a:buNone/>
                      </a:pPr>
                      <a:r>
                        <a:rPr lang="en-US" sz="1600" dirty="0">
                          <a:solidFill>
                            <a:srgbClr val="000000"/>
                          </a:solidFill>
                          <a:latin typeface="Comic Sans MS" pitchFamily="34" charset="0"/>
                          <a:ea typeface="Comic Sans MS" pitchFamily="34" charset="-122"/>
                          <a:cs typeface="Comic Sans MS" pitchFamily="34" charset="-120"/>
                        </a:rPr>
                        <a:t>• Can be bookmarked and shared</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11" name="Text 7"/>
          <p:cNvSpPr/>
          <p:nvPr/>
        </p:nvSpPr>
        <p:spPr>
          <a:xfrm>
            <a:off x="457200" y="8573876"/>
            <a:ext cx="6645585" cy="668528"/>
          </a:xfrm>
          <a:prstGeom prst="rect">
            <a:avLst/>
          </a:prstGeom>
          <a:noFill/>
          <a:ln/>
        </p:spPr>
        <p:txBody>
          <a:bodyPr wrap="square" lIns="38100" tIns="38100" rIns="38100" bIns="38100" rtlCol="0" anchor="t"/>
          <a:lstStyle/>
          <a:p>
            <a:pPr marL="0" indent="0" algn="ctr">
              <a:buNone/>
            </a:pPr>
            <a:r>
              <a:rPr lang="en-US" sz="1600" i="1" dirty="0">
                <a:solidFill>
                  <a:srgbClr val="000000"/>
                </a:solidFill>
                <a:latin typeface="Comic Sans MS" pitchFamily="34" charset="0"/>
                <a:ea typeface="Comic Sans MS" pitchFamily="34" charset="-122"/>
                <a:cs typeface="Comic Sans MS" pitchFamily="34" charset="-120"/>
              </a:rPr>
              <a:t>Rule of thumb: if the data is private or changes something on the server, use post.</a:t>
            </a:r>
            <a:endParaRPr lang="en-US" sz="1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137160"/>
            <a:ext cx="6645585" cy="365760"/>
          </a:xfrm>
          <a:prstGeom prst="rect">
            <a:avLst/>
          </a:prstGeom>
          <a:noFill/>
          <a:ln/>
        </p:spPr>
        <p:txBody>
          <a:bodyPr wrap="square" lIns="38100" tIns="38100" rIns="38100" bIns="38100" rtlCol="0" anchor="t"/>
          <a:lstStyle/>
          <a:p>
            <a:pPr marL="0" indent="0" algn="r">
              <a:buNone/>
            </a:pPr>
            <a:r>
              <a:rPr lang="en-US" sz="1600" dirty="0">
                <a:solidFill>
                  <a:srgbClr val="595959"/>
                </a:solidFill>
                <a:latin typeface="Comic Sans MS" pitchFamily="34" charset="0"/>
                <a:ea typeface="Comic Sans MS" pitchFamily="34" charset="-122"/>
                <a:cs typeface="Comic Sans MS" pitchFamily="34" charset="-120"/>
              </a:rPr>
              <a:t>HTML Forms</a:t>
            </a:r>
            <a:endParaRPr lang="en-US" sz="1600" dirty="0"/>
          </a:p>
        </p:txBody>
      </p:sp>
      <p:sp>
        <p:nvSpPr>
          <p:cNvPr id="3" name="Text 1"/>
          <p:cNvSpPr/>
          <p:nvPr/>
        </p:nvSpPr>
        <p:spPr>
          <a:xfrm>
            <a:off x="0" y="10149840"/>
            <a:ext cx="7559985" cy="365760"/>
          </a:xfrm>
          <a:prstGeom prst="rect">
            <a:avLst/>
          </a:prstGeom>
          <a:noFill/>
          <a:ln/>
        </p:spPr>
        <p:txBody>
          <a:bodyPr wrap="square" lIns="38100" tIns="38100" rIns="38100" bIns="38100" rtlCol="0" anchor="t"/>
          <a:lstStyle/>
          <a:p>
            <a:pPr marL="0" indent="0" algn="ctr">
              <a:buNone/>
            </a:pPr>
            <a:r>
              <a:rPr lang="en-US" sz="1600">
                <a:solidFill>
                  <a:srgbClr val="000000"/>
                </a:solidFill>
                <a:latin typeface="Comic Sans MS" pitchFamily="34" charset="0"/>
                <a:ea typeface="Comic Sans MS" pitchFamily="34" charset="-122"/>
                <a:cs typeface="Comic Sans MS" pitchFamily="34" charset="-120"/>
              </a:rPr>
              <a:t>7</a:t>
            </a:r>
            <a:endParaRPr lang="en-US" sz="1600" dirty="0"/>
          </a:p>
        </p:txBody>
      </p:sp>
      <p:pic>
        <p:nvPicPr>
          <p:cNvPr id="4" name="Image 0" descr="crops/p22.jpg"/>
          <p:cNvPicPr>
            <a:picLocks noChangeAspect="1"/>
          </p:cNvPicPr>
          <p:nvPr/>
        </p:nvPicPr>
        <p:blipFill>
          <a:blip r:embed="rId3"/>
          <a:stretch>
            <a:fillRect/>
          </a:stretch>
        </p:blipFill>
        <p:spPr>
          <a:xfrm>
            <a:off x="492680" y="1131239"/>
            <a:ext cx="3492359" cy="2462082"/>
          </a:xfrm>
          <a:prstGeom prst="rect">
            <a:avLst/>
          </a:prstGeom>
        </p:spPr>
      </p:pic>
      <p:sp>
        <p:nvSpPr>
          <p:cNvPr id="5" name="Text 2"/>
          <p:cNvSpPr/>
          <p:nvPr/>
        </p:nvSpPr>
        <p:spPr>
          <a:xfrm>
            <a:off x="4203556" y="1341200"/>
            <a:ext cx="2899073" cy="434848"/>
          </a:xfrm>
          <a:prstGeom prst="rect">
            <a:avLst/>
          </a:prstGeom>
          <a:noFill/>
          <a:ln w="12700">
            <a:solidFill>
              <a:srgbClr val="000000"/>
            </a:solidFill>
          </a:ln>
        </p:spPr>
        <p:txBody>
          <a:bodyPr wrap="square" lIns="63500" tIns="63500" rIns="63500" bIns="63500" rtlCol="0" anchor="ctr"/>
          <a:lstStyle/>
          <a:p>
            <a:pPr marL="0" indent="0" algn="ctr">
              <a:buNone/>
            </a:pPr>
            <a:r>
              <a:rPr lang="en-US" sz="1600" b="1" dirty="0">
                <a:solidFill>
                  <a:srgbClr val="000000"/>
                </a:solidFill>
                <a:latin typeface="Comic Sans MS" pitchFamily="34" charset="0"/>
                <a:ea typeface="Comic Sans MS" pitchFamily="34" charset="-122"/>
                <a:cs typeface="Comic Sans MS" pitchFamily="34" charset="-120"/>
              </a:rPr>
              <a:t>THINK OF IT LIKE THIS</a:t>
            </a:r>
            <a:endParaRPr lang="en-US" sz="1600" dirty="0"/>
          </a:p>
        </p:txBody>
      </p:sp>
      <p:sp>
        <p:nvSpPr>
          <p:cNvPr id="6" name="Text 3"/>
          <p:cNvSpPr/>
          <p:nvPr/>
        </p:nvSpPr>
        <p:spPr>
          <a:xfrm>
            <a:off x="4203556" y="1849200"/>
            <a:ext cx="2899073" cy="1534160"/>
          </a:xfrm>
          <a:prstGeom prst="rect">
            <a:avLst/>
          </a:prstGeom>
          <a:noFill/>
          <a:ln/>
        </p:spPr>
        <p:txBody>
          <a:bodyPr wrap="square" lIns="38100" tIns="38100" rIns="38100" bIns="38100" rtlCol="0" anchor="t"/>
          <a:lstStyle/>
          <a:p>
            <a:pPr marL="0" indent="0" algn="l">
              <a:buNone/>
            </a:pPr>
            <a:r>
              <a:rPr lang="en-US" sz="1600" i="1" dirty="0">
                <a:solidFill>
                  <a:srgbClr val="000000"/>
                </a:solidFill>
                <a:latin typeface="Comic Sans MS" pitchFamily="34" charset="0"/>
                <a:ea typeface="Comic Sans MS" pitchFamily="34" charset="-122"/>
                <a:cs typeface="Comic Sans MS" pitchFamily="34" charset="-120"/>
              </a:rPr>
              <a:t>post is a sealed envelope. get is a postcard — anyone who handles it can read it on the way.</a:t>
            </a:r>
            <a:endParaRPr lang="en-US" sz="1600" dirty="0"/>
          </a:p>
        </p:txBody>
      </p:sp>
      <p:sp>
        <p:nvSpPr>
          <p:cNvPr id="7" name="Text 4"/>
          <p:cNvSpPr/>
          <p:nvPr/>
        </p:nvSpPr>
        <p:spPr>
          <a:xfrm>
            <a:off x="457044" y="3922505"/>
            <a:ext cx="6645585" cy="379984"/>
          </a:xfrm>
          <a:prstGeom prst="rect">
            <a:avLst/>
          </a:prstGeom>
          <a:noFill/>
          <a:ln/>
        </p:spPr>
        <p:txBody>
          <a:bodyPr wrap="square" lIns="38100" tIns="38100" rIns="38100" bIns="38100" rtlCol="0" anchor="t"/>
          <a:lstStyle/>
          <a:p>
            <a:pPr marL="0" indent="0" algn="l">
              <a:buNone/>
            </a:pPr>
            <a:r>
              <a:rPr lang="en-US" sz="1600" b="1" dirty="0">
                <a:solidFill>
                  <a:srgbClr val="595959"/>
                </a:solidFill>
                <a:latin typeface="Comic Sans MS" pitchFamily="34" charset="0"/>
                <a:ea typeface="Comic Sans MS" pitchFamily="34" charset="-122"/>
                <a:cs typeface="Comic Sans MS" pitchFamily="34" charset="-120"/>
              </a:rPr>
              <a:t>LINE 2 · GOING DEEPER</a:t>
            </a:r>
            <a:endParaRPr lang="en-US" sz="1600" dirty="0"/>
          </a:p>
        </p:txBody>
      </p:sp>
      <p:sp>
        <p:nvSpPr>
          <p:cNvPr id="8" name="Text 5"/>
          <p:cNvSpPr/>
          <p:nvPr/>
        </p:nvSpPr>
        <p:spPr>
          <a:xfrm>
            <a:off x="457044" y="4485369"/>
            <a:ext cx="6645585" cy="912368"/>
          </a:xfrm>
          <a:prstGeom prst="rect">
            <a:avLst/>
          </a:prstGeom>
          <a:noFill/>
          <a:ln/>
        </p:spPr>
        <p:txBody>
          <a:bodyPr wrap="square" lIns="38100" tIns="38100" rIns="38100" bIns="38100" rtlCol="0" anchor="t"/>
          <a:lstStyle/>
          <a:p>
            <a:pPr marL="0" indent="0" algn="l">
              <a:buNone/>
            </a:pPr>
            <a:r>
              <a:rPr lang="en-US" sz="2200" b="1" dirty="0">
                <a:solidFill>
                  <a:srgbClr val="000000"/>
                </a:solidFill>
                <a:latin typeface="Comic Sans MS" pitchFamily="34" charset="0"/>
                <a:ea typeface="Comic Sans MS" pitchFamily="34" charset="-122"/>
                <a:cs typeface="Comic Sans MS" pitchFamily="34" charset="-120"/>
              </a:rPr>
              <a:t>Three reasons labels are not optional</a:t>
            </a:r>
            <a:endParaRPr lang="en-US" sz="2200" dirty="0"/>
          </a:p>
        </p:txBody>
      </p:sp>
      <p:sp>
        <p:nvSpPr>
          <p:cNvPr id="9" name="Shape 6"/>
          <p:cNvSpPr/>
          <p:nvPr/>
        </p:nvSpPr>
        <p:spPr>
          <a:xfrm>
            <a:off x="457044" y="5406881"/>
            <a:ext cx="6645585" cy="0"/>
          </a:xfrm>
          <a:prstGeom prst="line">
            <a:avLst/>
          </a:prstGeom>
          <a:noFill/>
          <a:ln w="19050">
            <a:solidFill>
              <a:srgbClr val="000000"/>
            </a:solidFill>
            <a:prstDash val="solid"/>
          </a:ln>
        </p:spPr>
        <p:txBody>
          <a:bodyPr/>
          <a:lstStyle/>
          <a:p>
            <a:endParaRPr lang="en-GB"/>
          </a:p>
        </p:txBody>
      </p:sp>
      <p:graphicFrame>
        <p:nvGraphicFramePr>
          <p:cNvPr id="18" name="Table 0"/>
          <p:cNvGraphicFramePr>
            <a:graphicFrameLocks noGrp="1"/>
          </p:cNvGraphicFramePr>
          <p:nvPr>
            <p:extLst>
              <p:ext uri="{D42A27DB-BD31-4B8C-83A1-F6EECF244321}">
                <p14:modId xmlns:p14="http://schemas.microsoft.com/office/powerpoint/2010/main" val="2638149066"/>
              </p:ext>
            </p:extLst>
          </p:nvPr>
        </p:nvGraphicFramePr>
        <p:xfrm>
          <a:off x="457044" y="5516609"/>
          <a:ext cx="6645585" cy="3430016"/>
        </p:xfrm>
        <a:graphic>
          <a:graphicData uri="http://schemas.openxmlformats.org/drawingml/2006/table">
            <a:tbl>
              <a:tblPr/>
              <a:tblGrid>
                <a:gridCol w="2215195">
                  <a:extLst>
                    <a:ext uri="{9D8B030D-6E8A-4147-A177-3AD203B41FA5}">
                      <a16:colId xmlns:a16="http://schemas.microsoft.com/office/drawing/2014/main" val="20000"/>
                    </a:ext>
                  </a:extLst>
                </a:gridCol>
                <a:gridCol w="2215195">
                  <a:extLst>
                    <a:ext uri="{9D8B030D-6E8A-4147-A177-3AD203B41FA5}">
                      <a16:colId xmlns:a16="http://schemas.microsoft.com/office/drawing/2014/main" val="20001"/>
                    </a:ext>
                  </a:extLst>
                </a:gridCol>
                <a:gridCol w="2215195">
                  <a:extLst>
                    <a:ext uri="{9D8B030D-6E8A-4147-A177-3AD203B41FA5}">
                      <a16:colId xmlns:a16="http://schemas.microsoft.com/office/drawing/2014/main" val="20002"/>
                    </a:ext>
                  </a:extLst>
                </a:gridCol>
              </a:tblGrid>
              <a:tr h="705104">
                <a:tc>
                  <a:txBody>
                    <a:bodyPr/>
                    <a:lstStyle/>
                    <a:p>
                      <a:pPr marL="0" indent="0" algn="l">
                        <a:buNone/>
                      </a:pPr>
                      <a:r>
                        <a:rPr lang="en-US" sz="1600" b="1" dirty="0">
                          <a:solidFill>
                            <a:srgbClr val="000000"/>
                          </a:solidFill>
                          <a:latin typeface="Comic Sans MS" pitchFamily="34" charset="0"/>
                          <a:ea typeface="Comic Sans MS" pitchFamily="34" charset="-122"/>
                          <a:cs typeface="Comic Sans MS" pitchFamily="34" charset="-120"/>
                        </a:rPr>
                        <a:t>1  Clarity</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600" b="1" dirty="0">
                          <a:solidFill>
                            <a:srgbClr val="000000"/>
                          </a:solidFill>
                          <a:latin typeface="Comic Sans MS" pitchFamily="34" charset="0"/>
                          <a:ea typeface="Comic Sans MS" pitchFamily="34" charset="-122"/>
                          <a:cs typeface="Comic Sans MS" pitchFamily="34" charset="-120"/>
                        </a:rPr>
                        <a:t>2  A bigger click target</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600" b="1" dirty="0">
                          <a:solidFill>
                            <a:srgbClr val="000000"/>
                          </a:solidFill>
                          <a:latin typeface="Comic Sans MS" pitchFamily="34" charset="0"/>
                          <a:ea typeface="Comic Sans MS" pitchFamily="34" charset="-122"/>
                          <a:cs typeface="Comic Sans MS" pitchFamily="34" charset="-120"/>
                        </a:rPr>
                        <a:t>3  Screen readers</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724912">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An empty box on its own means nothing. The label tells the visitor exactly what belongs in it.</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Because for="user" links them, clicking the word Username: places the cursor into the box. That is a real help on a phone.</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Visually impaired users hear the page read aloud. A linked label is read out with the box; an unlinked box is announced as an unnamed edit field.</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
        <p:nvSpPr>
          <p:cNvPr id="11" name="Text 7"/>
          <p:cNvSpPr/>
          <p:nvPr/>
        </p:nvSpPr>
        <p:spPr>
          <a:xfrm>
            <a:off x="457044" y="9074641"/>
            <a:ext cx="6645585" cy="723392"/>
          </a:xfrm>
          <a:prstGeom prst="rect">
            <a:avLst/>
          </a:prstGeom>
          <a:noFill/>
          <a:ln w="12700">
            <a:solidFill>
              <a:srgbClr val="000000"/>
            </a:solidFill>
          </a:ln>
        </p:spPr>
        <p:txBody>
          <a:bodyPr wrap="square" lIns="63500" tIns="63500" rIns="63500" bIns="63500" rtlCol="0" anchor="ctr"/>
          <a:lstStyle/>
          <a:p>
            <a:pPr marL="0" indent="0" algn="ctr">
              <a:buNone/>
            </a:pPr>
            <a:r>
              <a:rPr lang="en-US" sz="1600" b="1" dirty="0">
                <a:solidFill>
                  <a:srgbClr val="000000"/>
                </a:solidFill>
                <a:latin typeface="Comic Sans MS" pitchFamily="34" charset="0"/>
                <a:ea typeface="Comic Sans MS" pitchFamily="34" charset="-122"/>
                <a:cs typeface="Comic Sans MS" pitchFamily="34" charset="-120"/>
              </a:rPr>
              <a:t>Accessibility is not an extra feature.</a:t>
            </a:r>
            <a:endParaRPr lang="en-US" sz="1600" dirty="0"/>
          </a:p>
          <a:p>
            <a:pPr marL="0" indent="0" algn="ctr">
              <a:buNone/>
            </a:pPr>
            <a:r>
              <a:rPr lang="en-US" sz="1600" b="1" dirty="0">
                <a:solidFill>
                  <a:srgbClr val="000000"/>
                </a:solidFill>
                <a:latin typeface="Comic Sans MS" pitchFamily="34" charset="0"/>
                <a:ea typeface="Comic Sans MS" pitchFamily="34" charset="-122"/>
                <a:cs typeface="Comic Sans MS" pitchFamily="34" charset="-120"/>
              </a:rPr>
              <a:t>It is part of writing correct HTML.</a:t>
            </a:r>
            <a:endParaRPr lang="en-US" sz="1600" dirty="0"/>
          </a:p>
        </p:txBody>
      </p:sp>
      <p:sp>
        <p:nvSpPr>
          <p:cNvPr id="12" name="Text 12">
            <a:extLst>
              <a:ext uri="{FF2B5EF4-FFF2-40B4-BE49-F238E27FC236}">
                <a16:creationId xmlns:a16="http://schemas.microsoft.com/office/drawing/2014/main" id="{6EF27BEB-A1F6-4A30-F131-FD8326900375}"/>
              </a:ext>
            </a:extLst>
          </p:cNvPr>
          <p:cNvSpPr/>
          <p:nvPr/>
        </p:nvSpPr>
        <p:spPr>
          <a:xfrm>
            <a:off x="457043" y="671152"/>
            <a:ext cx="6645585" cy="434848"/>
          </a:xfrm>
          <a:prstGeom prst="rect">
            <a:avLst/>
          </a:prstGeom>
          <a:noFill/>
          <a:ln w="12700">
            <a:solidFill>
              <a:srgbClr val="000000"/>
            </a:solidFill>
          </a:ln>
        </p:spPr>
        <p:txBody>
          <a:bodyPr wrap="square" lIns="63500" tIns="63500" rIns="63500" bIns="63500" rtlCol="0" anchor="ctr"/>
          <a:lstStyle/>
          <a:p>
            <a:pPr marL="0" indent="0" algn="ctr">
              <a:buNone/>
            </a:pPr>
            <a:r>
              <a:rPr lang="en-US" sz="1600" b="1" dirty="0">
                <a:solidFill>
                  <a:srgbClr val="000000"/>
                </a:solidFill>
                <a:latin typeface="Comic Sans MS" pitchFamily="34" charset="0"/>
                <a:ea typeface="Comic Sans MS" pitchFamily="34" charset="-122"/>
                <a:cs typeface="Comic Sans MS" pitchFamily="34" charset="-120"/>
              </a:rPr>
              <a:t>The visible words sit between the two tags.</a:t>
            </a:r>
            <a:endParaRPr lang="en-US" sz="1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137160"/>
            <a:ext cx="6645585" cy="365760"/>
          </a:xfrm>
          <a:prstGeom prst="rect">
            <a:avLst/>
          </a:prstGeom>
          <a:noFill/>
          <a:ln/>
        </p:spPr>
        <p:txBody>
          <a:bodyPr wrap="square" lIns="38100" tIns="38100" rIns="38100" bIns="38100" rtlCol="0" anchor="t"/>
          <a:lstStyle/>
          <a:p>
            <a:pPr marL="0" indent="0" algn="r">
              <a:buNone/>
            </a:pPr>
            <a:r>
              <a:rPr lang="en-US" sz="1600" dirty="0">
                <a:solidFill>
                  <a:srgbClr val="595959"/>
                </a:solidFill>
                <a:latin typeface="Comic Sans MS" pitchFamily="34" charset="0"/>
                <a:ea typeface="Comic Sans MS" pitchFamily="34" charset="-122"/>
                <a:cs typeface="Comic Sans MS" pitchFamily="34" charset="-120"/>
              </a:rPr>
              <a:t>HTML Forms</a:t>
            </a:r>
            <a:endParaRPr lang="en-US" sz="1600" dirty="0"/>
          </a:p>
        </p:txBody>
      </p:sp>
      <p:sp>
        <p:nvSpPr>
          <p:cNvPr id="3" name="Text 1"/>
          <p:cNvSpPr/>
          <p:nvPr/>
        </p:nvSpPr>
        <p:spPr>
          <a:xfrm>
            <a:off x="0" y="10149840"/>
            <a:ext cx="7559985" cy="365760"/>
          </a:xfrm>
          <a:prstGeom prst="rect">
            <a:avLst/>
          </a:prstGeom>
          <a:noFill/>
          <a:ln/>
        </p:spPr>
        <p:txBody>
          <a:bodyPr wrap="square" lIns="38100" tIns="38100" rIns="38100" bIns="38100" rtlCol="0" anchor="t"/>
          <a:lstStyle/>
          <a:p>
            <a:pPr marL="0" indent="0" algn="ctr">
              <a:buNone/>
            </a:pPr>
            <a:r>
              <a:rPr lang="en-US" sz="1600">
                <a:solidFill>
                  <a:srgbClr val="000000"/>
                </a:solidFill>
                <a:latin typeface="Comic Sans MS" pitchFamily="34" charset="0"/>
                <a:ea typeface="Comic Sans MS" pitchFamily="34" charset="-122"/>
                <a:cs typeface="Comic Sans MS" pitchFamily="34" charset="-120"/>
              </a:rPr>
              <a:t>8</a:t>
            </a:r>
            <a:endParaRPr lang="en-US" sz="1600" dirty="0"/>
          </a:p>
        </p:txBody>
      </p:sp>
      <p:sp>
        <p:nvSpPr>
          <p:cNvPr id="4" name="Text 2"/>
          <p:cNvSpPr/>
          <p:nvPr/>
        </p:nvSpPr>
        <p:spPr>
          <a:xfrm>
            <a:off x="457200" y="777240"/>
            <a:ext cx="6645585" cy="379984"/>
          </a:xfrm>
          <a:prstGeom prst="rect">
            <a:avLst/>
          </a:prstGeom>
          <a:noFill/>
          <a:ln/>
        </p:spPr>
        <p:txBody>
          <a:bodyPr wrap="square" lIns="38100" tIns="38100" rIns="38100" bIns="38100" rtlCol="0" anchor="t"/>
          <a:lstStyle/>
          <a:p>
            <a:pPr marL="0" indent="0" algn="l">
              <a:buNone/>
            </a:pPr>
            <a:r>
              <a:rPr lang="en-US" sz="1600" b="1" dirty="0">
                <a:solidFill>
                  <a:srgbClr val="595959"/>
                </a:solidFill>
                <a:latin typeface="Comic Sans MS" pitchFamily="34" charset="0"/>
                <a:ea typeface="Comic Sans MS" pitchFamily="34" charset="-122"/>
                <a:cs typeface="Comic Sans MS" pitchFamily="34" charset="-120"/>
              </a:rPr>
              <a:t>LINE 3 · THE FIRST INPUT</a:t>
            </a:r>
            <a:endParaRPr lang="en-US" sz="1600" dirty="0"/>
          </a:p>
        </p:txBody>
      </p:sp>
      <p:sp>
        <p:nvSpPr>
          <p:cNvPr id="5" name="Text 3"/>
          <p:cNvSpPr/>
          <p:nvPr/>
        </p:nvSpPr>
        <p:spPr>
          <a:xfrm>
            <a:off x="457200" y="1340104"/>
            <a:ext cx="6645585" cy="912368"/>
          </a:xfrm>
          <a:prstGeom prst="rect">
            <a:avLst/>
          </a:prstGeom>
          <a:noFill/>
          <a:ln/>
        </p:spPr>
        <p:txBody>
          <a:bodyPr wrap="square" lIns="38100" tIns="38100" rIns="38100" bIns="38100" rtlCol="0" anchor="t"/>
          <a:lstStyle/>
          <a:p>
            <a:pPr marL="0" indent="0" algn="l">
              <a:buNone/>
            </a:pPr>
            <a:r>
              <a:rPr lang="en-US" sz="2200" b="1" dirty="0">
                <a:solidFill>
                  <a:srgbClr val="000000"/>
                </a:solidFill>
                <a:latin typeface="Comic Sans MS" pitchFamily="34" charset="0"/>
                <a:ea typeface="Comic Sans MS" pitchFamily="34" charset="-122"/>
                <a:cs typeface="Comic Sans MS" pitchFamily="34" charset="-120"/>
              </a:rPr>
              <a:t>&lt;input&gt; — the box the visitor types into</a:t>
            </a:r>
            <a:endParaRPr lang="en-US" sz="2200" dirty="0"/>
          </a:p>
        </p:txBody>
      </p:sp>
      <p:sp>
        <p:nvSpPr>
          <p:cNvPr id="6" name="Shape 4"/>
          <p:cNvSpPr/>
          <p:nvPr/>
        </p:nvSpPr>
        <p:spPr>
          <a:xfrm>
            <a:off x="457200" y="2261616"/>
            <a:ext cx="6645585" cy="0"/>
          </a:xfrm>
          <a:prstGeom prst="line">
            <a:avLst/>
          </a:prstGeom>
          <a:noFill/>
          <a:ln w="19050">
            <a:solidFill>
              <a:srgbClr val="000000"/>
            </a:solidFill>
            <a:prstDash val="solid"/>
          </a:ln>
        </p:spPr>
        <p:txBody>
          <a:bodyPr/>
          <a:lstStyle/>
          <a:p>
            <a:endParaRPr lang="en-GB"/>
          </a:p>
        </p:txBody>
      </p:sp>
      <p:sp>
        <p:nvSpPr>
          <p:cNvPr id="7" name="Text 5"/>
          <p:cNvSpPr/>
          <p:nvPr/>
        </p:nvSpPr>
        <p:spPr>
          <a:xfrm>
            <a:off x="457200" y="2371344"/>
            <a:ext cx="6645585" cy="379984"/>
          </a:xfrm>
          <a:prstGeom prst="rect">
            <a:avLst/>
          </a:prstGeom>
          <a:noFill/>
          <a:ln/>
        </p:spPr>
        <p:txBody>
          <a:bodyPr wrap="square" lIns="38100" tIns="38100" rIns="38100" bIns="38100" rtlCol="0" anchor="t"/>
          <a:lstStyle/>
          <a:p>
            <a:pPr marL="0" indent="0" algn="l">
              <a:buNone/>
            </a:pPr>
            <a:r>
              <a:rPr lang="en-US" sz="1600" b="1" dirty="0">
                <a:solidFill>
                  <a:srgbClr val="000000"/>
                </a:solidFill>
                <a:latin typeface="Comic Sans MS" pitchFamily="34" charset="0"/>
                <a:ea typeface="Comic Sans MS" pitchFamily="34" charset="-122"/>
                <a:cs typeface="Comic Sans MS" pitchFamily="34" charset="-120"/>
              </a:rPr>
              <a:t>One &lt;input&gt; tag draws one box on the screen.</a:t>
            </a:r>
            <a:endParaRPr lang="en-US" sz="1600" dirty="0"/>
          </a:p>
        </p:txBody>
      </p:sp>
      <p:sp>
        <p:nvSpPr>
          <p:cNvPr id="8" name="Shape 6"/>
          <p:cNvSpPr/>
          <p:nvPr/>
        </p:nvSpPr>
        <p:spPr>
          <a:xfrm>
            <a:off x="457200" y="2824480"/>
            <a:ext cx="6645585" cy="2769616"/>
          </a:xfrm>
          <a:prstGeom prst="rect">
            <a:avLst/>
          </a:prstGeom>
          <a:solidFill>
            <a:srgbClr val="FFFFFF"/>
          </a:solidFill>
          <a:ln w="15875">
            <a:solidFill>
              <a:srgbClr val="000000"/>
            </a:solidFill>
            <a:prstDash val="solid"/>
          </a:ln>
        </p:spPr>
        <p:txBody>
          <a:bodyPr/>
          <a:lstStyle/>
          <a:p>
            <a:endParaRPr lang="en-GB"/>
          </a:p>
        </p:txBody>
      </p:sp>
      <p:graphicFrame>
        <p:nvGraphicFramePr>
          <p:cNvPr id="19" name="Table 0"/>
          <p:cNvGraphicFramePr>
            <a:graphicFrameLocks noGrp="1"/>
          </p:cNvGraphicFramePr>
          <p:nvPr>
            <p:extLst>
              <p:ext uri="{D42A27DB-BD31-4B8C-83A1-F6EECF244321}">
                <p14:modId xmlns:p14="http://schemas.microsoft.com/office/powerpoint/2010/main" val="1579011935"/>
              </p:ext>
            </p:extLst>
          </p:nvPr>
        </p:nvGraphicFramePr>
        <p:xfrm>
          <a:off x="457200" y="2879344"/>
          <a:ext cx="6645585" cy="2659888"/>
        </p:xfrm>
        <a:graphic>
          <a:graphicData uri="http://schemas.openxmlformats.org/drawingml/2006/table">
            <a:tbl>
              <a:tblPr/>
              <a:tblGrid>
                <a:gridCol w="411480">
                  <a:extLst>
                    <a:ext uri="{9D8B030D-6E8A-4147-A177-3AD203B41FA5}">
                      <a16:colId xmlns:a16="http://schemas.microsoft.com/office/drawing/2014/main" val="20000"/>
                    </a:ext>
                  </a:extLst>
                </a:gridCol>
                <a:gridCol w="6234105">
                  <a:extLst>
                    <a:ext uri="{9D8B030D-6E8A-4147-A177-3AD203B41FA5}">
                      <a16:colId xmlns:a16="http://schemas.microsoft.com/office/drawing/2014/main" val="20001"/>
                    </a:ext>
                  </a:extLst>
                </a:gridCol>
              </a:tblGrid>
              <a:tr h="379984">
                <a:tc>
                  <a:txBody>
                    <a:bodyPr/>
                    <a:lstStyle/>
                    <a:p>
                      <a:pPr marL="0" indent="0" algn="r">
                        <a:buNone/>
                      </a:pPr>
                      <a:r>
                        <a:rPr lang="en-US" sz="1600" dirty="0">
                          <a:solidFill>
                            <a:srgbClr val="595959"/>
                          </a:solidFill>
                          <a:latin typeface="Comic Sans MS" pitchFamily="34" charset="0"/>
                          <a:ea typeface="Comic Sans MS" pitchFamily="34" charset="-122"/>
                          <a:cs typeface="Comic Sans MS" pitchFamily="34" charset="-120"/>
                        </a:rPr>
                        <a:t>1</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tc>
                  <a:txBody>
                    <a:bodyPr/>
                    <a:lstStyle/>
                    <a:p>
                      <a:pPr marL="0" indent="0">
                        <a:buNone/>
                      </a:pPr>
                      <a:r>
                        <a:rPr lang="en-US" sz="1600" dirty="0">
                          <a:solidFill>
                            <a:srgbClr val="000000"/>
                          </a:solidFill>
                          <a:latin typeface="Comic Sans MS" pitchFamily="34" charset="0"/>
                          <a:ea typeface="Comic Sans MS" pitchFamily="34" charset="-122"/>
                          <a:cs typeface="Comic Sans MS" pitchFamily="34" charset="-120"/>
                        </a:rPr>
                        <a:t>&lt;form action="signup.php" method="post"&gt;</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0"/>
                  </a:ext>
                </a:extLst>
              </a:tr>
              <a:tr h="379984">
                <a:tc>
                  <a:txBody>
                    <a:bodyPr/>
                    <a:lstStyle/>
                    <a:p>
                      <a:pPr marL="0" indent="0" algn="r">
                        <a:buNone/>
                      </a:pPr>
                      <a:r>
                        <a:rPr lang="en-US" sz="1600" dirty="0">
                          <a:solidFill>
                            <a:srgbClr val="595959"/>
                          </a:solidFill>
                          <a:latin typeface="Comic Sans MS" pitchFamily="34" charset="0"/>
                          <a:ea typeface="Comic Sans MS" pitchFamily="34" charset="-122"/>
                          <a:cs typeface="Comic Sans MS" pitchFamily="34" charset="-120"/>
                        </a:rPr>
                        <a:t>2</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tc>
                  <a:txBody>
                    <a:bodyPr/>
                    <a:lstStyle/>
                    <a:p>
                      <a:pPr marL="0" indent="0">
                        <a:buNone/>
                      </a:pPr>
                      <a:r>
                        <a:rPr lang="en-US" sz="1600" dirty="0">
                          <a:solidFill>
                            <a:srgbClr val="000000"/>
                          </a:solidFill>
                          <a:latin typeface="Comic Sans MS" pitchFamily="34" charset="0"/>
                          <a:ea typeface="Comic Sans MS" pitchFamily="34" charset="-122"/>
                          <a:cs typeface="Comic Sans MS" pitchFamily="34" charset="-120"/>
                        </a:rPr>
                        <a:t>   &lt;label for="user"&gt;Username:&lt;/label&gt;</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1"/>
                  </a:ext>
                </a:extLst>
              </a:tr>
              <a:tr h="379984">
                <a:tc>
                  <a:txBody>
                    <a:bodyPr/>
                    <a:lstStyle/>
                    <a:p>
                      <a:pPr marL="0" indent="0" algn="r">
                        <a:buNone/>
                      </a:pPr>
                      <a:r>
                        <a:rPr lang="en-US" sz="1600" b="1" dirty="0">
                          <a:solidFill>
                            <a:srgbClr val="595959"/>
                          </a:solidFill>
                          <a:latin typeface="Comic Sans MS" pitchFamily="34" charset="0"/>
                          <a:ea typeface="Comic Sans MS" pitchFamily="34" charset="-122"/>
                          <a:cs typeface="Comic Sans MS" pitchFamily="34" charset="-120"/>
                        </a:rPr>
                        <a:t>3</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solidFill>
                      <a:srgbClr val="E7E6E6"/>
                    </a:solidFill>
                  </a:tcPr>
                </a:tc>
                <a:tc>
                  <a:txBody>
                    <a:bodyPr/>
                    <a:lstStyle/>
                    <a:p>
                      <a:pPr marL="0" indent="0">
                        <a:buNone/>
                      </a:pPr>
                      <a:r>
                        <a:rPr lang="en-US" sz="1600" b="1" dirty="0">
                          <a:solidFill>
                            <a:srgbClr val="000000"/>
                          </a:solidFill>
                          <a:latin typeface="Comic Sans MS" pitchFamily="34" charset="0"/>
                          <a:ea typeface="Comic Sans MS" pitchFamily="34" charset="-122"/>
                          <a:cs typeface="Comic Sans MS" pitchFamily="34" charset="-120"/>
                        </a:rPr>
                        <a:t>   &lt;input type="text" id="user" name="user"&gt;</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solidFill>
                      <a:srgbClr val="E7E6E6"/>
                    </a:solidFill>
                  </a:tcPr>
                </a:tc>
                <a:extLst>
                  <a:ext uri="{0D108BD9-81ED-4DB2-BD59-A6C34878D82A}">
                    <a16:rowId xmlns:a16="http://schemas.microsoft.com/office/drawing/2014/main" val="10002"/>
                  </a:ext>
                </a:extLst>
              </a:tr>
              <a:tr h="379984">
                <a:tc>
                  <a:txBody>
                    <a:bodyPr/>
                    <a:lstStyle/>
                    <a:p>
                      <a:pPr marL="0" indent="0" algn="r">
                        <a:buNone/>
                      </a:pPr>
                      <a:r>
                        <a:rPr lang="en-US" sz="1600" dirty="0">
                          <a:solidFill>
                            <a:srgbClr val="595959"/>
                          </a:solidFill>
                          <a:latin typeface="Comic Sans MS" pitchFamily="34" charset="0"/>
                          <a:ea typeface="Comic Sans MS" pitchFamily="34" charset="-122"/>
                          <a:cs typeface="Comic Sans MS" pitchFamily="34" charset="-120"/>
                        </a:rPr>
                        <a:t>4</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tc>
                  <a:txBody>
                    <a:bodyPr/>
                    <a:lstStyle/>
                    <a:p>
                      <a:pPr marL="0" indent="0">
                        <a:buNone/>
                      </a:pPr>
                      <a:r>
                        <a:rPr lang="en-US" sz="1600" dirty="0">
                          <a:solidFill>
                            <a:srgbClr val="000000"/>
                          </a:solidFill>
                          <a:latin typeface="Comic Sans MS" pitchFamily="34" charset="0"/>
                          <a:ea typeface="Comic Sans MS" pitchFamily="34" charset="-122"/>
                          <a:cs typeface="Comic Sans MS" pitchFamily="34" charset="-120"/>
                        </a:rPr>
                        <a:t>   &lt;label for="pw"&gt;Password:&lt;/label&gt;</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3"/>
                  </a:ext>
                </a:extLst>
              </a:tr>
              <a:tr h="379984">
                <a:tc>
                  <a:txBody>
                    <a:bodyPr/>
                    <a:lstStyle/>
                    <a:p>
                      <a:pPr marL="0" indent="0" algn="r">
                        <a:buNone/>
                      </a:pPr>
                      <a:r>
                        <a:rPr lang="en-US" sz="1600" dirty="0">
                          <a:solidFill>
                            <a:srgbClr val="595959"/>
                          </a:solidFill>
                          <a:latin typeface="Comic Sans MS" pitchFamily="34" charset="0"/>
                          <a:ea typeface="Comic Sans MS" pitchFamily="34" charset="-122"/>
                          <a:cs typeface="Comic Sans MS" pitchFamily="34" charset="-120"/>
                        </a:rPr>
                        <a:t>5</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tc>
                  <a:txBody>
                    <a:bodyPr/>
                    <a:lstStyle/>
                    <a:p>
                      <a:pPr marL="0" indent="0">
                        <a:buNone/>
                      </a:pPr>
                      <a:r>
                        <a:rPr lang="en-US" sz="1600" dirty="0">
                          <a:solidFill>
                            <a:srgbClr val="000000"/>
                          </a:solidFill>
                          <a:latin typeface="Comic Sans MS" pitchFamily="34" charset="0"/>
                          <a:ea typeface="Comic Sans MS" pitchFamily="34" charset="-122"/>
                          <a:cs typeface="Comic Sans MS" pitchFamily="34" charset="-120"/>
                        </a:rPr>
                        <a:t>   &lt;input type="password" id="pw" name="pw"&gt;</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4"/>
                  </a:ext>
                </a:extLst>
              </a:tr>
              <a:tr h="379984">
                <a:tc>
                  <a:txBody>
                    <a:bodyPr/>
                    <a:lstStyle/>
                    <a:p>
                      <a:pPr marL="0" indent="0" algn="r">
                        <a:buNone/>
                      </a:pPr>
                      <a:r>
                        <a:rPr lang="en-US" sz="1600" dirty="0">
                          <a:solidFill>
                            <a:srgbClr val="595959"/>
                          </a:solidFill>
                          <a:latin typeface="Comic Sans MS" pitchFamily="34" charset="0"/>
                          <a:ea typeface="Comic Sans MS" pitchFamily="34" charset="-122"/>
                          <a:cs typeface="Comic Sans MS" pitchFamily="34" charset="-120"/>
                        </a:rPr>
                        <a:t>6</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tc>
                  <a:txBody>
                    <a:bodyPr/>
                    <a:lstStyle/>
                    <a:p>
                      <a:pPr marL="0" indent="0">
                        <a:buNone/>
                      </a:pPr>
                      <a:r>
                        <a:rPr lang="en-US" sz="1600" dirty="0">
                          <a:solidFill>
                            <a:srgbClr val="000000"/>
                          </a:solidFill>
                          <a:latin typeface="Comic Sans MS" pitchFamily="34" charset="0"/>
                          <a:ea typeface="Comic Sans MS" pitchFamily="34" charset="-122"/>
                          <a:cs typeface="Comic Sans MS" pitchFamily="34" charset="-120"/>
                        </a:rPr>
                        <a:t>   &lt;input type="submit" value="Sign up"&gt;</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5"/>
                  </a:ext>
                </a:extLst>
              </a:tr>
              <a:tr h="379984">
                <a:tc>
                  <a:txBody>
                    <a:bodyPr/>
                    <a:lstStyle/>
                    <a:p>
                      <a:pPr marL="0" indent="0" algn="r">
                        <a:buNone/>
                      </a:pPr>
                      <a:r>
                        <a:rPr lang="en-US" sz="1600" dirty="0">
                          <a:solidFill>
                            <a:srgbClr val="595959"/>
                          </a:solidFill>
                          <a:latin typeface="Comic Sans MS" pitchFamily="34" charset="0"/>
                          <a:ea typeface="Comic Sans MS" pitchFamily="34" charset="-122"/>
                          <a:cs typeface="Comic Sans MS" pitchFamily="34" charset="-120"/>
                        </a:rPr>
                        <a:t>7</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tc>
                  <a:txBody>
                    <a:bodyPr/>
                    <a:lstStyle/>
                    <a:p>
                      <a:pPr marL="0" indent="0">
                        <a:buNone/>
                      </a:pPr>
                      <a:r>
                        <a:rPr lang="en-US" sz="1600" dirty="0">
                          <a:solidFill>
                            <a:srgbClr val="000000"/>
                          </a:solidFill>
                          <a:latin typeface="Comic Sans MS" pitchFamily="34" charset="0"/>
                          <a:ea typeface="Comic Sans MS" pitchFamily="34" charset="-122"/>
                          <a:cs typeface="Comic Sans MS" pitchFamily="34" charset="-120"/>
                        </a:rPr>
                        <a:t>&lt;/form&gt;</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6"/>
                  </a:ext>
                </a:extLst>
              </a:tr>
            </a:tbl>
          </a:graphicData>
        </a:graphic>
      </p:graphicFrame>
      <p:sp>
        <p:nvSpPr>
          <p:cNvPr id="10" name="Text 7"/>
          <p:cNvSpPr/>
          <p:nvPr/>
        </p:nvSpPr>
        <p:spPr>
          <a:xfrm>
            <a:off x="457200" y="5712968"/>
            <a:ext cx="6645585" cy="379984"/>
          </a:xfrm>
          <a:prstGeom prst="rect">
            <a:avLst/>
          </a:prstGeom>
          <a:noFill/>
          <a:ln/>
        </p:spPr>
        <p:txBody>
          <a:bodyPr wrap="square" lIns="38100" tIns="38100" rIns="38100" bIns="38100" rtlCol="0" anchor="t"/>
          <a:lstStyle/>
          <a:p>
            <a:pPr marL="0" indent="0" algn="l">
              <a:buNone/>
            </a:pPr>
            <a:r>
              <a:rPr lang="en-US" sz="1600" dirty="0">
                <a:solidFill>
                  <a:srgbClr val="595959"/>
                </a:solidFill>
                <a:latin typeface="Comic Sans MS" pitchFamily="34" charset="0"/>
                <a:ea typeface="Comic Sans MS" pitchFamily="34" charset="-122"/>
                <a:cs typeface="Comic Sans MS" pitchFamily="34" charset="-120"/>
              </a:rPr>
              <a:t>LINE 3 OF 7</a:t>
            </a:r>
            <a:endParaRPr lang="en-US" sz="1600" dirty="0"/>
          </a:p>
        </p:txBody>
      </p:sp>
      <p:sp>
        <p:nvSpPr>
          <p:cNvPr id="11" name="Text 8"/>
          <p:cNvSpPr/>
          <p:nvPr/>
        </p:nvSpPr>
        <p:spPr>
          <a:xfrm>
            <a:off x="457200" y="6166104"/>
            <a:ext cx="6645585" cy="2111248"/>
          </a:xfrm>
          <a:prstGeom prst="rect">
            <a:avLst/>
          </a:prstGeom>
          <a:noFill/>
          <a:ln/>
        </p:spPr>
        <p:txBody>
          <a:bodyPr wrap="square" lIns="38100" tIns="38100" rIns="38100" bIns="38100" rtlCol="0" anchor="t"/>
          <a:lstStyle/>
          <a:p>
            <a:pPr marL="0" indent="0" algn="l">
              <a:lnSpc>
                <a:spcPct val="150000"/>
              </a:lnSpc>
              <a:buNone/>
            </a:pPr>
            <a:r>
              <a:rPr lang="en-US" sz="1600" dirty="0">
                <a:solidFill>
                  <a:srgbClr val="000000"/>
                </a:solidFill>
                <a:latin typeface="Comic Sans MS" pitchFamily="34" charset="0"/>
                <a:ea typeface="Comic Sans MS" pitchFamily="34" charset="-122"/>
                <a:cs typeface="Comic Sans MS" pitchFamily="34" charset="-120"/>
              </a:rPr>
              <a:t>Notice something unusual: there is no &lt;/input&gt; anywhere. &lt;input&gt; is a self-closing tag, because it has no content to wrap around. It simply is the box. This is a void </a:t>
            </a:r>
            <a:r>
              <a:rPr lang="en-US" sz="1600">
                <a:solidFill>
                  <a:srgbClr val="000000"/>
                </a:solidFill>
                <a:latin typeface="Comic Sans MS" pitchFamily="34" charset="0"/>
                <a:ea typeface="Comic Sans MS" pitchFamily="34" charset="-122"/>
                <a:cs typeface="Comic Sans MS" pitchFamily="34" charset="-120"/>
              </a:rPr>
              <a:t>element.</a:t>
            </a:r>
          </a:p>
          <a:p>
            <a:pPr marL="0" indent="0" algn="l">
              <a:lnSpc>
                <a:spcPct val="150000"/>
              </a:lnSpc>
              <a:buNone/>
            </a:pPr>
            <a:endParaRPr lang="en-US" sz="1600" dirty="0"/>
          </a:p>
          <a:p>
            <a:pPr marL="0" indent="0" algn="l">
              <a:lnSpc>
                <a:spcPct val="150000"/>
              </a:lnSpc>
              <a:buNone/>
            </a:pPr>
            <a:r>
              <a:rPr lang="en-US" sz="1600" dirty="0">
                <a:solidFill>
                  <a:srgbClr val="000000"/>
                </a:solidFill>
                <a:latin typeface="Comic Sans MS" pitchFamily="34" charset="0"/>
                <a:ea typeface="Comic Sans MS" pitchFamily="34" charset="-122"/>
                <a:cs typeface="Comic Sans MS" pitchFamily="34" charset="-120"/>
              </a:rPr>
              <a:t>Three attributes are packed inside this one line, and each does a completely different job</a:t>
            </a:r>
            <a:r>
              <a:rPr lang="en-US" sz="1600">
                <a:solidFill>
                  <a:srgbClr val="000000"/>
                </a:solidFill>
                <a:latin typeface="Comic Sans MS" pitchFamily="34" charset="0"/>
                <a:ea typeface="Comic Sans MS" pitchFamily="34" charset="-122"/>
                <a:cs typeface="Comic Sans MS" pitchFamily="34" charset="-120"/>
              </a:rPr>
              <a:t>. </a:t>
            </a:r>
            <a:endParaRPr lang="en-US" sz="1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137160"/>
            <a:ext cx="6645585" cy="365760"/>
          </a:xfrm>
          <a:prstGeom prst="rect">
            <a:avLst/>
          </a:prstGeom>
          <a:noFill/>
          <a:ln/>
        </p:spPr>
        <p:txBody>
          <a:bodyPr wrap="square" lIns="38100" tIns="38100" rIns="38100" bIns="38100" rtlCol="0" anchor="t"/>
          <a:lstStyle/>
          <a:p>
            <a:pPr marL="0" indent="0" algn="r">
              <a:buNone/>
            </a:pPr>
            <a:r>
              <a:rPr lang="en-US" sz="1600" dirty="0">
                <a:solidFill>
                  <a:srgbClr val="595959"/>
                </a:solidFill>
                <a:latin typeface="Comic Sans MS" pitchFamily="34" charset="0"/>
                <a:ea typeface="Comic Sans MS" pitchFamily="34" charset="-122"/>
                <a:cs typeface="Comic Sans MS" pitchFamily="34" charset="-120"/>
              </a:rPr>
              <a:t>HTML Forms</a:t>
            </a:r>
            <a:endParaRPr lang="en-US" sz="1600" dirty="0"/>
          </a:p>
        </p:txBody>
      </p:sp>
      <p:sp>
        <p:nvSpPr>
          <p:cNvPr id="3" name="Text 1"/>
          <p:cNvSpPr/>
          <p:nvPr/>
        </p:nvSpPr>
        <p:spPr>
          <a:xfrm>
            <a:off x="0" y="10149840"/>
            <a:ext cx="7559985" cy="365760"/>
          </a:xfrm>
          <a:prstGeom prst="rect">
            <a:avLst/>
          </a:prstGeom>
          <a:noFill/>
          <a:ln/>
        </p:spPr>
        <p:txBody>
          <a:bodyPr wrap="square" lIns="38100" tIns="38100" rIns="38100" bIns="38100" rtlCol="0" anchor="t"/>
          <a:lstStyle/>
          <a:p>
            <a:pPr marL="0" indent="0" algn="ctr">
              <a:buNone/>
            </a:pPr>
            <a:r>
              <a:rPr lang="en-US" sz="1600">
                <a:solidFill>
                  <a:srgbClr val="000000"/>
                </a:solidFill>
                <a:latin typeface="Comic Sans MS" pitchFamily="34" charset="0"/>
                <a:ea typeface="Comic Sans MS" pitchFamily="34" charset="-122"/>
                <a:cs typeface="Comic Sans MS" pitchFamily="34" charset="-120"/>
              </a:rPr>
              <a:t>9</a:t>
            </a:r>
            <a:endParaRPr lang="en-US" sz="1600" dirty="0"/>
          </a:p>
        </p:txBody>
      </p:sp>
      <p:sp>
        <p:nvSpPr>
          <p:cNvPr id="4" name="Text 2"/>
          <p:cNvSpPr/>
          <p:nvPr/>
        </p:nvSpPr>
        <p:spPr>
          <a:xfrm>
            <a:off x="457200" y="822960"/>
            <a:ext cx="6645585" cy="596392"/>
          </a:xfrm>
          <a:prstGeom prst="rect">
            <a:avLst/>
          </a:prstGeom>
          <a:noFill/>
          <a:ln/>
        </p:spPr>
        <p:txBody>
          <a:bodyPr wrap="square" lIns="38100" tIns="38100" rIns="38100" bIns="38100" rtlCol="0" anchor="t"/>
          <a:lstStyle/>
          <a:p>
            <a:pPr marL="0" indent="0" algn="ctr">
              <a:buNone/>
            </a:pPr>
            <a:r>
              <a:rPr lang="en-US" sz="2800" b="1" u="sng" dirty="0">
                <a:solidFill>
                  <a:srgbClr val="000000"/>
                </a:solidFill>
                <a:latin typeface="Comic Sans MS" pitchFamily="34" charset="0"/>
                <a:ea typeface="Comic Sans MS" pitchFamily="34" charset="-122"/>
                <a:cs typeface="Comic Sans MS" pitchFamily="34" charset="-120"/>
              </a:rPr>
              <a:t>TASK 1</a:t>
            </a:r>
            <a:endParaRPr lang="en-US" sz="2800" dirty="0"/>
          </a:p>
        </p:txBody>
      </p:sp>
      <p:sp>
        <p:nvSpPr>
          <p:cNvPr id="6" name="Text 4"/>
          <p:cNvSpPr/>
          <p:nvPr/>
        </p:nvSpPr>
        <p:spPr>
          <a:xfrm>
            <a:off x="457200" y="1945640"/>
            <a:ext cx="6645585" cy="452120"/>
          </a:xfrm>
          <a:prstGeom prst="rect">
            <a:avLst/>
          </a:prstGeom>
          <a:noFill/>
          <a:ln/>
        </p:spPr>
        <p:txBody>
          <a:bodyPr wrap="square" lIns="38100" tIns="38100" rIns="38100" bIns="38100" rtlCol="0" anchor="t"/>
          <a:lstStyle/>
          <a:p>
            <a:pPr marL="0" indent="0" algn="ctr">
              <a:buNone/>
            </a:pPr>
            <a:r>
              <a:rPr lang="en-US" sz="2000" b="1" dirty="0">
                <a:solidFill>
                  <a:srgbClr val="000000"/>
                </a:solidFill>
                <a:latin typeface="Comic Sans MS" pitchFamily="34" charset="0"/>
                <a:ea typeface="Comic Sans MS" pitchFamily="34" charset="-122"/>
                <a:cs typeface="Comic Sans MS" pitchFamily="34" charset="-120"/>
              </a:rPr>
              <a:t>Quick Quiz</a:t>
            </a:r>
            <a:endParaRPr lang="en-US" sz="2000" dirty="0"/>
          </a:p>
        </p:txBody>
      </p:sp>
      <p:sp>
        <p:nvSpPr>
          <p:cNvPr id="7" name="Text 5"/>
          <p:cNvSpPr/>
          <p:nvPr/>
        </p:nvSpPr>
        <p:spPr>
          <a:xfrm>
            <a:off x="457200" y="2470912"/>
            <a:ext cx="6645585" cy="668528"/>
          </a:xfrm>
          <a:prstGeom prst="rect">
            <a:avLst/>
          </a:prstGeom>
          <a:noFill/>
          <a:ln/>
        </p:spPr>
        <p:txBody>
          <a:bodyPr wrap="square" lIns="38100" tIns="38100" rIns="38100" bIns="38100" rtlCol="0" anchor="t"/>
          <a:lstStyle/>
          <a:p>
            <a:pPr marL="0" indent="0" algn="ctr">
              <a:buNone/>
            </a:pPr>
            <a:r>
              <a:rPr lang="en-US" sz="1600" dirty="0">
                <a:solidFill>
                  <a:srgbClr val="000000"/>
                </a:solidFill>
                <a:latin typeface="Comic Sans MS" pitchFamily="34" charset="0"/>
                <a:ea typeface="Comic Sans MS" pitchFamily="34" charset="-122"/>
                <a:cs typeface="Comic Sans MS" pitchFamily="34" charset="-120"/>
              </a:rPr>
              <a:t>Ten questions on the first three lines of your sign-up form</a:t>
            </a:r>
            <a:endParaRPr lang="en-US" sz="1600" dirty="0"/>
          </a:p>
        </p:txBody>
      </p:sp>
      <p:sp>
        <p:nvSpPr>
          <p:cNvPr id="8" name="Text 6"/>
          <p:cNvSpPr/>
          <p:nvPr/>
        </p:nvSpPr>
        <p:spPr>
          <a:xfrm>
            <a:off x="457200" y="3212592"/>
            <a:ext cx="6645585" cy="379984"/>
          </a:xfrm>
          <a:prstGeom prst="rect">
            <a:avLst/>
          </a:prstGeom>
          <a:noFill/>
          <a:ln/>
        </p:spPr>
        <p:txBody>
          <a:bodyPr wrap="square" lIns="38100" tIns="38100" rIns="38100" bIns="38100" rtlCol="0" anchor="t"/>
          <a:lstStyle/>
          <a:p>
            <a:pPr marL="0" indent="0" algn="ctr">
              <a:buNone/>
            </a:pPr>
            <a:r>
              <a:rPr lang="en-US" sz="1600" dirty="0">
                <a:solidFill>
                  <a:srgbClr val="000000"/>
                </a:solidFill>
                <a:latin typeface="Comic Sans MS" pitchFamily="34" charset="0"/>
                <a:ea typeface="Comic Sans MS" pitchFamily="34" charset="-122"/>
                <a:cs typeface="Comic Sans MS" pitchFamily="34" charset="-120"/>
              </a:rPr>
              <a:t>Write A, B, C or D for each question.</a:t>
            </a:r>
            <a:endParaRPr lang="en-US" sz="1600" dirty="0"/>
          </a:p>
        </p:txBody>
      </p:sp>
      <p:sp>
        <p:nvSpPr>
          <p:cNvPr id="9" name="Text 7"/>
          <p:cNvSpPr/>
          <p:nvPr/>
        </p:nvSpPr>
        <p:spPr>
          <a:xfrm>
            <a:off x="457200" y="3665728"/>
            <a:ext cx="6645585" cy="379984"/>
          </a:xfrm>
          <a:prstGeom prst="rect">
            <a:avLst/>
          </a:prstGeom>
          <a:noFill/>
          <a:ln/>
        </p:spPr>
        <p:txBody>
          <a:bodyPr wrap="square" lIns="38100" tIns="38100" rIns="38100" bIns="38100" rtlCol="0" anchor="t"/>
          <a:lstStyle/>
          <a:p>
            <a:pPr marL="0" indent="0" algn="l">
              <a:buNone/>
            </a:pPr>
            <a:r>
              <a:rPr lang="en-US" sz="1600" b="1" dirty="0">
                <a:solidFill>
                  <a:srgbClr val="000000"/>
                </a:solidFill>
                <a:latin typeface="Comic Sans MS" pitchFamily="34" charset="0"/>
                <a:ea typeface="Comic Sans MS" pitchFamily="34" charset="-122"/>
                <a:cs typeface="Comic Sans MS" pitchFamily="34" charset="-120"/>
              </a:rPr>
              <a:t>THE LINES UNDER TEST</a:t>
            </a:r>
            <a:endParaRPr lang="en-US" sz="1600" dirty="0"/>
          </a:p>
        </p:txBody>
      </p:sp>
      <p:sp>
        <p:nvSpPr>
          <p:cNvPr id="10" name="Shape 8"/>
          <p:cNvSpPr/>
          <p:nvPr/>
        </p:nvSpPr>
        <p:spPr>
          <a:xfrm>
            <a:off x="457200" y="4118864"/>
            <a:ext cx="6645585" cy="1249680"/>
          </a:xfrm>
          <a:prstGeom prst="rect">
            <a:avLst/>
          </a:prstGeom>
          <a:solidFill>
            <a:srgbClr val="FFFFFF"/>
          </a:solidFill>
          <a:ln w="15875">
            <a:solidFill>
              <a:srgbClr val="000000"/>
            </a:solidFill>
            <a:prstDash val="solid"/>
          </a:ln>
        </p:spPr>
        <p:txBody>
          <a:bodyPr/>
          <a:lstStyle/>
          <a:p>
            <a:endParaRPr lang="en-GB"/>
          </a:p>
        </p:txBody>
      </p:sp>
      <p:graphicFrame>
        <p:nvGraphicFramePr>
          <p:cNvPr id="25" name="Table 0"/>
          <p:cNvGraphicFramePr>
            <a:graphicFrameLocks noGrp="1"/>
          </p:cNvGraphicFramePr>
          <p:nvPr>
            <p:extLst>
              <p:ext uri="{D42A27DB-BD31-4B8C-83A1-F6EECF244321}">
                <p14:modId xmlns:p14="http://schemas.microsoft.com/office/powerpoint/2010/main" val="1579011935"/>
              </p:ext>
            </p:extLst>
          </p:nvPr>
        </p:nvGraphicFramePr>
        <p:xfrm>
          <a:off x="457200" y="4173728"/>
          <a:ext cx="6645585" cy="1139952"/>
        </p:xfrm>
        <a:graphic>
          <a:graphicData uri="http://schemas.openxmlformats.org/drawingml/2006/table">
            <a:tbl>
              <a:tblPr/>
              <a:tblGrid>
                <a:gridCol w="411480">
                  <a:extLst>
                    <a:ext uri="{9D8B030D-6E8A-4147-A177-3AD203B41FA5}">
                      <a16:colId xmlns:a16="http://schemas.microsoft.com/office/drawing/2014/main" val="20000"/>
                    </a:ext>
                  </a:extLst>
                </a:gridCol>
                <a:gridCol w="6234105">
                  <a:extLst>
                    <a:ext uri="{9D8B030D-6E8A-4147-A177-3AD203B41FA5}">
                      <a16:colId xmlns:a16="http://schemas.microsoft.com/office/drawing/2014/main" val="20001"/>
                    </a:ext>
                  </a:extLst>
                </a:gridCol>
              </a:tblGrid>
              <a:tr h="379984">
                <a:tc>
                  <a:txBody>
                    <a:bodyPr/>
                    <a:lstStyle/>
                    <a:p>
                      <a:pPr marL="0" indent="0" algn="r">
                        <a:buNone/>
                      </a:pPr>
                      <a:r>
                        <a:rPr lang="en-US" sz="1600" dirty="0">
                          <a:solidFill>
                            <a:srgbClr val="595959"/>
                          </a:solidFill>
                          <a:latin typeface="Comic Sans MS" pitchFamily="34" charset="0"/>
                          <a:ea typeface="Comic Sans MS" pitchFamily="34" charset="-122"/>
                          <a:cs typeface="Comic Sans MS" pitchFamily="34" charset="-120"/>
                        </a:rPr>
                        <a:t>1</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tc>
                  <a:txBody>
                    <a:bodyPr/>
                    <a:lstStyle/>
                    <a:p>
                      <a:pPr marL="0" indent="0">
                        <a:buNone/>
                      </a:pPr>
                      <a:r>
                        <a:rPr lang="en-US" sz="1600" dirty="0">
                          <a:solidFill>
                            <a:srgbClr val="000000"/>
                          </a:solidFill>
                          <a:latin typeface="Comic Sans MS" pitchFamily="34" charset="0"/>
                          <a:ea typeface="Comic Sans MS" pitchFamily="34" charset="-122"/>
                          <a:cs typeface="Comic Sans MS" pitchFamily="34" charset="-120"/>
                        </a:rPr>
                        <a:t>&lt;form action="signup.php" method="post"&gt;</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0"/>
                  </a:ext>
                </a:extLst>
              </a:tr>
              <a:tr h="379984">
                <a:tc>
                  <a:txBody>
                    <a:bodyPr/>
                    <a:lstStyle/>
                    <a:p>
                      <a:pPr marL="0" indent="0" algn="r">
                        <a:buNone/>
                      </a:pPr>
                      <a:r>
                        <a:rPr lang="en-US" sz="1600" dirty="0">
                          <a:solidFill>
                            <a:srgbClr val="595959"/>
                          </a:solidFill>
                          <a:latin typeface="Comic Sans MS" pitchFamily="34" charset="0"/>
                          <a:ea typeface="Comic Sans MS" pitchFamily="34" charset="-122"/>
                          <a:cs typeface="Comic Sans MS" pitchFamily="34" charset="-120"/>
                        </a:rPr>
                        <a:t>2</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tc>
                  <a:txBody>
                    <a:bodyPr/>
                    <a:lstStyle/>
                    <a:p>
                      <a:pPr marL="0" indent="0">
                        <a:buNone/>
                      </a:pPr>
                      <a:r>
                        <a:rPr lang="en-US" sz="1600" dirty="0">
                          <a:solidFill>
                            <a:srgbClr val="000000"/>
                          </a:solidFill>
                          <a:latin typeface="Comic Sans MS" pitchFamily="34" charset="0"/>
                          <a:ea typeface="Comic Sans MS" pitchFamily="34" charset="-122"/>
                          <a:cs typeface="Comic Sans MS" pitchFamily="34" charset="-120"/>
                        </a:rPr>
                        <a:t>   &lt;label for="user"&gt;Username:&lt;/label&gt;</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1"/>
                  </a:ext>
                </a:extLst>
              </a:tr>
              <a:tr h="379984">
                <a:tc>
                  <a:txBody>
                    <a:bodyPr/>
                    <a:lstStyle/>
                    <a:p>
                      <a:pPr marL="0" indent="0" algn="r">
                        <a:buNone/>
                      </a:pPr>
                      <a:r>
                        <a:rPr lang="en-US" sz="1600" dirty="0">
                          <a:solidFill>
                            <a:srgbClr val="595959"/>
                          </a:solidFill>
                          <a:latin typeface="Comic Sans MS" pitchFamily="34" charset="0"/>
                          <a:ea typeface="Comic Sans MS" pitchFamily="34" charset="-122"/>
                          <a:cs typeface="Comic Sans MS" pitchFamily="34" charset="-120"/>
                        </a:rPr>
                        <a:t>3</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tc>
                  <a:txBody>
                    <a:bodyPr/>
                    <a:lstStyle/>
                    <a:p>
                      <a:pPr marL="0" indent="0">
                        <a:buNone/>
                      </a:pPr>
                      <a:r>
                        <a:rPr lang="en-US" sz="1600" dirty="0">
                          <a:solidFill>
                            <a:srgbClr val="000000"/>
                          </a:solidFill>
                          <a:latin typeface="Comic Sans MS" pitchFamily="34" charset="0"/>
                          <a:ea typeface="Comic Sans MS" pitchFamily="34" charset="-122"/>
                          <a:cs typeface="Comic Sans MS" pitchFamily="34" charset="-120"/>
                        </a:rPr>
                        <a:t>   &lt;input type="text" id="user" name="user"&gt;</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2"/>
                  </a:ext>
                </a:extLst>
              </a:tr>
            </a:tbl>
          </a:graphicData>
        </a:graphic>
      </p:graphicFrame>
      <p:sp>
        <p:nvSpPr>
          <p:cNvPr id="12" name="Text 9"/>
          <p:cNvSpPr/>
          <p:nvPr/>
        </p:nvSpPr>
        <p:spPr>
          <a:xfrm>
            <a:off x="457200" y="5624576"/>
            <a:ext cx="6645585" cy="379984"/>
          </a:xfrm>
          <a:prstGeom prst="rect">
            <a:avLst/>
          </a:prstGeom>
          <a:noFill/>
          <a:ln/>
        </p:spPr>
        <p:txBody>
          <a:bodyPr wrap="square" lIns="38100" tIns="38100" rIns="38100" bIns="38100" rtlCol="0" anchor="t"/>
          <a:lstStyle/>
          <a:p>
            <a:pPr marL="0" indent="0" algn="l">
              <a:buNone/>
            </a:pPr>
            <a:r>
              <a:rPr lang="en-US" sz="1600" b="1" dirty="0">
                <a:solidFill>
                  <a:srgbClr val="595959"/>
                </a:solidFill>
                <a:latin typeface="Comic Sans MS" pitchFamily="34" charset="0"/>
                <a:ea typeface="Comic Sans MS" pitchFamily="34" charset="-122"/>
                <a:cs typeface="Comic Sans MS" pitchFamily="34" charset="-120"/>
              </a:rPr>
              <a:t>SET 1 OF 2 · QUESTIONS</a:t>
            </a:r>
            <a:endParaRPr lang="en-US" sz="1600" dirty="0"/>
          </a:p>
        </p:txBody>
      </p:sp>
      <p:sp>
        <p:nvSpPr>
          <p:cNvPr id="13" name="Text 10"/>
          <p:cNvSpPr/>
          <p:nvPr/>
        </p:nvSpPr>
        <p:spPr>
          <a:xfrm>
            <a:off x="457200" y="6187440"/>
            <a:ext cx="6645585" cy="515620"/>
          </a:xfrm>
          <a:prstGeom prst="rect">
            <a:avLst/>
          </a:prstGeom>
          <a:noFill/>
          <a:ln/>
        </p:spPr>
        <p:txBody>
          <a:bodyPr wrap="square" lIns="38100" tIns="38100" rIns="38100" bIns="38100" rtlCol="0" anchor="t"/>
          <a:lstStyle/>
          <a:p>
            <a:pPr marL="0" indent="0" algn="l">
              <a:buNone/>
            </a:pPr>
            <a:r>
              <a:rPr lang="en-US" sz="2200" b="1" dirty="0">
                <a:solidFill>
                  <a:srgbClr val="000000"/>
                </a:solidFill>
                <a:latin typeface="Comic Sans MS" pitchFamily="34" charset="0"/>
                <a:ea typeface="Comic Sans MS" pitchFamily="34" charset="-122"/>
                <a:cs typeface="Comic Sans MS" pitchFamily="34" charset="-120"/>
              </a:rPr>
              <a:t>Questions 1 to 5</a:t>
            </a:r>
            <a:endParaRPr lang="en-US" sz="2200" dirty="0"/>
          </a:p>
        </p:txBody>
      </p:sp>
      <p:sp>
        <p:nvSpPr>
          <p:cNvPr id="14" name="Shape 11"/>
          <p:cNvSpPr/>
          <p:nvPr/>
        </p:nvSpPr>
        <p:spPr>
          <a:xfrm>
            <a:off x="457200" y="6712204"/>
            <a:ext cx="6645585" cy="0"/>
          </a:xfrm>
          <a:prstGeom prst="line">
            <a:avLst/>
          </a:prstGeom>
          <a:noFill/>
          <a:ln w="19050">
            <a:solidFill>
              <a:srgbClr val="000000"/>
            </a:solidFill>
            <a:prstDash val="solid"/>
          </a:ln>
        </p:spPr>
        <p:txBody>
          <a:bodyPr/>
          <a:lstStyle/>
          <a:p>
            <a:endParaRPr lang="en-GB"/>
          </a:p>
        </p:txBody>
      </p:sp>
      <p:sp>
        <p:nvSpPr>
          <p:cNvPr id="15" name="Text 12"/>
          <p:cNvSpPr/>
          <p:nvPr/>
        </p:nvSpPr>
        <p:spPr>
          <a:xfrm>
            <a:off x="457200" y="6913372"/>
            <a:ext cx="6645585" cy="668528"/>
          </a:xfrm>
          <a:prstGeom prst="rect">
            <a:avLst/>
          </a:prstGeom>
          <a:noFill/>
          <a:ln/>
        </p:spPr>
        <p:txBody>
          <a:bodyPr wrap="square" lIns="38100" tIns="38100" rIns="38100" bIns="38100" rtlCol="0" anchor="t"/>
          <a:lstStyle/>
          <a:p>
            <a:pPr marL="0" indent="0" algn="l">
              <a:buNone/>
            </a:pPr>
            <a:r>
              <a:rPr lang="en-US" sz="1600" b="1" dirty="0">
                <a:solidFill>
                  <a:srgbClr val="000000"/>
                </a:solidFill>
                <a:latin typeface="Comic Sans MS" pitchFamily="34" charset="0"/>
                <a:ea typeface="Comic Sans MS" pitchFamily="34" charset="-122"/>
                <a:cs typeface="Comic Sans MS" pitchFamily="34" charset="-120"/>
              </a:rPr>
              <a:t>1.</a:t>
            </a:r>
            <a:r>
              <a:rPr lang="en-US" sz="1600" dirty="0">
                <a:solidFill>
                  <a:srgbClr val="000000"/>
                </a:solidFill>
                <a:latin typeface="Comic Sans MS" pitchFamily="34" charset="0"/>
                <a:ea typeface="Comic Sans MS" pitchFamily="34" charset="-122"/>
                <a:cs typeface="Comic Sans MS" pitchFamily="34" charset="-120"/>
              </a:rPr>
              <a:t> Which tag creates the container that holds the whole form together?</a:t>
            </a:r>
            <a:endParaRPr lang="en-US" sz="1600" dirty="0"/>
          </a:p>
        </p:txBody>
      </p:sp>
      <p:graphicFrame>
        <p:nvGraphicFramePr>
          <p:cNvPr id="49" name="Table 1"/>
          <p:cNvGraphicFramePr>
            <a:graphicFrameLocks noGrp="1"/>
          </p:cNvGraphicFramePr>
          <p:nvPr>
            <p:extLst>
              <p:ext uri="{D42A27DB-BD31-4B8C-83A1-F6EECF244321}">
                <p14:modId xmlns:p14="http://schemas.microsoft.com/office/powerpoint/2010/main" val="1579011935"/>
              </p:ext>
            </p:extLst>
          </p:nvPr>
        </p:nvGraphicFramePr>
        <p:xfrm>
          <a:off x="457200" y="7655052"/>
          <a:ext cx="6645585" cy="1666240"/>
        </p:xfrm>
        <a:graphic>
          <a:graphicData uri="http://schemas.openxmlformats.org/drawingml/2006/table">
            <a:tbl>
              <a:tblPr/>
              <a:tblGrid>
                <a:gridCol w="548640">
                  <a:extLst>
                    <a:ext uri="{9D8B030D-6E8A-4147-A177-3AD203B41FA5}">
                      <a16:colId xmlns:a16="http://schemas.microsoft.com/office/drawing/2014/main" val="20000"/>
                    </a:ext>
                  </a:extLst>
                </a:gridCol>
                <a:gridCol w="6096945">
                  <a:extLst>
                    <a:ext uri="{9D8B030D-6E8A-4147-A177-3AD203B41FA5}">
                      <a16:colId xmlns:a16="http://schemas.microsoft.com/office/drawing/2014/main" val="20001"/>
                    </a:ext>
                  </a:extLst>
                </a:gridCol>
              </a:tblGrid>
              <a:tr h="416560">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A</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&lt;container&gt;</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16560">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B</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&lt;form&gt;</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16560">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C</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&lt;input&gt;</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416560">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D</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&lt;label&gt;</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17" name="Text 13"/>
          <p:cNvSpPr/>
          <p:nvPr/>
        </p:nvSpPr>
        <p:spPr>
          <a:xfrm>
            <a:off x="457200" y="9495028"/>
            <a:ext cx="6645585" cy="379984"/>
          </a:xfrm>
          <a:prstGeom prst="rect">
            <a:avLst/>
          </a:prstGeom>
          <a:noFill/>
          <a:ln/>
        </p:spPr>
        <p:txBody>
          <a:bodyPr wrap="square" lIns="38100" tIns="38100" rIns="38100" bIns="38100" rtlCol="0" anchor="t"/>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Answer: ____________________________</a:t>
            </a:r>
            <a:endParaRPr lang="en-US" sz="1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137160"/>
            <a:ext cx="6645585" cy="365760"/>
          </a:xfrm>
          <a:prstGeom prst="rect">
            <a:avLst/>
          </a:prstGeom>
          <a:noFill/>
          <a:ln/>
        </p:spPr>
        <p:txBody>
          <a:bodyPr wrap="square" lIns="38100" tIns="38100" rIns="38100" bIns="38100" rtlCol="0" anchor="t"/>
          <a:lstStyle/>
          <a:p>
            <a:pPr marL="0" indent="0" algn="r">
              <a:buNone/>
            </a:pPr>
            <a:r>
              <a:rPr lang="en-US" sz="1600" dirty="0">
                <a:solidFill>
                  <a:srgbClr val="595959"/>
                </a:solidFill>
                <a:latin typeface="Comic Sans MS" pitchFamily="34" charset="0"/>
                <a:ea typeface="Comic Sans MS" pitchFamily="34" charset="-122"/>
                <a:cs typeface="Comic Sans MS" pitchFamily="34" charset="-120"/>
              </a:rPr>
              <a:t>HTML Forms</a:t>
            </a:r>
            <a:endParaRPr lang="en-US" sz="1600" dirty="0"/>
          </a:p>
        </p:txBody>
      </p:sp>
      <p:sp>
        <p:nvSpPr>
          <p:cNvPr id="3" name="Text 1"/>
          <p:cNvSpPr/>
          <p:nvPr/>
        </p:nvSpPr>
        <p:spPr>
          <a:xfrm>
            <a:off x="0" y="10149840"/>
            <a:ext cx="7559985" cy="365760"/>
          </a:xfrm>
          <a:prstGeom prst="rect">
            <a:avLst/>
          </a:prstGeom>
          <a:noFill/>
          <a:ln/>
        </p:spPr>
        <p:txBody>
          <a:bodyPr wrap="square" lIns="38100" tIns="38100" rIns="38100" bIns="38100" rtlCol="0" anchor="t"/>
          <a:lstStyle/>
          <a:p>
            <a:pPr marL="0" indent="0" algn="ctr">
              <a:buNone/>
            </a:pPr>
            <a:r>
              <a:rPr lang="en-US" sz="1600">
                <a:solidFill>
                  <a:srgbClr val="000000"/>
                </a:solidFill>
                <a:latin typeface="Comic Sans MS" pitchFamily="34" charset="0"/>
                <a:ea typeface="Comic Sans MS" pitchFamily="34" charset="-122"/>
                <a:cs typeface="Comic Sans MS" pitchFamily="34" charset="-120"/>
              </a:rPr>
              <a:t>10</a:t>
            </a:r>
            <a:endParaRPr lang="en-US" sz="1600" dirty="0"/>
          </a:p>
        </p:txBody>
      </p:sp>
      <p:sp>
        <p:nvSpPr>
          <p:cNvPr id="4" name="Text 2"/>
          <p:cNvSpPr/>
          <p:nvPr/>
        </p:nvSpPr>
        <p:spPr>
          <a:xfrm>
            <a:off x="457200" y="731520"/>
            <a:ext cx="6645585" cy="379984"/>
          </a:xfrm>
          <a:prstGeom prst="rect">
            <a:avLst/>
          </a:prstGeom>
          <a:noFill/>
          <a:ln/>
        </p:spPr>
        <p:txBody>
          <a:bodyPr wrap="square" lIns="38100" tIns="38100" rIns="38100" bIns="38100" rtlCol="0" anchor="t"/>
          <a:lstStyle/>
          <a:p>
            <a:pPr marL="0" indent="0" algn="l">
              <a:buNone/>
            </a:pPr>
            <a:r>
              <a:rPr lang="en-US" sz="1600" b="1" dirty="0">
                <a:solidFill>
                  <a:srgbClr val="000000"/>
                </a:solidFill>
                <a:latin typeface="Comic Sans MS" pitchFamily="34" charset="0"/>
                <a:ea typeface="Comic Sans MS" pitchFamily="34" charset="-122"/>
                <a:cs typeface="Comic Sans MS" pitchFamily="34" charset="-120"/>
              </a:rPr>
              <a:t>2.</a:t>
            </a:r>
            <a:r>
              <a:rPr lang="en-US" sz="1600" dirty="0">
                <a:solidFill>
                  <a:srgbClr val="000000"/>
                </a:solidFill>
                <a:latin typeface="Comic Sans MS" pitchFamily="34" charset="0"/>
                <a:ea typeface="Comic Sans MS" pitchFamily="34" charset="-122"/>
                <a:cs typeface="Comic Sans MS" pitchFamily="34" charset="-120"/>
              </a:rPr>
              <a:t> In line 1, what is the job of action="signup.php"?</a:t>
            </a:r>
            <a:endParaRPr lang="en-US" sz="1600" dirty="0"/>
          </a:p>
        </p:txBody>
      </p:sp>
      <p:graphicFrame>
        <p:nvGraphicFramePr>
          <p:cNvPr id="26" name="Table 0"/>
          <p:cNvGraphicFramePr>
            <a:graphicFrameLocks noGrp="1"/>
          </p:cNvGraphicFramePr>
          <p:nvPr>
            <p:extLst>
              <p:ext uri="{D42A27DB-BD31-4B8C-83A1-F6EECF244321}">
                <p14:modId xmlns:p14="http://schemas.microsoft.com/office/powerpoint/2010/main" val="1579011935"/>
              </p:ext>
            </p:extLst>
          </p:nvPr>
        </p:nvGraphicFramePr>
        <p:xfrm>
          <a:off x="457200" y="1184656"/>
          <a:ext cx="6645585" cy="1666240"/>
        </p:xfrm>
        <a:graphic>
          <a:graphicData uri="http://schemas.openxmlformats.org/drawingml/2006/table">
            <a:tbl>
              <a:tblPr/>
              <a:tblGrid>
                <a:gridCol w="548640">
                  <a:extLst>
                    <a:ext uri="{9D8B030D-6E8A-4147-A177-3AD203B41FA5}">
                      <a16:colId xmlns:a16="http://schemas.microsoft.com/office/drawing/2014/main" val="20000"/>
                    </a:ext>
                  </a:extLst>
                </a:gridCol>
                <a:gridCol w="6096945">
                  <a:extLst>
                    <a:ext uri="{9D8B030D-6E8A-4147-A177-3AD203B41FA5}">
                      <a16:colId xmlns:a16="http://schemas.microsoft.com/office/drawing/2014/main" val="20001"/>
                    </a:ext>
                  </a:extLst>
                </a:gridCol>
              </a:tblGrid>
              <a:tr h="416560">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A</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It sets the colour of the button</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16560">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B</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It names the file that will receive the data</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16560">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C</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It decides what the visitor may type</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416560">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D</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It closes the form</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6" name="Text 3"/>
          <p:cNvSpPr/>
          <p:nvPr/>
        </p:nvSpPr>
        <p:spPr>
          <a:xfrm>
            <a:off x="457200" y="3024632"/>
            <a:ext cx="6645585" cy="379984"/>
          </a:xfrm>
          <a:prstGeom prst="rect">
            <a:avLst/>
          </a:prstGeom>
          <a:noFill/>
          <a:ln/>
        </p:spPr>
        <p:txBody>
          <a:bodyPr wrap="square" lIns="38100" tIns="38100" rIns="38100" bIns="38100" rtlCol="0" anchor="t"/>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Answer: ____________________________</a:t>
            </a:r>
            <a:endParaRPr lang="en-US" sz="1600" dirty="0"/>
          </a:p>
        </p:txBody>
      </p:sp>
      <p:sp>
        <p:nvSpPr>
          <p:cNvPr id="7" name="Text 4"/>
          <p:cNvSpPr/>
          <p:nvPr/>
        </p:nvSpPr>
        <p:spPr>
          <a:xfrm>
            <a:off x="457200" y="3569208"/>
            <a:ext cx="6645585" cy="668528"/>
          </a:xfrm>
          <a:prstGeom prst="rect">
            <a:avLst/>
          </a:prstGeom>
          <a:noFill/>
          <a:ln/>
        </p:spPr>
        <p:txBody>
          <a:bodyPr wrap="square" lIns="38100" tIns="38100" rIns="38100" bIns="38100" rtlCol="0" anchor="t"/>
          <a:lstStyle/>
          <a:p>
            <a:pPr marL="0" indent="0" algn="l">
              <a:buNone/>
            </a:pPr>
            <a:r>
              <a:rPr lang="en-US" sz="1600" b="1" dirty="0">
                <a:solidFill>
                  <a:srgbClr val="000000"/>
                </a:solidFill>
                <a:latin typeface="Comic Sans MS" pitchFamily="34" charset="0"/>
                <a:ea typeface="Comic Sans MS" pitchFamily="34" charset="-122"/>
                <a:cs typeface="Comic Sans MS" pitchFamily="34" charset="-120"/>
              </a:rPr>
              <a:t>3.</a:t>
            </a:r>
            <a:r>
              <a:rPr lang="en-US" sz="1600" dirty="0">
                <a:solidFill>
                  <a:srgbClr val="000000"/>
                </a:solidFill>
                <a:latin typeface="Comic Sans MS" pitchFamily="34" charset="0"/>
                <a:ea typeface="Comic Sans MS" pitchFamily="34" charset="-122"/>
                <a:cs typeface="Comic Sans MS" pitchFamily="34" charset="-120"/>
              </a:rPr>
              <a:t> Why does this form use method="post" rather than method="get"?</a:t>
            </a:r>
            <a:endParaRPr lang="en-US" sz="1600" dirty="0"/>
          </a:p>
        </p:txBody>
      </p:sp>
      <p:graphicFrame>
        <p:nvGraphicFramePr>
          <p:cNvPr id="51" name="Table 1"/>
          <p:cNvGraphicFramePr>
            <a:graphicFrameLocks noGrp="1"/>
          </p:cNvGraphicFramePr>
          <p:nvPr>
            <p:extLst>
              <p:ext uri="{D42A27DB-BD31-4B8C-83A1-F6EECF244321}">
                <p14:modId xmlns:p14="http://schemas.microsoft.com/office/powerpoint/2010/main" val="1579011935"/>
              </p:ext>
            </p:extLst>
          </p:nvPr>
        </p:nvGraphicFramePr>
        <p:xfrm>
          <a:off x="457200" y="4310888"/>
          <a:ext cx="6645585" cy="1666240"/>
        </p:xfrm>
        <a:graphic>
          <a:graphicData uri="http://schemas.openxmlformats.org/drawingml/2006/table">
            <a:tbl>
              <a:tblPr/>
              <a:tblGrid>
                <a:gridCol w="548640">
                  <a:extLst>
                    <a:ext uri="{9D8B030D-6E8A-4147-A177-3AD203B41FA5}">
                      <a16:colId xmlns:a16="http://schemas.microsoft.com/office/drawing/2014/main" val="20000"/>
                    </a:ext>
                  </a:extLst>
                </a:gridCol>
                <a:gridCol w="6096945">
                  <a:extLst>
                    <a:ext uri="{9D8B030D-6E8A-4147-A177-3AD203B41FA5}">
                      <a16:colId xmlns:a16="http://schemas.microsoft.com/office/drawing/2014/main" val="20001"/>
                    </a:ext>
                  </a:extLst>
                </a:gridCol>
              </a:tblGrid>
              <a:tr h="416560">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A</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post is faster than get</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16560">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B</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post keeps the typed values out of the address bar</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16560">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C</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post is the only method PHP understands</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416560">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D</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post makes the boxes wider</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9" name="Text 5"/>
          <p:cNvSpPr/>
          <p:nvPr/>
        </p:nvSpPr>
        <p:spPr>
          <a:xfrm>
            <a:off x="457200" y="6150864"/>
            <a:ext cx="6645585" cy="379984"/>
          </a:xfrm>
          <a:prstGeom prst="rect">
            <a:avLst/>
          </a:prstGeom>
          <a:noFill/>
          <a:ln/>
        </p:spPr>
        <p:txBody>
          <a:bodyPr wrap="square" lIns="38100" tIns="38100" rIns="38100" bIns="38100" rtlCol="0" anchor="t"/>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Answer: ____________________________</a:t>
            </a:r>
            <a:endParaRPr lang="en-US" sz="1600" dirty="0"/>
          </a:p>
        </p:txBody>
      </p:sp>
      <p:sp>
        <p:nvSpPr>
          <p:cNvPr id="10" name="Text 6"/>
          <p:cNvSpPr/>
          <p:nvPr/>
        </p:nvSpPr>
        <p:spPr>
          <a:xfrm>
            <a:off x="457200" y="6695440"/>
            <a:ext cx="6645585" cy="668528"/>
          </a:xfrm>
          <a:prstGeom prst="rect">
            <a:avLst/>
          </a:prstGeom>
          <a:noFill/>
          <a:ln/>
        </p:spPr>
        <p:txBody>
          <a:bodyPr wrap="square" lIns="38100" tIns="38100" rIns="38100" bIns="38100" rtlCol="0" anchor="t"/>
          <a:lstStyle/>
          <a:p>
            <a:pPr marL="0" indent="0" algn="l">
              <a:buNone/>
            </a:pPr>
            <a:r>
              <a:rPr lang="en-US" sz="1600" b="1" dirty="0">
                <a:solidFill>
                  <a:srgbClr val="000000"/>
                </a:solidFill>
                <a:latin typeface="Comic Sans MS" pitchFamily="34" charset="0"/>
                <a:ea typeface="Comic Sans MS" pitchFamily="34" charset="-122"/>
                <a:cs typeface="Comic Sans MS" pitchFamily="34" charset="-120"/>
              </a:rPr>
              <a:t>4.</a:t>
            </a:r>
            <a:r>
              <a:rPr lang="en-US" sz="1600" dirty="0">
                <a:solidFill>
                  <a:srgbClr val="000000"/>
                </a:solidFill>
                <a:latin typeface="Comic Sans MS" pitchFamily="34" charset="0"/>
                <a:ea typeface="Comic Sans MS" pitchFamily="34" charset="-122"/>
                <a:cs typeface="Comic Sans MS" pitchFamily="34" charset="-120"/>
              </a:rPr>
              <a:t> In &lt;label for="user"&gt;Username:&lt;/label&gt;, which part does the visitor actually see on screen?</a:t>
            </a:r>
            <a:endParaRPr lang="en-US" sz="1600" dirty="0"/>
          </a:p>
        </p:txBody>
      </p:sp>
      <p:graphicFrame>
        <p:nvGraphicFramePr>
          <p:cNvPr id="76" name="Table 2"/>
          <p:cNvGraphicFramePr>
            <a:graphicFrameLocks noGrp="1"/>
          </p:cNvGraphicFramePr>
          <p:nvPr>
            <p:extLst>
              <p:ext uri="{D42A27DB-BD31-4B8C-83A1-F6EECF244321}">
                <p14:modId xmlns:p14="http://schemas.microsoft.com/office/powerpoint/2010/main" val="1579011935"/>
              </p:ext>
            </p:extLst>
          </p:nvPr>
        </p:nvGraphicFramePr>
        <p:xfrm>
          <a:off x="457200" y="7437120"/>
          <a:ext cx="6645585" cy="1666240"/>
        </p:xfrm>
        <a:graphic>
          <a:graphicData uri="http://schemas.openxmlformats.org/drawingml/2006/table">
            <a:tbl>
              <a:tblPr/>
              <a:tblGrid>
                <a:gridCol w="548640">
                  <a:extLst>
                    <a:ext uri="{9D8B030D-6E8A-4147-A177-3AD203B41FA5}">
                      <a16:colId xmlns:a16="http://schemas.microsoft.com/office/drawing/2014/main" val="20000"/>
                    </a:ext>
                  </a:extLst>
                </a:gridCol>
                <a:gridCol w="6096945">
                  <a:extLst>
                    <a:ext uri="{9D8B030D-6E8A-4147-A177-3AD203B41FA5}">
                      <a16:colId xmlns:a16="http://schemas.microsoft.com/office/drawing/2014/main" val="20001"/>
                    </a:ext>
                  </a:extLst>
                </a:gridCol>
              </a:tblGrid>
              <a:tr h="416560">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A</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for="user"</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16560">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B</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Username:</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16560">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C</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The word label</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416560">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D</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Every character in the line</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12" name="Text 7"/>
          <p:cNvSpPr/>
          <p:nvPr/>
        </p:nvSpPr>
        <p:spPr>
          <a:xfrm>
            <a:off x="457200" y="9277096"/>
            <a:ext cx="6645585" cy="379984"/>
          </a:xfrm>
          <a:prstGeom prst="rect">
            <a:avLst/>
          </a:prstGeom>
          <a:noFill/>
          <a:ln/>
        </p:spPr>
        <p:txBody>
          <a:bodyPr wrap="square" lIns="38100" tIns="38100" rIns="38100" bIns="38100" rtlCol="0" anchor="t"/>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Answer: ____________________________</a:t>
            </a:r>
            <a:endParaRPr lang="en-US" sz="1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a:effectLst/>
      </p:bgPr>
    </p:bg>
    <p:spTree>
      <p:nvGrpSpPr>
        <p:cNvPr id="1" name=""/>
        <p:cNvGrpSpPr/>
        <p:nvPr/>
      </p:nvGrpSpPr>
      <p:grpSpPr>
        <a:xfrm>
          <a:off x="0" y="0"/>
          <a:ext cx="0" cy="0"/>
          <a:chOff x="0" y="0"/>
          <a:chExt cx="0" cy="0"/>
        </a:xfrm>
      </p:grpSpPr>
      <p:sp>
        <p:nvSpPr>
          <p:cNvPr id="3" name="Text 1"/>
          <p:cNvSpPr/>
          <p:nvPr/>
        </p:nvSpPr>
        <p:spPr>
          <a:xfrm>
            <a:off x="0" y="10149840"/>
            <a:ext cx="7559985" cy="365760"/>
          </a:xfrm>
          <a:prstGeom prst="rect">
            <a:avLst/>
          </a:prstGeom>
          <a:noFill/>
          <a:ln/>
        </p:spPr>
        <p:txBody>
          <a:bodyPr wrap="square" lIns="38100" tIns="38100" rIns="38100" bIns="38100" rtlCol="0" anchor="t"/>
          <a:lstStyle/>
          <a:p>
            <a:pPr marL="0" indent="0" algn="ctr">
              <a:buNone/>
            </a:pPr>
            <a:r>
              <a:rPr lang="en-US" sz="1600">
                <a:solidFill>
                  <a:srgbClr val="000000"/>
                </a:solidFill>
                <a:latin typeface="Comic Sans MS" pitchFamily="34" charset="0"/>
                <a:ea typeface="Comic Sans MS" pitchFamily="34" charset="-122"/>
                <a:cs typeface="Comic Sans MS" pitchFamily="34" charset="-120"/>
              </a:rPr>
              <a:t>11</a:t>
            </a:r>
            <a:endParaRPr lang="en-US" sz="1600" dirty="0"/>
          </a:p>
        </p:txBody>
      </p:sp>
      <p:sp>
        <p:nvSpPr>
          <p:cNvPr id="4" name="Text 2"/>
          <p:cNvSpPr/>
          <p:nvPr/>
        </p:nvSpPr>
        <p:spPr>
          <a:xfrm>
            <a:off x="457044" y="87142"/>
            <a:ext cx="6645585" cy="668528"/>
          </a:xfrm>
          <a:prstGeom prst="rect">
            <a:avLst/>
          </a:prstGeom>
          <a:noFill/>
          <a:ln/>
        </p:spPr>
        <p:txBody>
          <a:bodyPr wrap="square" lIns="38100" tIns="38100" rIns="38100" bIns="38100" rtlCol="0" anchor="t"/>
          <a:lstStyle/>
          <a:p>
            <a:pPr marL="0" indent="0" algn="l">
              <a:buNone/>
            </a:pPr>
            <a:r>
              <a:rPr lang="en-US" sz="1600" b="1" dirty="0">
                <a:solidFill>
                  <a:srgbClr val="000000"/>
                </a:solidFill>
                <a:latin typeface="Comic Sans MS" pitchFamily="34" charset="0"/>
                <a:ea typeface="Comic Sans MS" pitchFamily="34" charset="-122"/>
                <a:cs typeface="Comic Sans MS" pitchFamily="34" charset="-120"/>
              </a:rPr>
              <a:t>5.</a:t>
            </a:r>
            <a:r>
              <a:rPr lang="en-US" sz="1600" dirty="0">
                <a:solidFill>
                  <a:srgbClr val="000000"/>
                </a:solidFill>
                <a:latin typeface="Comic Sans MS" pitchFamily="34" charset="0"/>
                <a:ea typeface="Comic Sans MS" pitchFamily="34" charset="-122"/>
                <a:cs typeface="Comic Sans MS" pitchFamily="34" charset="-120"/>
              </a:rPr>
              <a:t> The for="user" written on the label must match which attribute on the input?</a:t>
            </a:r>
            <a:endParaRPr lang="en-US" sz="1600" dirty="0"/>
          </a:p>
        </p:txBody>
      </p:sp>
      <p:graphicFrame>
        <p:nvGraphicFramePr>
          <p:cNvPr id="27" name="Table 0"/>
          <p:cNvGraphicFramePr>
            <a:graphicFrameLocks noGrp="1"/>
          </p:cNvGraphicFramePr>
          <p:nvPr>
            <p:extLst>
              <p:ext uri="{D42A27DB-BD31-4B8C-83A1-F6EECF244321}">
                <p14:modId xmlns:p14="http://schemas.microsoft.com/office/powerpoint/2010/main" val="322374283"/>
              </p:ext>
            </p:extLst>
          </p:nvPr>
        </p:nvGraphicFramePr>
        <p:xfrm>
          <a:off x="457044" y="828822"/>
          <a:ext cx="6645585" cy="1666240"/>
        </p:xfrm>
        <a:graphic>
          <a:graphicData uri="http://schemas.openxmlformats.org/drawingml/2006/table">
            <a:tbl>
              <a:tblPr/>
              <a:tblGrid>
                <a:gridCol w="548640">
                  <a:extLst>
                    <a:ext uri="{9D8B030D-6E8A-4147-A177-3AD203B41FA5}">
                      <a16:colId xmlns:a16="http://schemas.microsoft.com/office/drawing/2014/main" val="20000"/>
                    </a:ext>
                  </a:extLst>
                </a:gridCol>
                <a:gridCol w="6096945">
                  <a:extLst>
                    <a:ext uri="{9D8B030D-6E8A-4147-A177-3AD203B41FA5}">
                      <a16:colId xmlns:a16="http://schemas.microsoft.com/office/drawing/2014/main" val="20001"/>
                    </a:ext>
                  </a:extLst>
                </a:gridCol>
              </a:tblGrid>
              <a:tr h="416560">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A</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name</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16560">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B</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type</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16560">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C</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id</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416560">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D</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value</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6" name="Text 3"/>
          <p:cNvSpPr/>
          <p:nvPr/>
        </p:nvSpPr>
        <p:spPr>
          <a:xfrm>
            <a:off x="457044" y="2668798"/>
            <a:ext cx="6645585" cy="379984"/>
          </a:xfrm>
          <a:prstGeom prst="rect">
            <a:avLst/>
          </a:prstGeom>
          <a:noFill/>
          <a:ln/>
        </p:spPr>
        <p:txBody>
          <a:bodyPr wrap="square" lIns="38100" tIns="38100" rIns="38100" bIns="38100" rtlCol="0" anchor="t"/>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Answer: ____________________________</a:t>
            </a:r>
            <a:endParaRPr lang="en-US" sz="1600" dirty="0"/>
          </a:p>
        </p:txBody>
      </p:sp>
      <p:sp>
        <p:nvSpPr>
          <p:cNvPr id="7" name="Text 4"/>
          <p:cNvSpPr/>
          <p:nvPr/>
        </p:nvSpPr>
        <p:spPr>
          <a:xfrm>
            <a:off x="457044" y="3259094"/>
            <a:ext cx="6645585" cy="379984"/>
          </a:xfrm>
          <a:prstGeom prst="rect">
            <a:avLst/>
          </a:prstGeom>
          <a:noFill/>
          <a:ln/>
        </p:spPr>
        <p:txBody>
          <a:bodyPr wrap="square" lIns="38100" tIns="38100" rIns="38100" bIns="38100" rtlCol="0" anchor="t"/>
          <a:lstStyle/>
          <a:p>
            <a:pPr marL="0" indent="0" algn="l">
              <a:buNone/>
            </a:pPr>
            <a:r>
              <a:rPr lang="en-US" sz="1600" b="1" dirty="0">
                <a:solidFill>
                  <a:srgbClr val="595959"/>
                </a:solidFill>
                <a:latin typeface="Comic Sans MS" pitchFamily="34" charset="0"/>
                <a:ea typeface="Comic Sans MS" pitchFamily="34" charset="-122"/>
                <a:cs typeface="Comic Sans MS" pitchFamily="34" charset="-120"/>
              </a:rPr>
              <a:t>SET 2 OF 2 · QUESTIONS</a:t>
            </a:r>
            <a:endParaRPr lang="en-US" sz="1600" dirty="0"/>
          </a:p>
        </p:txBody>
      </p:sp>
      <p:sp>
        <p:nvSpPr>
          <p:cNvPr id="8" name="Text 2">
            <a:extLst>
              <a:ext uri="{FF2B5EF4-FFF2-40B4-BE49-F238E27FC236}">
                <a16:creationId xmlns:a16="http://schemas.microsoft.com/office/drawing/2014/main" id="{3005E05F-81E0-E38A-0392-72ACFC04DD0C}"/>
              </a:ext>
            </a:extLst>
          </p:cNvPr>
          <p:cNvSpPr/>
          <p:nvPr/>
        </p:nvSpPr>
        <p:spPr>
          <a:xfrm>
            <a:off x="457044" y="3772017"/>
            <a:ext cx="6645585" cy="515620"/>
          </a:xfrm>
          <a:prstGeom prst="rect">
            <a:avLst/>
          </a:prstGeom>
          <a:noFill/>
          <a:ln/>
        </p:spPr>
        <p:txBody>
          <a:bodyPr wrap="square" lIns="38100" tIns="38100" rIns="38100" bIns="38100" rtlCol="0" anchor="t"/>
          <a:lstStyle/>
          <a:p>
            <a:pPr marL="0" indent="0" algn="l">
              <a:buNone/>
            </a:pPr>
            <a:r>
              <a:rPr lang="en-US" sz="2200" b="1" dirty="0">
                <a:solidFill>
                  <a:srgbClr val="000000"/>
                </a:solidFill>
                <a:latin typeface="Comic Sans MS" pitchFamily="34" charset="0"/>
                <a:ea typeface="Comic Sans MS" pitchFamily="34" charset="-122"/>
                <a:cs typeface="Comic Sans MS" pitchFamily="34" charset="-120"/>
              </a:rPr>
              <a:t>Questions 6 to 10</a:t>
            </a:r>
            <a:endParaRPr lang="en-US" sz="2200" dirty="0"/>
          </a:p>
        </p:txBody>
      </p:sp>
      <p:sp>
        <p:nvSpPr>
          <p:cNvPr id="10" name="Shape 3">
            <a:extLst>
              <a:ext uri="{FF2B5EF4-FFF2-40B4-BE49-F238E27FC236}">
                <a16:creationId xmlns:a16="http://schemas.microsoft.com/office/drawing/2014/main" id="{9B54B120-2DD0-3B07-FF0E-6C0875AEE57F}"/>
              </a:ext>
            </a:extLst>
          </p:cNvPr>
          <p:cNvSpPr/>
          <p:nvPr/>
        </p:nvSpPr>
        <p:spPr>
          <a:xfrm>
            <a:off x="457044" y="4296781"/>
            <a:ext cx="6645585" cy="0"/>
          </a:xfrm>
          <a:prstGeom prst="line">
            <a:avLst/>
          </a:prstGeom>
          <a:noFill/>
          <a:ln w="19050">
            <a:solidFill>
              <a:srgbClr val="000000"/>
            </a:solidFill>
            <a:prstDash val="solid"/>
          </a:ln>
        </p:spPr>
        <p:txBody>
          <a:bodyPr/>
          <a:lstStyle/>
          <a:p>
            <a:endParaRPr lang="en-GB"/>
          </a:p>
        </p:txBody>
      </p:sp>
      <p:sp>
        <p:nvSpPr>
          <p:cNvPr id="12" name="Text 4">
            <a:extLst>
              <a:ext uri="{FF2B5EF4-FFF2-40B4-BE49-F238E27FC236}">
                <a16:creationId xmlns:a16="http://schemas.microsoft.com/office/drawing/2014/main" id="{AB98B522-3DEA-63AF-9A7E-F8902A39355E}"/>
              </a:ext>
            </a:extLst>
          </p:cNvPr>
          <p:cNvSpPr/>
          <p:nvPr/>
        </p:nvSpPr>
        <p:spPr>
          <a:xfrm>
            <a:off x="457044" y="4497949"/>
            <a:ext cx="6645585" cy="668528"/>
          </a:xfrm>
          <a:prstGeom prst="rect">
            <a:avLst/>
          </a:prstGeom>
          <a:noFill/>
          <a:ln/>
        </p:spPr>
        <p:txBody>
          <a:bodyPr wrap="square" lIns="38100" tIns="38100" rIns="38100" bIns="38100" rtlCol="0" anchor="t"/>
          <a:lstStyle/>
          <a:p>
            <a:pPr marL="0" indent="0" algn="l">
              <a:buNone/>
            </a:pPr>
            <a:r>
              <a:rPr lang="en-US" sz="1600" b="1" dirty="0">
                <a:solidFill>
                  <a:srgbClr val="000000"/>
                </a:solidFill>
                <a:latin typeface="Comic Sans MS" pitchFamily="34" charset="0"/>
                <a:ea typeface="Comic Sans MS" pitchFamily="34" charset="-122"/>
                <a:cs typeface="Comic Sans MS" pitchFamily="34" charset="-120"/>
              </a:rPr>
              <a:t>6.</a:t>
            </a:r>
            <a:r>
              <a:rPr lang="en-US" sz="1600" dirty="0">
                <a:solidFill>
                  <a:srgbClr val="000000"/>
                </a:solidFill>
                <a:latin typeface="Comic Sans MS" pitchFamily="34" charset="0"/>
                <a:ea typeface="Comic Sans MS" pitchFamily="34" charset="-122"/>
                <a:cs typeface="Comic Sans MS" pitchFamily="34" charset="-120"/>
              </a:rPr>
              <a:t> How does the line &lt;input type="text" id="user" name="user"&gt; get closed?</a:t>
            </a:r>
            <a:endParaRPr lang="en-US" sz="1600" dirty="0"/>
          </a:p>
        </p:txBody>
      </p:sp>
      <p:graphicFrame>
        <p:nvGraphicFramePr>
          <p:cNvPr id="14" name="Table 0">
            <a:extLst>
              <a:ext uri="{FF2B5EF4-FFF2-40B4-BE49-F238E27FC236}">
                <a16:creationId xmlns:a16="http://schemas.microsoft.com/office/drawing/2014/main" id="{7A316B21-F02A-8257-BC08-0BDCB55CC293}"/>
              </a:ext>
            </a:extLst>
          </p:cNvPr>
          <p:cNvGraphicFramePr>
            <a:graphicFrameLocks noGrp="1"/>
          </p:cNvGraphicFramePr>
          <p:nvPr>
            <p:extLst>
              <p:ext uri="{D42A27DB-BD31-4B8C-83A1-F6EECF244321}">
                <p14:modId xmlns:p14="http://schemas.microsoft.com/office/powerpoint/2010/main" val="419657189"/>
              </p:ext>
            </p:extLst>
          </p:nvPr>
        </p:nvGraphicFramePr>
        <p:xfrm>
          <a:off x="457044" y="5239629"/>
          <a:ext cx="6645585" cy="1666240"/>
        </p:xfrm>
        <a:graphic>
          <a:graphicData uri="http://schemas.openxmlformats.org/drawingml/2006/table">
            <a:tbl>
              <a:tblPr/>
              <a:tblGrid>
                <a:gridCol w="548640">
                  <a:extLst>
                    <a:ext uri="{9D8B030D-6E8A-4147-A177-3AD203B41FA5}">
                      <a16:colId xmlns:a16="http://schemas.microsoft.com/office/drawing/2014/main" val="20000"/>
                    </a:ext>
                  </a:extLst>
                </a:gridCol>
                <a:gridCol w="6096945">
                  <a:extLst>
                    <a:ext uri="{9D8B030D-6E8A-4147-A177-3AD203B41FA5}">
                      <a16:colId xmlns:a16="http://schemas.microsoft.com/office/drawing/2014/main" val="20001"/>
                    </a:ext>
                  </a:extLst>
                </a:gridCol>
              </a:tblGrid>
              <a:tr h="416560">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A</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With &lt;/input&gt;</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16560">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B</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With &lt;/text&gt;</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16560">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C</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It does not — &lt;input&gt; is self-closing</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416560">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D</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With a second &lt;input&gt;</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16" name="Text 5">
            <a:extLst>
              <a:ext uri="{FF2B5EF4-FFF2-40B4-BE49-F238E27FC236}">
                <a16:creationId xmlns:a16="http://schemas.microsoft.com/office/drawing/2014/main" id="{825B684B-B13F-2E59-7EC9-8C70A71E5B75}"/>
              </a:ext>
            </a:extLst>
          </p:cNvPr>
          <p:cNvSpPr/>
          <p:nvPr/>
        </p:nvSpPr>
        <p:spPr>
          <a:xfrm>
            <a:off x="457044" y="7079605"/>
            <a:ext cx="6645585" cy="379984"/>
          </a:xfrm>
          <a:prstGeom prst="rect">
            <a:avLst/>
          </a:prstGeom>
          <a:noFill/>
          <a:ln/>
        </p:spPr>
        <p:txBody>
          <a:bodyPr wrap="square" lIns="38100" tIns="38100" rIns="38100" bIns="38100" rtlCol="0" anchor="t"/>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Answer: ____________________________</a:t>
            </a:r>
            <a:endParaRPr lang="en-US" sz="1600" dirty="0"/>
          </a:p>
        </p:txBody>
      </p:sp>
      <p:sp>
        <p:nvSpPr>
          <p:cNvPr id="18" name="Text 6">
            <a:extLst>
              <a:ext uri="{FF2B5EF4-FFF2-40B4-BE49-F238E27FC236}">
                <a16:creationId xmlns:a16="http://schemas.microsoft.com/office/drawing/2014/main" id="{12333427-D1BB-8F1D-1FC8-7C5E30B8ABE5}"/>
              </a:ext>
            </a:extLst>
          </p:cNvPr>
          <p:cNvSpPr/>
          <p:nvPr/>
        </p:nvSpPr>
        <p:spPr>
          <a:xfrm>
            <a:off x="457044" y="7624181"/>
            <a:ext cx="6645585" cy="379984"/>
          </a:xfrm>
          <a:prstGeom prst="rect">
            <a:avLst/>
          </a:prstGeom>
          <a:noFill/>
          <a:ln/>
        </p:spPr>
        <p:txBody>
          <a:bodyPr wrap="square" lIns="38100" tIns="38100" rIns="38100" bIns="38100" rtlCol="0" anchor="t"/>
          <a:lstStyle/>
          <a:p>
            <a:pPr marL="0" indent="0" algn="l">
              <a:buNone/>
            </a:pPr>
            <a:r>
              <a:rPr lang="en-US" sz="1600" b="1" dirty="0">
                <a:solidFill>
                  <a:srgbClr val="000000"/>
                </a:solidFill>
                <a:latin typeface="Comic Sans MS" pitchFamily="34" charset="0"/>
                <a:ea typeface="Comic Sans MS" pitchFamily="34" charset="-122"/>
                <a:cs typeface="Comic Sans MS" pitchFamily="34" charset="-120"/>
              </a:rPr>
              <a:t>7.</a:t>
            </a:r>
            <a:r>
              <a:rPr lang="en-US" sz="1600" dirty="0">
                <a:solidFill>
                  <a:srgbClr val="000000"/>
                </a:solidFill>
                <a:latin typeface="Comic Sans MS" pitchFamily="34" charset="0"/>
                <a:ea typeface="Comic Sans MS" pitchFamily="34" charset="-122"/>
                <a:cs typeface="Comic Sans MS" pitchFamily="34" charset="-120"/>
              </a:rPr>
              <a:t> What does type="text" tell the browser to do?</a:t>
            </a:r>
            <a:endParaRPr lang="en-US" sz="1600" dirty="0"/>
          </a:p>
        </p:txBody>
      </p:sp>
      <p:graphicFrame>
        <p:nvGraphicFramePr>
          <p:cNvPr id="20" name="Table 1">
            <a:extLst>
              <a:ext uri="{FF2B5EF4-FFF2-40B4-BE49-F238E27FC236}">
                <a16:creationId xmlns:a16="http://schemas.microsoft.com/office/drawing/2014/main" id="{0B30FE3D-A173-4D1C-D61F-610934E811D1}"/>
              </a:ext>
            </a:extLst>
          </p:cNvPr>
          <p:cNvGraphicFramePr>
            <a:graphicFrameLocks noGrp="1"/>
          </p:cNvGraphicFramePr>
          <p:nvPr>
            <p:extLst>
              <p:ext uri="{D42A27DB-BD31-4B8C-83A1-F6EECF244321}">
                <p14:modId xmlns:p14="http://schemas.microsoft.com/office/powerpoint/2010/main" val="3285466592"/>
              </p:ext>
            </p:extLst>
          </p:nvPr>
        </p:nvGraphicFramePr>
        <p:xfrm>
          <a:off x="457044" y="8077317"/>
          <a:ext cx="6645585" cy="1666240"/>
        </p:xfrm>
        <a:graphic>
          <a:graphicData uri="http://schemas.openxmlformats.org/drawingml/2006/table">
            <a:tbl>
              <a:tblPr/>
              <a:tblGrid>
                <a:gridCol w="548640">
                  <a:extLst>
                    <a:ext uri="{9D8B030D-6E8A-4147-A177-3AD203B41FA5}">
                      <a16:colId xmlns:a16="http://schemas.microsoft.com/office/drawing/2014/main" val="20000"/>
                    </a:ext>
                  </a:extLst>
                </a:gridCol>
                <a:gridCol w="6096945">
                  <a:extLst>
                    <a:ext uri="{9D8B030D-6E8A-4147-A177-3AD203B41FA5}">
                      <a16:colId xmlns:a16="http://schemas.microsoft.com/office/drawing/2014/main" val="20001"/>
                    </a:ext>
                  </a:extLst>
                </a:gridCol>
              </a:tblGrid>
              <a:tr h="416560">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A</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Make the writing bold</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16560">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B</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Draw a plain single-line box with visible characters</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16560">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C</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Send the text to the server</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416560">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D</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Print the word 'text' inside the box</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22" name="Text 7">
            <a:extLst>
              <a:ext uri="{FF2B5EF4-FFF2-40B4-BE49-F238E27FC236}">
                <a16:creationId xmlns:a16="http://schemas.microsoft.com/office/drawing/2014/main" id="{2B64138B-9F6A-5A6C-E340-A57BC088E16F}"/>
              </a:ext>
            </a:extLst>
          </p:cNvPr>
          <p:cNvSpPr/>
          <p:nvPr/>
        </p:nvSpPr>
        <p:spPr>
          <a:xfrm>
            <a:off x="457044" y="9917293"/>
            <a:ext cx="6645585" cy="379984"/>
          </a:xfrm>
          <a:prstGeom prst="rect">
            <a:avLst/>
          </a:prstGeom>
          <a:noFill/>
          <a:ln/>
        </p:spPr>
        <p:txBody>
          <a:bodyPr wrap="square" lIns="38100" tIns="38100" rIns="38100" bIns="38100" rtlCol="0" anchor="t"/>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Answer: ____________________________</a:t>
            </a:r>
            <a:endParaRPr lang="en-US" sz="1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a:effectLst/>
      </p:bgPr>
    </p:bg>
    <p:spTree>
      <p:nvGrpSpPr>
        <p:cNvPr id="1" name=""/>
        <p:cNvGrpSpPr/>
        <p:nvPr/>
      </p:nvGrpSpPr>
      <p:grpSpPr>
        <a:xfrm>
          <a:off x="0" y="0"/>
          <a:ext cx="0" cy="0"/>
          <a:chOff x="0" y="0"/>
          <a:chExt cx="0" cy="0"/>
        </a:xfrm>
      </p:grpSpPr>
      <p:sp>
        <p:nvSpPr>
          <p:cNvPr id="3" name="Text 1"/>
          <p:cNvSpPr/>
          <p:nvPr/>
        </p:nvSpPr>
        <p:spPr>
          <a:xfrm>
            <a:off x="0" y="10149840"/>
            <a:ext cx="7559985" cy="365760"/>
          </a:xfrm>
          <a:prstGeom prst="rect">
            <a:avLst/>
          </a:prstGeom>
          <a:noFill/>
          <a:ln/>
        </p:spPr>
        <p:txBody>
          <a:bodyPr wrap="square" lIns="38100" tIns="38100" rIns="38100" bIns="38100" rtlCol="0" anchor="t"/>
          <a:lstStyle/>
          <a:p>
            <a:pPr marL="0" indent="0" algn="ctr">
              <a:buNone/>
            </a:pPr>
            <a:r>
              <a:rPr lang="en-US" sz="1600">
                <a:solidFill>
                  <a:srgbClr val="000000"/>
                </a:solidFill>
                <a:latin typeface="Comic Sans MS" pitchFamily="34" charset="0"/>
                <a:ea typeface="Comic Sans MS" pitchFamily="34" charset="-122"/>
                <a:cs typeface="Comic Sans MS" pitchFamily="34" charset="-120"/>
              </a:rPr>
              <a:t>12</a:t>
            </a:r>
            <a:endParaRPr lang="en-US" sz="1600" dirty="0"/>
          </a:p>
        </p:txBody>
      </p:sp>
      <p:sp>
        <p:nvSpPr>
          <p:cNvPr id="4" name="Text 2"/>
          <p:cNvSpPr/>
          <p:nvPr/>
        </p:nvSpPr>
        <p:spPr>
          <a:xfrm>
            <a:off x="457200" y="27198"/>
            <a:ext cx="6645585" cy="668528"/>
          </a:xfrm>
          <a:prstGeom prst="rect">
            <a:avLst/>
          </a:prstGeom>
          <a:noFill/>
          <a:ln/>
        </p:spPr>
        <p:txBody>
          <a:bodyPr wrap="square" lIns="38100" tIns="38100" rIns="38100" bIns="38100" rtlCol="0" anchor="t"/>
          <a:lstStyle/>
          <a:p>
            <a:pPr marL="0" indent="0" algn="l">
              <a:buNone/>
            </a:pPr>
            <a:r>
              <a:rPr lang="en-US" sz="1600" b="1" dirty="0">
                <a:solidFill>
                  <a:srgbClr val="000000"/>
                </a:solidFill>
                <a:latin typeface="Comic Sans MS" pitchFamily="34" charset="0"/>
                <a:ea typeface="Comic Sans MS" pitchFamily="34" charset="-122"/>
                <a:cs typeface="Comic Sans MS" pitchFamily="34" charset="-120"/>
              </a:rPr>
              <a:t>8.</a:t>
            </a:r>
            <a:r>
              <a:rPr lang="en-US" sz="1600" dirty="0">
                <a:solidFill>
                  <a:srgbClr val="000000"/>
                </a:solidFill>
                <a:latin typeface="Comic Sans MS" pitchFamily="34" charset="0"/>
                <a:ea typeface="Comic Sans MS" pitchFamily="34" charset="-122"/>
                <a:cs typeface="Comic Sans MS" pitchFamily="34" charset="-120"/>
              </a:rPr>
              <a:t> Which attribute becomes the key the server uses to read what was typed?</a:t>
            </a:r>
            <a:endParaRPr lang="en-US" sz="1600" dirty="0"/>
          </a:p>
        </p:txBody>
      </p:sp>
      <p:graphicFrame>
        <p:nvGraphicFramePr>
          <p:cNvPr id="29" name="Table 0"/>
          <p:cNvGraphicFramePr>
            <a:graphicFrameLocks noGrp="1"/>
          </p:cNvGraphicFramePr>
          <p:nvPr>
            <p:extLst>
              <p:ext uri="{D42A27DB-BD31-4B8C-83A1-F6EECF244321}">
                <p14:modId xmlns:p14="http://schemas.microsoft.com/office/powerpoint/2010/main" val="2600595663"/>
              </p:ext>
            </p:extLst>
          </p:nvPr>
        </p:nvGraphicFramePr>
        <p:xfrm>
          <a:off x="457200" y="768878"/>
          <a:ext cx="6645585" cy="1666240"/>
        </p:xfrm>
        <a:graphic>
          <a:graphicData uri="http://schemas.openxmlformats.org/drawingml/2006/table">
            <a:tbl>
              <a:tblPr/>
              <a:tblGrid>
                <a:gridCol w="548640">
                  <a:extLst>
                    <a:ext uri="{9D8B030D-6E8A-4147-A177-3AD203B41FA5}">
                      <a16:colId xmlns:a16="http://schemas.microsoft.com/office/drawing/2014/main" val="20000"/>
                    </a:ext>
                  </a:extLst>
                </a:gridCol>
                <a:gridCol w="6096945">
                  <a:extLst>
                    <a:ext uri="{9D8B030D-6E8A-4147-A177-3AD203B41FA5}">
                      <a16:colId xmlns:a16="http://schemas.microsoft.com/office/drawing/2014/main" val="20001"/>
                    </a:ext>
                  </a:extLst>
                </a:gridCol>
              </a:tblGrid>
              <a:tr h="416560">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A</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id</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16560">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B</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name</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16560">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C</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type</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416560">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D</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for</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6" name="Text 3"/>
          <p:cNvSpPr/>
          <p:nvPr/>
        </p:nvSpPr>
        <p:spPr>
          <a:xfrm>
            <a:off x="457200" y="2608854"/>
            <a:ext cx="6645585" cy="379984"/>
          </a:xfrm>
          <a:prstGeom prst="rect">
            <a:avLst/>
          </a:prstGeom>
          <a:noFill/>
          <a:ln/>
        </p:spPr>
        <p:txBody>
          <a:bodyPr wrap="square" lIns="38100" tIns="38100" rIns="38100" bIns="38100" rtlCol="0" anchor="t"/>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Answer: ____________________________</a:t>
            </a:r>
            <a:endParaRPr lang="en-US" sz="1600" dirty="0"/>
          </a:p>
        </p:txBody>
      </p:sp>
      <p:sp>
        <p:nvSpPr>
          <p:cNvPr id="7" name="Text 4"/>
          <p:cNvSpPr/>
          <p:nvPr/>
        </p:nvSpPr>
        <p:spPr>
          <a:xfrm>
            <a:off x="457200" y="3153430"/>
            <a:ext cx="6645585" cy="668528"/>
          </a:xfrm>
          <a:prstGeom prst="rect">
            <a:avLst/>
          </a:prstGeom>
          <a:noFill/>
          <a:ln/>
        </p:spPr>
        <p:txBody>
          <a:bodyPr wrap="square" lIns="38100" tIns="38100" rIns="38100" bIns="38100" rtlCol="0" anchor="t"/>
          <a:lstStyle/>
          <a:p>
            <a:pPr marL="0" indent="0" algn="l">
              <a:buNone/>
            </a:pPr>
            <a:r>
              <a:rPr lang="en-US" sz="1600" b="1" dirty="0">
                <a:solidFill>
                  <a:srgbClr val="000000"/>
                </a:solidFill>
                <a:latin typeface="Comic Sans MS" pitchFamily="34" charset="0"/>
                <a:ea typeface="Comic Sans MS" pitchFamily="34" charset="-122"/>
                <a:cs typeface="Comic Sans MS" pitchFamily="34" charset="-120"/>
              </a:rPr>
              <a:t>9.</a:t>
            </a:r>
            <a:r>
              <a:rPr lang="en-US" sz="1600" dirty="0">
                <a:solidFill>
                  <a:srgbClr val="000000"/>
                </a:solidFill>
                <a:latin typeface="Comic Sans MS" pitchFamily="34" charset="0"/>
                <a:ea typeface="Comic Sans MS" pitchFamily="34" charset="-122"/>
                <a:cs typeface="Comic Sans MS" pitchFamily="34" charset="-120"/>
              </a:rPr>
              <a:t> A student deletes name="user" from line 3. What happens?</a:t>
            </a:r>
            <a:endParaRPr lang="en-US" sz="1600" dirty="0"/>
          </a:p>
        </p:txBody>
      </p:sp>
      <p:graphicFrame>
        <p:nvGraphicFramePr>
          <p:cNvPr id="57" name="Table 1"/>
          <p:cNvGraphicFramePr>
            <a:graphicFrameLocks noGrp="1"/>
          </p:cNvGraphicFramePr>
          <p:nvPr>
            <p:extLst>
              <p:ext uri="{D42A27DB-BD31-4B8C-83A1-F6EECF244321}">
                <p14:modId xmlns:p14="http://schemas.microsoft.com/office/powerpoint/2010/main" val="3867424198"/>
              </p:ext>
            </p:extLst>
          </p:nvPr>
        </p:nvGraphicFramePr>
        <p:xfrm>
          <a:off x="457200" y="3895110"/>
          <a:ext cx="6645585" cy="1954784"/>
        </p:xfrm>
        <a:graphic>
          <a:graphicData uri="http://schemas.openxmlformats.org/drawingml/2006/table">
            <a:tbl>
              <a:tblPr/>
              <a:tblGrid>
                <a:gridCol w="548640">
                  <a:extLst>
                    <a:ext uri="{9D8B030D-6E8A-4147-A177-3AD203B41FA5}">
                      <a16:colId xmlns:a16="http://schemas.microsoft.com/office/drawing/2014/main" val="20000"/>
                    </a:ext>
                  </a:extLst>
                </a:gridCol>
                <a:gridCol w="6096945">
                  <a:extLst>
                    <a:ext uri="{9D8B030D-6E8A-4147-A177-3AD203B41FA5}">
                      <a16:colId xmlns:a16="http://schemas.microsoft.com/office/drawing/2014/main" val="20001"/>
                    </a:ext>
                  </a:extLst>
                </a:gridCol>
              </a:tblGrid>
              <a:tr h="416560">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A</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The box disappears from the page</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16560">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B</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The browser shows an error message</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705104">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C</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The box still works, but its value is never sent to the server</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416560">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D</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The page refuses to load</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9" name="Text 5"/>
          <p:cNvSpPr/>
          <p:nvPr/>
        </p:nvSpPr>
        <p:spPr>
          <a:xfrm>
            <a:off x="457200" y="6023630"/>
            <a:ext cx="6645585" cy="379984"/>
          </a:xfrm>
          <a:prstGeom prst="rect">
            <a:avLst/>
          </a:prstGeom>
          <a:noFill/>
          <a:ln/>
        </p:spPr>
        <p:txBody>
          <a:bodyPr wrap="square" lIns="38100" tIns="38100" rIns="38100" bIns="38100" rtlCol="0" anchor="t"/>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Answer: ____________________________</a:t>
            </a:r>
            <a:endParaRPr lang="en-US" sz="1600" dirty="0"/>
          </a:p>
        </p:txBody>
      </p:sp>
      <p:sp>
        <p:nvSpPr>
          <p:cNvPr id="8" name="Text 0">
            <a:extLst>
              <a:ext uri="{FF2B5EF4-FFF2-40B4-BE49-F238E27FC236}">
                <a16:creationId xmlns:a16="http://schemas.microsoft.com/office/drawing/2014/main" id="{EDBD8AFC-FD11-1B51-7A32-9F8FC741B73B}"/>
              </a:ext>
            </a:extLst>
          </p:cNvPr>
          <p:cNvSpPr/>
          <p:nvPr/>
        </p:nvSpPr>
        <p:spPr>
          <a:xfrm>
            <a:off x="457200" y="6077595"/>
            <a:ext cx="6645585" cy="365760"/>
          </a:xfrm>
          <a:prstGeom prst="rect">
            <a:avLst/>
          </a:prstGeom>
          <a:noFill/>
          <a:ln/>
        </p:spPr>
        <p:txBody>
          <a:bodyPr wrap="square" lIns="38100" tIns="38100" rIns="38100" bIns="38100" rtlCol="0" anchor="t"/>
          <a:lstStyle/>
          <a:p>
            <a:pPr marL="0" indent="0" algn="r">
              <a:buNone/>
            </a:pPr>
            <a:r>
              <a:rPr lang="en-US" sz="1600" dirty="0">
                <a:solidFill>
                  <a:srgbClr val="595959"/>
                </a:solidFill>
                <a:latin typeface="Comic Sans MS" pitchFamily="34" charset="0"/>
                <a:ea typeface="Comic Sans MS" pitchFamily="34" charset="-122"/>
                <a:cs typeface="Comic Sans MS" pitchFamily="34" charset="-120"/>
              </a:rPr>
              <a:t>HTML Forms</a:t>
            </a:r>
            <a:endParaRPr lang="en-US" sz="1600" dirty="0"/>
          </a:p>
        </p:txBody>
      </p:sp>
      <p:sp>
        <p:nvSpPr>
          <p:cNvPr id="11" name="Text 2">
            <a:extLst>
              <a:ext uri="{FF2B5EF4-FFF2-40B4-BE49-F238E27FC236}">
                <a16:creationId xmlns:a16="http://schemas.microsoft.com/office/drawing/2014/main" id="{7A936977-311B-64A5-7495-355245D8375C}"/>
              </a:ext>
            </a:extLst>
          </p:cNvPr>
          <p:cNvSpPr/>
          <p:nvPr/>
        </p:nvSpPr>
        <p:spPr>
          <a:xfrm>
            <a:off x="457200" y="6671955"/>
            <a:ext cx="6645585" cy="668528"/>
          </a:xfrm>
          <a:prstGeom prst="rect">
            <a:avLst/>
          </a:prstGeom>
          <a:noFill/>
          <a:ln/>
        </p:spPr>
        <p:txBody>
          <a:bodyPr wrap="square" lIns="38100" tIns="38100" rIns="38100" bIns="38100" rtlCol="0" anchor="t"/>
          <a:lstStyle/>
          <a:p>
            <a:pPr marL="0" indent="0" algn="l">
              <a:buNone/>
            </a:pPr>
            <a:r>
              <a:rPr lang="en-US" sz="1600" b="1" dirty="0">
                <a:solidFill>
                  <a:srgbClr val="000000"/>
                </a:solidFill>
                <a:latin typeface="Comic Sans MS" pitchFamily="34" charset="0"/>
                <a:ea typeface="Comic Sans MS" pitchFamily="34" charset="-122"/>
                <a:cs typeface="Comic Sans MS" pitchFamily="34" charset="-120"/>
              </a:rPr>
              <a:t>10.</a:t>
            </a:r>
            <a:r>
              <a:rPr lang="en-US" sz="1600" dirty="0">
                <a:solidFill>
                  <a:srgbClr val="000000"/>
                </a:solidFill>
                <a:latin typeface="Comic Sans MS" pitchFamily="34" charset="0"/>
                <a:ea typeface="Comic Sans MS" pitchFamily="34" charset="-122"/>
                <a:cs typeface="Comic Sans MS" pitchFamily="34" charset="-120"/>
              </a:rPr>
              <a:t> A student writes &lt;label for="username"&gt; but leaves id="user" on the input. What breaks?</a:t>
            </a:r>
            <a:endParaRPr lang="en-US" sz="1600" dirty="0"/>
          </a:p>
        </p:txBody>
      </p:sp>
      <p:graphicFrame>
        <p:nvGraphicFramePr>
          <p:cNvPr id="13" name="Table 0">
            <a:extLst>
              <a:ext uri="{FF2B5EF4-FFF2-40B4-BE49-F238E27FC236}">
                <a16:creationId xmlns:a16="http://schemas.microsoft.com/office/drawing/2014/main" id="{B958D39A-DC24-0EB9-2D8B-18B4961BCA65}"/>
              </a:ext>
            </a:extLst>
          </p:cNvPr>
          <p:cNvGraphicFramePr>
            <a:graphicFrameLocks noGrp="1"/>
          </p:cNvGraphicFramePr>
          <p:nvPr>
            <p:extLst>
              <p:ext uri="{D42A27DB-BD31-4B8C-83A1-F6EECF244321}">
                <p14:modId xmlns:p14="http://schemas.microsoft.com/office/powerpoint/2010/main" val="278228437"/>
              </p:ext>
            </p:extLst>
          </p:nvPr>
        </p:nvGraphicFramePr>
        <p:xfrm>
          <a:off x="457200" y="7413635"/>
          <a:ext cx="6645585" cy="1954784"/>
        </p:xfrm>
        <a:graphic>
          <a:graphicData uri="http://schemas.openxmlformats.org/drawingml/2006/table">
            <a:tbl>
              <a:tblPr/>
              <a:tblGrid>
                <a:gridCol w="548640">
                  <a:extLst>
                    <a:ext uri="{9D8B030D-6E8A-4147-A177-3AD203B41FA5}">
                      <a16:colId xmlns:a16="http://schemas.microsoft.com/office/drawing/2014/main" val="20000"/>
                    </a:ext>
                  </a:extLst>
                </a:gridCol>
                <a:gridCol w="6096945">
                  <a:extLst>
                    <a:ext uri="{9D8B030D-6E8A-4147-A177-3AD203B41FA5}">
                      <a16:colId xmlns:a16="http://schemas.microsoft.com/office/drawing/2014/main" val="20001"/>
                    </a:ext>
                  </a:extLst>
                </a:gridCol>
              </a:tblGrid>
              <a:tr h="416560">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A</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Nothing at all</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16560">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B</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The input box disappears</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705104">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C</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The label and box are no longer linked, so clicking the label does nothing</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416560">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D</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The data is sent to the wrong file</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15" name="Text 3">
            <a:extLst>
              <a:ext uri="{FF2B5EF4-FFF2-40B4-BE49-F238E27FC236}">
                <a16:creationId xmlns:a16="http://schemas.microsoft.com/office/drawing/2014/main" id="{B6D6E87B-B0CB-D3BB-E70A-B39924F92761}"/>
              </a:ext>
            </a:extLst>
          </p:cNvPr>
          <p:cNvSpPr/>
          <p:nvPr/>
        </p:nvSpPr>
        <p:spPr>
          <a:xfrm>
            <a:off x="457200" y="9542155"/>
            <a:ext cx="6645585" cy="379984"/>
          </a:xfrm>
          <a:prstGeom prst="rect">
            <a:avLst/>
          </a:prstGeom>
          <a:noFill/>
          <a:ln/>
        </p:spPr>
        <p:txBody>
          <a:bodyPr wrap="square" lIns="38100" tIns="38100" rIns="38100" bIns="38100" rtlCol="0" anchor="t"/>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Answer: ____________________________</a:t>
            </a:r>
            <a:endParaRPr lang="en-US" sz="1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137160"/>
            <a:ext cx="6645585" cy="365760"/>
          </a:xfrm>
          <a:prstGeom prst="rect">
            <a:avLst/>
          </a:prstGeom>
          <a:noFill/>
          <a:ln/>
        </p:spPr>
        <p:txBody>
          <a:bodyPr wrap="square" lIns="38100" tIns="38100" rIns="38100" bIns="38100" rtlCol="0" anchor="t"/>
          <a:lstStyle/>
          <a:p>
            <a:pPr marL="0" indent="0" algn="r">
              <a:buNone/>
            </a:pPr>
            <a:r>
              <a:rPr lang="en-US" sz="1600" dirty="0">
                <a:solidFill>
                  <a:srgbClr val="595959"/>
                </a:solidFill>
                <a:latin typeface="Comic Sans MS" pitchFamily="34" charset="0"/>
                <a:ea typeface="Comic Sans MS" pitchFamily="34" charset="-122"/>
                <a:cs typeface="Comic Sans MS" pitchFamily="34" charset="-120"/>
              </a:rPr>
              <a:t>HTML Forms</a:t>
            </a:r>
            <a:endParaRPr lang="en-US" sz="1600" dirty="0"/>
          </a:p>
        </p:txBody>
      </p:sp>
      <p:sp>
        <p:nvSpPr>
          <p:cNvPr id="3" name="Text 1"/>
          <p:cNvSpPr/>
          <p:nvPr/>
        </p:nvSpPr>
        <p:spPr>
          <a:xfrm>
            <a:off x="0" y="10149840"/>
            <a:ext cx="7559985" cy="365760"/>
          </a:xfrm>
          <a:prstGeom prst="rect">
            <a:avLst/>
          </a:prstGeom>
          <a:noFill/>
          <a:ln/>
        </p:spPr>
        <p:txBody>
          <a:bodyPr wrap="square" lIns="38100" tIns="38100" rIns="38100" bIns="38100" rtlCol="0" anchor="t"/>
          <a:lstStyle/>
          <a:p>
            <a:pPr marL="0" indent="0" algn="ctr">
              <a:buNone/>
            </a:pPr>
            <a:r>
              <a:rPr lang="en-US" sz="1600">
                <a:solidFill>
                  <a:srgbClr val="000000"/>
                </a:solidFill>
                <a:latin typeface="Comic Sans MS" pitchFamily="34" charset="0"/>
                <a:ea typeface="Comic Sans MS" pitchFamily="34" charset="-122"/>
                <a:cs typeface="Comic Sans MS" pitchFamily="34" charset="-120"/>
              </a:rPr>
              <a:t>13</a:t>
            </a:r>
            <a:endParaRPr lang="en-US" sz="1600" dirty="0"/>
          </a:p>
        </p:txBody>
      </p:sp>
      <p:sp>
        <p:nvSpPr>
          <p:cNvPr id="4" name="Text 2"/>
          <p:cNvSpPr/>
          <p:nvPr/>
        </p:nvSpPr>
        <p:spPr>
          <a:xfrm>
            <a:off x="457200" y="777240"/>
            <a:ext cx="6645585" cy="379984"/>
          </a:xfrm>
          <a:prstGeom prst="rect">
            <a:avLst/>
          </a:prstGeom>
          <a:noFill/>
          <a:ln/>
        </p:spPr>
        <p:txBody>
          <a:bodyPr wrap="square" lIns="38100" tIns="38100" rIns="38100" bIns="38100" rtlCol="0" anchor="t"/>
          <a:lstStyle/>
          <a:p>
            <a:pPr marL="0" indent="0" algn="l">
              <a:buNone/>
            </a:pPr>
            <a:r>
              <a:rPr lang="en-US" sz="1600" b="1" dirty="0">
                <a:solidFill>
                  <a:srgbClr val="595959"/>
                </a:solidFill>
                <a:latin typeface="Comic Sans MS" pitchFamily="34" charset="0"/>
                <a:ea typeface="Comic Sans MS" pitchFamily="34" charset="-122"/>
                <a:cs typeface="Comic Sans MS" pitchFamily="34" charset="-120"/>
              </a:rPr>
              <a:t>LINE 4 · THE SECOND LABEL</a:t>
            </a:r>
            <a:endParaRPr lang="en-US" sz="1600" dirty="0"/>
          </a:p>
        </p:txBody>
      </p:sp>
      <p:sp>
        <p:nvSpPr>
          <p:cNvPr id="5" name="Text 3"/>
          <p:cNvSpPr/>
          <p:nvPr/>
        </p:nvSpPr>
        <p:spPr>
          <a:xfrm>
            <a:off x="457200" y="1340104"/>
            <a:ext cx="6645585" cy="515620"/>
          </a:xfrm>
          <a:prstGeom prst="rect">
            <a:avLst/>
          </a:prstGeom>
          <a:noFill/>
          <a:ln/>
        </p:spPr>
        <p:txBody>
          <a:bodyPr wrap="square" lIns="38100" tIns="38100" rIns="38100" bIns="38100" rtlCol="0" anchor="t"/>
          <a:lstStyle/>
          <a:p>
            <a:pPr marL="0" indent="0" algn="l">
              <a:buNone/>
            </a:pPr>
            <a:r>
              <a:rPr lang="en-US" sz="2200" b="1" dirty="0">
                <a:solidFill>
                  <a:srgbClr val="000000"/>
                </a:solidFill>
                <a:latin typeface="Comic Sans MS" pitchFamily="34" charset="0"/>
                <a:ea typeface="Comic Sans MS" pitchFamily="34" charset="-122"/>
                <a:cs typeface="Comic Sans MS" pitchFamily="34" charset="-120"/>
              </a:rPr>
              <a:t>&lt;label for="pw"&gt;Password:&lt;/label&gt;</a:t>
            </a:r>
            <a:endParaRPr lang="en-US" sz="2200" dirty="0"/>
          </a:p>
        </p:txBody>
      </p:sp>
      <p:sp>
        <p:nvSpPr>
          <p:cNvPr id="6" name="Shape 4"/>
          <p:cNvSpPr/>
          <p:nvPr/>
        </p:nvSpPr>
        <p:spPr>
          <a:xfrm>
            <a:off x="457200" y="1864868"/>
            <a:ext cx="6645585" cy="0"/>
          </a:xfrm>
          <a:prstGeom prst="line">
            <a:avLst/>
          </a:prstGeom>
          <a:noFill/>
          <a:ln w="19050">
            <a:solidFill>
              <a:srgbClr val="000000"/>
            </a:solidFill>
            <a:prstDash val="solid"/>
          </a:ln>
        </p:spPr>
        <p:txBody>
          <a:bodyPr/>
          <a:lstStyle/>
          <a:p>
            <a:endParaRPr lang="en-GB"/>
          </a:p>
        </p:txBody>
      </p:sp>
      <p:sp>
        <p:nvSpPr>
          <p:cNvPr id="7" name="Shape 5"/>
          <p:cNvSpPr/>
          <p:nvPr/>
        </p:nvSpPr>
        <p:spPr>
          <a:xfrm>
            <a:off x="1951192" y="1974596"/>
            <a:ext cx="3657600" cy="1188720"/>
          </a:xfrm>
          <a:prstGeom prst="rect">
            <a:avLst/>
          </a:prstGeom>
          <a:solidFill>
            <a:srgbClr val="FFFFFF"/>
          </a:solidFill>
          <a:ln w="15875">
            <a:solidFill>
              <a:srgbClr val="000000"/>
            </a:solidFill>
            <a:prstDash val="solid"/>
          </a:ln>
        </p:spPr>
        <p:txBody>
          <a:bodyPr/>
          <a:lstStyle/>
          <a:p>
            <a:endParaRPr lang="en-GB"/>
          </a:p>
        </p:txBody>
      </p:sp>
      <p:sp>
        <p:nvSpPr>
          <p:cNvPr id="8" name="Text 6"/>
          <p:cNvSpPr/>
          <p:nvPr/>
        </p:nvSpPr>
        <p:spPr>
          <a:xfrm>
            <a:off x="2042632" y="2047748"/>
            <a:ext cx="1188720" cy="384048"/>
          </a:xfrm>
          <a:prstGeom prst="rect">
            <a:avLst/>
          </a:prstGeom>
          <a:noFill/>
          <a:ln/>
        </p:spPr>
        <p:txBody>
          <a:bodyPr wrap="square" lIns="38100" tIns="38100" rIns="38100" bIns="38100" rtlCol="0" anchor="ct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Password:</a:t>
            </a:r>
            <a:endParaRPr lang="en-US" sz="1600" dirty="0"/>
          </a:p>
        </p:txBody>
      </p:sp>
      <p:sp>
        <p:nvSpPr>
          <p:cNvPr id="9" name="Text 7"/>
          <p:cNvSpPr/>
          <p:nvPr/>
        </p:nvSpPr>
        <p:spPr>
          <a:xfrm>
            <a:off x="3277072" y="2084324"/>
            <a:ext cx="2194560" cy="329184"/>
          </a:xfrm>
          <a:prstGeom prst="rect">
            <a:avLst/>
          </a:prstGeom>
          <a:noFill/>
          <a:ln w="12700">
            <a:solidFill>
              <a:srgbClr val="000000"/>
            </a:solidFill>
          </a:ln>
        </p:spPr>
        <p:txBody>
          <a:bodyPr wrap="square" lIns="38100" tIns="38100" rIns="38100" bIns="38100" rtlCol="0" anchor="ctr"/>
          <a:lstStyle/>
          <a:p>
            <a:pPr marL="0" indent="0" algn="l">
              <a:buNone/>
            </a:pPr>
            <a:endParaRPr lang="en-US" sz="1600" dirty="0"/>
          </a:p>
        </p:txBody>
      </p:sp>
      <p:sp>
        <p:nvSpPr>
          <p:cNvPr id="10" name="Text 8"/>
          <p:cNvSpPr/>
          <p:nvPr/>
        </p:nvSpPr>
        <p:spPr>
          <a:xfrm>
            <a:off x="2042632" y="2578100"/>
            <a:ext cx="1152144" cy="384048"/>
          </a:xfrm>
          <a:prstGeom prst="rect">
            <a:avLst/>
          </a:prstGeom>
          <a:solidFill>
            <a:srgbClr val="EEEEEE"/>
          </a:solidFill>
          <a:ln w="12700">
            <a:solidFill>
              <a:srgbClr val="000000"/>
            </a:solidFill>
          </a:ln>
        </p:spPr>
        <p:txBody>
          <a:bodyPr wrap="square" lIns="38100" tIns="38100" rIns="38100" bIns="38100" rtlCol="0" anchor="ctr"/>
          <a:lstStyle/>
          <a:p>
            <a:pPr marL="0" indent="0" algn="ctr">
              <a:buNone/>
            </a:pPr>
            <a:r>
              <a:rPr lang="en-US" sz="1600" dirty="0">
                <a:solidFill>
                  <a:srgbClr val="000000"/>
                </a:solidFill>
                <a:latin typeface="Comic Sans MS" pitchFamily="34" charset="0"/>
                <a:ea typeface="Comic Sans MS" pitchFamily="34" charset="-122"/>
                <a:cs typeface="Comic Sans MS" pitchFamily="34" charset="-120"/>
              </a:rPr>
              <a:t>Sign up</a:t>
            </a:r>
            <a:endParaRPr lang="en-US" sz="1600" dirty="0"/>
          </a:p>
        </p:txBody>
      </p:sp>
      <p:sp>
        <p:nvSpPr>
          <p:cNvPr id="11" name="Text 9"/>
          <p:cNvSpPr/>
          <p:nvPr/>
        </p:nvSpPr>
        <p:spPr>
          <a:xfrm>
            <a:off x="457200" y="3327908"/>
            <a:ext cx="6645585" cy="379984"/>
          </a:xfrm>
          <a:prstGeom prst="rect">
            <a:avLst/>
          </a:prstGeom>
          <a:noFill/>
          <a:ln/>
        </p:spPr>
        <p:txBody>
          <a:bodyPr wrap="square" lIns="38100" tIns="38100" rIns="38100" bIns="38100" rtlCol="0" anchor="t"/>
          <a:lstStyle/>
          <a:p>
            <a:pPr marL="0" indent="0" algn="l">
              <a:buNone/>
            </a:pPr>
            <a:r>
              <a:rPr lang="en-US" sz="1600" b="1" dirty="0">
                <a:solidFill>
                  <a:srgbClr val="000000"/>
                </a:solidFill>
                <a:latin typeface="Comic Sans MS" pitchFamily="34" charset="0"/>
                <a:ea typeface="Comic Sans MS" pitchFamily="34" charset="-122"/>
                <a:cs typeface="Comic Sans MS" pitchFamily="34" charset="-120"/>
              </a:rPr>
              <a:t>The pattern from line 2 simply repeats, with new words.</a:t>
            </a:r>
            <a:endParaRPr lang="en-US" sz="1600" dirty="0"/>
          </a:p>
        </p:txBody>
      </p:sp>
      <p:sp>
        <p:nvSpPr>
          <p:cNvPr id="12" name="Shape 10"/>
          <p:cNvSpPr/>
          <p:nvPr/>
        </p:nvSpPr>
        <p:spPr>
          <a:xfrm>
            <a:off x="457200" y="3781044"/>
            <a:ext cx="6645585" cy="2769616"/>
          </a:xfrm>
          <a:prstGeom prst="rect">
            <a:avLst/>
          </a:prstGeom>
          <a:solidFill>
            <a:srgbClr val="FFFFFF"/>
          </a:solidFill>
          <a:ln w="15875">
            <a:solidFill>
              <a:srgbClr val="000000"/>
            </a:solidFill>
            <a:prstDash val="solid"/>
          </a:ln>
        </p:spPr>
        <p:txBody>
          <a:bodyPr/>
          <a:lstStyle/>
          <a:p>
            <a:endParaRPr lang="en-GB"/>
          </a:p>
        </p:txBody>
      </p:sp>
      <p:graphicFrame>
        <p:nvGraphicFramePr>
          <p:cNvPr id="31" name="Table 0"/>
          <p:cNvGraphicFramePr>
            <a:graphicFrameLocks noGrp="1"/>
          </p:cNvGraphicFramePr>
          <p:nvPr>
            <p:extLst>
              <p:ext uri="{D42A27DB-BD31-4B8C-83A1-F6EECF244321}">
                <p14:modId xmlns:p14="http://schemas.microsoft.com/office/powerpoint/2010/main" val="1579011935"/>
              </p:ext>
            </p:extLst>
          </p:nvPr>
        </p:nvGraphicFramePr>
        <p:xfrm>
          <a:off x="457200" y="3835908"/>
          <a:ext cx="6645585" cy="2659888"/>
        </p:xfrm>
        <a:graphic>
          <a:graphicData uri="http://schemas.openxmlformats.org/drawingml/2006/table">
            <a:tbl>
              <a:tblPr/>
              <a:tblGrid>
                <a:gridCol w="411480">
                  <a:extLst>
                    <a:ext uri="{9D8B030D-6E8A-4147-A177-3AD203B41FA5}">
                      <a16:colId xmlns:a16="http://schemas.microsoft.com/office/drawing/2014/main" val="20000"/>
                    </a:ext>
                  </a:extLst>
                </a:gridCol>
                <a:gridCol w="6234105">
                  <a:extLst>
                    <a:ext uri="{9D8B030D-6E8A-4147-A177-3AD203B41FA5}">
                      <a16:colId xmlns:a16="http://schemas.microsoft.com/office/drawing/2014/main" val="20001"/>
                    </a:ext>
                  </a:extLst>
                </a:gridCol>
              </a:tblGrid>
              <a:tr h="379984">
                <a:tc>
                  <a:txBody>
                    <a:bodyPr/>
                    <a:lstStyle/>
                    <a:p>
                      <a:pPr marL="0" indent="0" algn="r">
                        <a:buNone/>
                      </a:pPr>
                      <a:r>
                        <a:rPr lang="en-US" sz="1600" dirty="0">
                          <a:solidFill>
                            <a:srgbClr val="595959"/>
                          </a:solidFill>
                          <a:latin typeface="Comic Sans MS" pitchFamily="34" charset="0"/>
                          <a:ea typeface="Comic Sans MS" pitchFamily="34" charset="-122"/>
                          <a:cs typeface="Comic Sans MS" pitchFamily="34" charset="-120"/>
                        </a:rPr>
                        <a:t>1</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tc>
                  <a:txBody>
                    <a:bodyPr/>
                    <a:lstStyle/>
                    <a:p>
                      <a:pPr marL="0" indent="0">
                        <a:buNone/>
                      </a:pPr>
                      <a:r>
                        <a:rPr lang="en-US" sz="1600" dirty="0">
                          <a:solidFill>
                            <a:srgbClr val="000000"/>
                          </a:solidFill>
                          <a:latin typeface="Comic Sans MS" pitchFamily="34" charset="0"/>
                          <a:ea typeface="Comic Sans MS" pitchFamily="34" charset="-122"/>
                          <a:cs typeface="Comic Sans MS" pitchFamily="34" charset="-120"/>
                        </a:rPr>
                        <a:t>&lt;form action="signup.php" method="post"&gt;</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0"/>
                  </a:ext>
                </a:extLst>
              </a:tr>
              <a:tr h="379984">
                <a:tc>
                  <a:txBody>
                    <a:bodyPr/>
                    <a:lstStyle/>
                    <a:p>
                      <a:pPr marL="0" indent="0" algn="r">
                        <a:buNone/>
                      </a:pPr>
                      <a:r>
                        <a:rPr lang="en-US" sz="1600" dirty="0">
                          <a:solidFill>
                            <a:srgbClr val="595959"/>
                          </a:solidFill>
                          <a:latin typeface="Comic Sans MS" pitchFamily="34" charset="0"/>
                          <a:ea typeface="Comic Sans MS" pitchFamily="34" charset="-122"/>
                          <a:cs typeface="Comic Sans MS" pitchFamily="34" charset="-120"/>
                        </a:rPr>
                        <a:t>2</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tc>
                  <a:txBody>
                    <a:bodyPr/>
                    <a:lstStyle/>
                    <a:p>
                      <a:pPr marL="0" indent="0">
                        <a:buNone/>
                      </a:pPr>
                      <a:r>
                        <a:rPr lang="en-US" sz="1600" dirty="0">
                          <a:solidFill>
                            <a:srgbClr val="000000"/>
                          </a:solidFill>
                          <a:latin typeface="Comic Sans MS" pitchFamily="34" charset="0"/>
                          <a:ea typeface="Comic Sans MS" pitchFamily="34" charset="-122"/>
                          <a:cs typeface="Comic Sans MS" pitchFamily="34" charset="-120"/>
                        </a:rPr>
                        <a:t>   &lt;label for="user"&gt;Username:&lt;/label&gt;</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1"/>
                  </a:ext>
                </a:extLst>
              </a:tr>
              <a:tr h="379984">
                <a:tc>
                  <a:txBody>
                    <a:bodyPr/>
                    <a:lstStyle/>
                    <a:p>
                      <a:pPr marL="0" indent="0" algn="r">
                        <a:buNone/>
                      </a:pPr>
                      <a:r>
                        <a:rPr lang="en-US" sz="1600" dirty="0">
                          <a:solidFill>
                            <a:srgbClr val="595959"/>
                          </a:solidFill>
                          <a:latin typeface="Comic Sans MS" pitchFamily="34" charset="0"/>
                          <a:ea typeface="Comic Sans MS" pitchFamily="34" charset="-122"/>
                          <a:cs typeface="Comic Sans MS" pitchFamily="34" charset="-120"/>
                        </a:rPr>
                        <a:t>3</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tc>
                  <a:txBody>
                    <a:bodyPr/>
                    <a:lstStyle/>
                    <a:p>
                      <a:pPr marL="0" indent="0">
                        <a:buNone/>
                      </a:pPr>
                      <a:r>
                        <a:rPr lang="en-US" sz="1600" dirty="0">
                          <a:solidFill>
                            <a:srgbClr val="000000"/>
                          </a:solidFill>
                          <a:latin typeface="Comic Sans MS" pitchFamily="34" charset="0"/>
                          <a:ea typeface="Comic Sans MS" pitchFamily="34" charset="-122"/>
                          <a:cs typeface="Comic Sans MS" pitchFamily="34" charset="-120"/>
                        </a:rPr>
                        <a:t>   &lt;input type="text" id="user" name="user"&gt;</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2"/>
                  </a:ext>
                </a:extLst>
              </a:tr>
              <a:tr h="379984">
                <a:tc>
                  <a:txBody>
                    <a:bodyPr/>
                    <a:lstStyle/>
                    <a:p>
                      <a:pPr marL="0" indent="0" algn="r">
                        <a:buNone/>
                      </a:pPr>
                      <a:r>
                        <a:rPr lang="en-US" sz="1600" b="1" dirty="0">
                          <a:solidFill>
                            <a:srgbClr val="595959"/>
                          </a:solidFill>
                          <a:latin typeface="Comic Sans MS" pitchFamily="34" charset="0"/>
                          <a:ea typeface="Comic Sans MS" pitchFamily="34" charset="-122"/>
                          <a:cs typeface="Comic Sans MS" pitchFamily="34" charset="-120"/>
                        </a:rPr>
                        <a:t>4</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solidFill>
                      <a:srgbClr val="E7E6E6"/>
                    </a:solidFill>
                  </a:tcPr>
                </a:tc>
                <a:tc>
                  <a:txBody>
                    <a:bodyPr/>
                    <a:lstStyle/>
                    <a:p>
                      <a:pPr marL="0" indent="0">
                        <a:buNone/>
                      </a:pPr>
                      <a:r>
                        <a:rPr lang="en-US" sz="1600" b="1" dirty="0">
                          <a:solidFill>
                            <a:srgbClr val="000000"/>
                          </a:solidFill>
                          <a:latin typeface="Comic Sans MS" pitchFamily="34" charset="0"/>
                          <a:ea typeface="Comic Sans MS" pitchFamily="34" charset="-122"/>
                          <a:cs typeface="Comic Sans MS" pitchFamily="34" charset="-120"/>
                        </a:rPr>
                        <a:t>   &lt;label for="pw"&gt;Password:&lt;/label&gt;</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solidFill>
                      <a:srgbClr val="E7E6E6"/>
                    </a:solidFill>
                  </a:tcPr>
                </a:tc>
                <a:extLst>
                  <a:ext uri="{0D108BD9-81ED-4DB2-BD59-A6C34878D82A}">
                    <a16:rowId xmlns:a16="http://schemas.microsoft.com/office/drawing/2014/main" val="10003"/>
                  </a:ext>
                </a:extLst>
              </a:tr>
              <a:tr h="379984">
                <a:tc>
                  <a:txBody>
                    <a:bodyPr/>
                    <a:lstStyle/>
                    <a:p>
                      <a:pPr marL="0" indent="0" algn="r">
                        <a:buNone/>
                      </a:pPr>
                      <a:r>
                        <a:rPr lang="en-US" sz="1600" dirty="0">
                          <a:solidFill>
                            <a:srgbClr val="595959"/>
                          </a:solidFill>
                          <a:latin typeface="Comic Sans MS" pitchFamily="34" charset="0"/>
                          <a:ea typeface="Comic Sans MS" pitchFamily="34" charset="-122"/>
                          <a:cs typeface="Comic Sans MS" pitchFamily="34" charset="-120"/>
                        </a:rPr>
                        <a:t>5</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tc>
                  <a:txBody>
                    <a:bodyPr/>
                    <a:lstStyle/>
                    <a:p>
                      <a:pPr marL="0" indent="0">
                        <a:buNone/>
                      </a:pPr>
                      <a:r>
                        <a:rPr lang="en-US" sz="1600" dirty="0">
                          <a:solidFill>
                            <a:srgbClr val="000000"/>
                          </a:solidFill>
                          <a:latin typeface="Comic Sans MS" pitchFamily="34" charset="0"/>
                          <a:ea typeface="Comic Sans MS" pitchFamily="34" charset="-122"/>
                          <a:cs typeface="Comic Sans MS" pitchFamily="34" charset="-120"/>
                        </a:rPr>
                        <a:t>   &lt;input type="password" id="pw" name="pw"&gt;</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4"/>
                  </a:ext>
                </a:extLst>
              </a:tr>
              <a:tr h="379984">
                <a:tc>
                  <a:txBody>
                    <a:bodyPr/>
                    <a:lstStyle/>
                    <a:p>
                      <a:pPr marL="0" indent="0" algn="r">
                        <a:buNone/>
                      </a:pPr>
                      <a:r>
                        <a:rPr lang="en-US" sz="1600" dirty="0">
                          <a:solidFill>
                            <a:srgbClr val="595959"/>
                          </a:solidFill>
                          <a:latin typeface="Comic Sans MS" pitchFamily="34" charset="0"/>
                          <a:ea typeface="Comic Sans MS" pitchFamily="34" charset="-122"/>
                          <a:cs typeface="Comic Sans MS" pitchFamily="34" charset="-120"/>
                        </a:rPr>
                        <a:t>6</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tc>
                  <a:txBody>
                    <a:bodyPr/>
                    <a:lstStyle/>
                    <a:p>
                      <a:pPr marL="0" indent="0">
                        <a:buNone/>
                      </a:pPr>
                      <a:r>
                        <a:rPr lang="en-US" sz="1600" dirty="0">
                          <a:solidFill>
                            <a:srgbClr val="000000"/>
                          </a:solidFill>
                          <a:latin typeface="Comic Sans MS" pitchFamily="34" charset="0"/>
                          <a:ea typeface="Comic Sans MS" pitchFamily="34" charset="-122"/>
                          <a:cs typeface="Comic Sans MS" pitchFamily="34" charset="-120"/>
                        </a:rPr>
                        <a:t>   &lt;input type="submit" value="Sign up"&gt;</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5"/>
                  </a:ext>
                </a:extLst>
              </a:tr>
              <a:tr h="379984">
                <a:tc>
                  <a:txBody>
                    <a:bodyPr/>
                    <a:lstStyle/>
                    <a:p>
                      <a:pPr marL="0" indent="0" algn="r">
                        <a:buNone/>
                      </a:pPr>
                      <a:r>
                        <a:rPr lang="en-US" sz="1600" dirty="0">
                          <a:solidFill>
                            <a:srgbClr val="595959"/>
                          </a:solidFill>
                          <a:latin typeface="Comic Sans MS" pitchFamily="34" charset="0"/>
                          <a:ea typeface="Comic Sans MS" pitchFamily="34" charset="-122"/>
                          <a:cs typeface="Comic Sans MS" pitchFamily="34" charset="-120"/>
                        </a:rPr>
                        <a:t>7</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tc>
                  <a:txBody>
                    <a:bodyPr/>
                    <a:lstStyle/>
                    <a:p>
                      <a:pPr marL="0" indent="0">
                        <a:buNone/>
                      </a:pPr>
                      <a:r>
                        <a:rPr lang="en-US" sz="1600" dirty="0">
                          <a:solidFill>
                            <a:srgbClr val="000000"/>
                          </a:solidFill>
                          <a:latin typeface="Comic Sans MS" pitchFamily="34" charset="0"/>
                          <a:ea typeface="Comic Sans MS" pitchFamily="34" charset="-122"/>
                          <a:cs typeface="Comic Sans MS" pitchFamily="34" charset="-120"/>
                        </a:rPr>
                        <a:t>&lt;/form&gt;</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6"/>
                  </a:ext>
                </a:extLst>
              </a:tr>
            </a:tbl>
          </a:graphicData>
        </a:graphic>
      </p:graphicFrame>
      <p:sp>
        <p:nvSpPr>
          <p:cNvPr id="14" name="Text 11"/>
          <p:cNvSpPr/>
          <p:nvPr/>
        </p:nvSpPr>
        <p:spPr>
          <a:xfrm>
            <a:off x="457200" y="6669532"/>
            <a:ext cx="6645585" cy="379984"/>
          </a:xfrm>
          <a:prstGeom prst="rect">
            <a:avLst/>
          </a:prstGeom>
          <a:noFill/>
          <a:ln/>
        </p:spPr>
        <p:txBody>
          <a:bodyPr wrap="square" lIns="38100" tIns="38100" rIns="38100" bIns="38100" rtlCol="0" anchor="t"/>
          <a:lstStyle/>
          <a:p>
            <a:pPr marL="0" indent="0" algn="l">
              <a:buNone/>
            </a:pPr>
            <a:r>
              <a:rPr lang="en-US" sz="1600" dirty="0">
                <a:solidFill>
                  <a:srgbClr val="595959"/>
                </a:solidFill>
                <a:latin typeface="Comic Sans MS" pitchFamily="34" charset="0"/>
                <a:ea typeface="Comic Sans MS" pitchFamily="34" charset="-122"/>
                <a:cs typeface="Comic Sans MS" pitchFamily="34" charset="-120"/>
              </a:rPr>
              <a:t>LINE 4 OF 7</a:t>
            </a:r>
            <a:endParaRPr lang="en-US" sz="1600" dirty="0"/>
          </a:p>
        </p:txBody>
      </p:sp>
      <p:sp>
        <p:nvSpPr>
          <p:cNvPr id="15" name="Text 12"/>
          <p:cNvSpPr/>
          <p:nvPr/>
        </p:nvSpPr>
        <p:spPr>
          <a:xfrm>
            <a:off x="457200" y="7122668"/>
            <a:ext cx="6645585" cy="957072"/>
          </a:xfrm>
          <a:prstGeom prst="rect">
            <a:avLst/>
          </a:prstGeom>
          <a:noFill/>
          <a:ln/>
        </p:spPr>
        <p:txBody>
          <a:bodyPr wrap="square" lIns="38100" tIns="38100" rIns="38100" bIns="38100" rtlCol="0" anchor="t"/>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Nothing new is being introduced here. The visible text is now Password:, and the pointer is now for="pw", which will match the id of the box on the next line.</a:t>
            </a:r>
            <a:endParaRPr lang="en-US" sz="1600" dirty="0"/>
          </a:p>
        </p:txBody>
      </p:sp>
      <p:sp>
        <p:nvSpPr>
          <p:cNvPr id="16" name="Text 13"/>
          <p:cNvSpPr/>
          <p:nvPr/>
        </p:nvSpPr>
        <p:spPr>
          <a:xfrm>
            <a:off x="457200" y="8152892"/>
            <a:ext cx="6645585" cy="434848"/>
          </a:xfrm>
          <a:prstGeom prst="rect">
            <a:avLst/>
          </a:prstGeom>
          <a:noFill/>
          <a:ln w="12700">
            <a:solidFill>
              <a:srgbClr val="000000"/>
            </a:solidFill>
          </a:ln>
        </p:spPr>
        <p:txBody>
          <a:bodyPr wrap="square" lIns="63500" tIns="63500" rIns="63500" bIns="63500" rtlCol="0" anchor="ctr"/>
          <a:lstStyle/>
          <a:p>
            <a:pPr marL="0" indent="0" algn="ctr">
              <a:buNone/>
            </a:pPr>
            <a:r>
              <a:rPr lang="en-US" sz="1600" b="1" dirty="0">
                <a:solidFill>
                  <a:srgbClr val="000000"/>
                </a:solidFill>
                <a:latin typeface="Comic Sans MS" pitchFamily="34" charset="0"/>
                <a:ea typeface="Comic Sans MS" pitchFamily="34" charset="-122"/>
                <a:cs typeface="Comic Sans MS" pitchFamily="34" charset="-120"/>
              </a:rPr>
              <a:t>Same shape as line 2 — only the words changed.</a:t>
            </a:r>
            <a:endParaRPr lang="en-US" sz="16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137160"/>
            <a:ext cx="6645585" cy="365760"/>
          </a:xfrm>
          <a:prstGeom prst="rect">
            <a:avLst/>
          </a:prstGeom>
          <a:noFill/>
          <a:ln/>
        </p:spPr>
        <p:txBody>
          <a:bodyPr wrap="square" lIns="38100" tIns="38100" rIns="38100" bIns="38100" rtlCol="0" anchor="t"/>
          <a:lstStyle/>
          <a:p>
            <a:pPr marL="0" indent="0" algn="r">
              <a:buNone/>
            </a:pPr>
            <a:r>
              <a:rPr lang="en-US" sz="1600" dirty="0">
                <a:solidFill>
                  <a:srgbClr val="595959"/>
                </a:solidFill>
                <a:latin typeface="Comic Sans MS" pitchFamily="34" charset="0"/>
                <a:ea typeface="Comic Sans MS" pitchFamily="34" charset="-122"/>
                <a:cs typeface="Comic Sans MS" pitchFamily="34" charset="-120"/>
              </a:rPr>
              <a:t>HTML Forms</a:t>
            </a:r>
            <a:endParaRPr lang="en-US" sz="1600" dirty="0"/>
          </a:p>
        </p:txBody>
      </p:sp>
      <p:sp>
        <p:nvSpPr>
          <p:cNvPr id="3" name="Text 1"/>
          <p:cNvSpPr/>
          <p:nvPr/>
        </p:nvSpPr>
        <p:spPr>
          <a:xfrm>
            <a:off x="0" y="10149840"/>
            <a:ext cx="7559985" cy="365760"/>
          </a:xfrm>
          <a:prstGeom prst="rect">
            <a:avLst/>
          </a:prstGeom>
          <a:noFill/>
          <a:ln/>
        </p:spPr>
        <p:txBody>
          <a:bodyPr wrap="square" lIns="38100" tIns="38100" rIns="38100" bIns="38100" rtlCol="0" anchor="t"/>
          <a:lstStyle/>
          <a:p>
            <a:pPr marL="0" indent="0" algn="ctr">
              <a:buNone/>
            </a:pPr>
            <a:r>
              <a:rPr lang="en-US" sz="1600">
                <a:solidFill>
                  <a:srgbClr val="000000"/>
                </a:solidFill>
                <a:latin typeface="Comic Sans MS" pitchFamily="34" charset="0"/>
                <a:ea typeface="Comic Sans MS" pitchFamily="34" charset="-122"/>
                <a:cs typeface="Comic Sans MS" pitchFamily="34" charset="-120"/>
              </a:rPr>
              <a:t>14</a:t>
            </a:r>
            <a:endParaRPr lang="en-US" sz="1600" dirty="0"/>
          </a:p>
        </p:txBody>
      </p:sp>
      <p:sp>
        <p:nvSpPr>
          <p:cNvPr id="4" name="Text 2"/>
          <p:cNvSpPr/>
          <p:nvPr/>
        </p:nvSpPr>
        <p:spPr>
          <a:xfrm>
            <a:off x="457200" y="777240"/>
            <a:ext cx="6645585" cy="379984"/>
          </a:xfrm>
          <a:prstGeom prst="rect">
            <a:avLst/>
          </a:prstGeom>
          <a:noFill/>
          <a:ln/>
        </p:spPr>
        <p:txBody>
          <a:bodyPr wrap="square" lIns="38100" tIns="38100" rIns="38100" bIns="38100" rtlCol="0" anchor="t"/>
          <a:lstStyle/>
          <a:p>
            <a:pPr marL="0" indent="0" algn="l">
              <a:buNone/>
            </a:pPr>
            <a:r>
              <a:rPr lang="en-US" sz="1600" b="1" dirty="0">
                <a:solidFill>
                  <a:srgbClr val="595959"/>
                </a:solidFill>
                <a:latin typeface="Comic Sans MS" pitchFamily="34" charset="0"/>
                <a:ea typeface="Comic Sans MS" pitchFamily="34" charset="-122"/>
                <a:cs typeface="Comic Sans MS" pitchFamily="34" charset="-120"/>
              </a:rPr>
              <a:t>LINE 5 · THE PASSWORD BOX</a:t>
            </a:r>
            <a:endParaRPr lang="en-US" sz="1600" dirty="0"/>
          </a:p>
        </p:txBody>
      </p:sp>
      <p:sp>
        <p:nvSpPr>
          <p:cNvPr id="5" name="Text 3"/>
          <p:cNvSpPr/>
          <p:nvPr/>
        </p:nvSpPr>
        <p:spPr>
          <a:xfrm>
            <a:off x="457200" y="1340104"/>
            <a:ext cx="6645585" cy="912368"/>
          </a:xfrm>
          <a:prstGeom prst="rect">
            <a:avLst/>
          </a:prstGeom>
          <a:noFill/>
          <a:ln/>
        </p:spPr>
        <p:txBody>
          <a:bodyPr wrap="square" lIns="38100" tIns="38100" rIns="38100" bIns="38100" rtlCol="0" anchor="t"/>
          <a:lstStyle/>
          <a:p>
            <a:pPr marL="0" indent="0" algn="l">
              <a:buNone/>
            </a:pPr>
            <a:r>
              <a:rPr lang="en-US" sz="2200" b="1" dirty="0">
                <a:solidFill>
                  <a:srgbClr val="000000"/>
                </a:solidFill>
                <a:latin typeface="Comic Sans MS" pitchFamily="34" charset="0"/>
                <a:ea typeface="Comic Sans MS" pitchFamily="34" charset="-122"/>
                <a:cs typeface="Comic Sans MS" pitchFamily="34" charset="-120"/>
              </a:rPr>
              <a:t>type="password" — hiding what is typed</a:t>
            </a:r>
            <a:endParaRPr lang="en-US" sz="2200" dirty="0"/>
          </a:p>
        </p:txBody>
      </p:sp>
      <p:sp>
        <p:nvSpPr>
          <p:cNvPr id="6" name="Shape 4"/>
          <p:cNvSpPr/>
          <p:nvPr/>
        </p:nvSpPr>
        <p:spPr>
          <a:xfrm>
            <a:off x="457200" y="1804416"/>
            <a:ext cx="6645585" cy="0"/>
          </a:xfrm>
          <a:prstGeom prst="line">
            <a:avLst/>
          </a:prstGeom>
          <a:noFill/>
          <a:ln w="19050">
            <a:solidFill>
              <a:srgbClr val="000000"/>
            </a:solidFill>
            <a:prstDash val="solid"/>
          </a:ln>
        </p:spPr>
        <p:txBody>
          <a:bodyPr/>
          <a:lstStyle/>
          <a:p>
            <a:endParaRPr lang="en-GB"/>
          </a:p>
        </p:txBody>
      </p:sp>
      <p:sp>
        <p:nvSpPr>
          <p:cNvPr id="7" name="Shape 5"/>
          <p:cNvSpPr/>
          <p:nvPr/>
        </p:nvSpPr>
        <p:spPr>
          <a:xfrm>
            <a:off x="1951192" y="2371344"/>
            <a:ext cx="3657600" cy="1188720"/>
          </a:xfrm>
          <a:prstGeom prst="rect">
            <a:avLst/>
          </a:prstGeom>
          <a:solidFill>
            <a:srgbClr val="FFFFFF"/>
          </a:solidFill>
          <a:ln w="15875">
            <a:solidFill>
              <a:srgbClr val="000000"/>
            </a:solidFill>
            <a:prstDash val="solid"/>
          </a:ln>
        </p:spPr>
        <p:txBody>
          <a:bodyPr/>
          <a:lstStyle/>
          <a:p>
            <a:endParaRPr lang="en-GB"/>
          </a:p>
        </p:txBody>
      </p:sp>
      <p:sp>
        <p:nvSpPr>
          <p:cNvPr id="8" name="Text 6"/>
          <p:cNvSpPr/>
          <p:nvPr/>
        </p:nvSpPr>
        <p:spPr>
          <a:xfrm>
            <a:off x="2042632" y="2444496"/>
            <a:ext cx="1188720" cy="384048"/>
          </a:xfrm>
          <a:prstGeom prst="rect">
            <a:avLst/>
          </a:prstGeom>
          <a:noFill/>
          <a:ln/>
        </p:spPr>
        <p:txBody>
          <a:bodyPr wrap="square" lIns="38100" tIns="38100" rIns="38100" bIns="38100" rtlCol="0" anchor="ct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Password:</a:t>
            </a:r>
            <a:endParaRPr lang="en-US" sz="1600" dirty="0"/>
          </a:p>
        </p:txBody>
      </p:sp>
      <p:sp>
        <p:nvSpPr>
          <p:cNvPr id="9" name="Text 7"/>
          <p:cNvSpPr/>
          <p:nvPr/>
        </p:nvSpPr>
        <p:spPr>
          <a:xfrm>
            <a:off x="3277072" y="2481072"/>
            <a:ext cx="2194560" cy="329184"/>
          </a:xfrm>
          <a:prstGeom prst="rect">
            <a:avLst/>
          </a:prstGeom>
          <a:noFill/>
          <a:ln w="12700">
            <a:solidFill>
              <a:srgbClr val="000000"/>
            </a:solidFill>
          </a:ln>
        </p:spPr>
        <p:txBody>
          <a:bodyPr wrap="square" lIns="38100" tIns="38100" rIns="38100" bIns="38100" rtlCol="0" anchor="ct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a:t>
            </a:r>
            <a:endParaRPr lang="en-US" sz="1600" dirty="0"/>
          </a:p>
        </p:txBody>
      </p:sp>
      <p:sp>
        <p:nvSpPr>
          <p:cNvPr id="10" name="Text 8"/>
          <p:cNvSpPr/>
          <p:nvPr/>
        </p:nvSpPr>
        <p:spPr>
          <a:xfrm>
            <a:off x="2042632" y="2974848"/>
            <a:ext cx="1152144" cy="384048"/>
          </a:xfrm>
          <a:prstGeom prst="rect">
            <a:avLst/>
          </a:prstGeom>
          <a:solidFill>
            <a:srgbClr val="EEEEEE"/>
          </a:solidFill>
          <a:ln w="12700">
            <a:solidFill>
              <a:srgbClr val="000000"/>
            </a:solidFill>
          </a:ln>
        </p:spPr>
        <p:txBody>
          <a:bodyPr wrap="square" lIns="38100" tIns="38100" rIns="38100" bIns="38100" rtlCol="0" anchor="ctr"/>
          <a:lstStyle/>
          <a:p>
            <a:pPr marL="0" indent="0" algn="ctr">
              <a:buNone/>
            </a:pPr>
            <a:r>
              <a:rPr lang="en-US" sz="1600" dirty="0">
                <a:solidFill>
                  <a:srgbClr val="000000"/>
                </a:solidFill>
                <a:latin typeface="Comic Sans MS" pitchFamily="34" charset="0"/>
                <a:ea typeface="Comic Sans MS" pitchFamily="34" charset="-122"/>
                <a:cs typeface="Comic Sans MS" pitchFamily="34" charset="-120"/>
              </a:rPr>
              <a:t>Sign up</a:t>
            </a:r>
            <a:endParaRPr lang="en-US" sz="1600" dirty="0"/>
          </a:p>
        </p:txBody>
      </p:sp>
      <p:sp>
        <p:nvSpPr>
          <p:cNvPr id="11" name="Text 9"/>
          <p:cNvSpPr/>
          <p:nvPr/>
        </p:nvSpPr>
        <p:spPr>
          <a:xfrm>
            <a:off x="457200" y="3724656"/>
            <a:ext cx="6645585" cy="668528"/>
          </a:xfrm>
          <a:prstGeom prst="rect">
            <a:avLst/>
          </a:prstGeom>
          <a:noFill/>
          <a:ln/>
        </p:spPr>
        <p:txBody>
          <a:bodyPr wrap="square" lIns="38100" tIns="38100" rIns="38100" bIns="38100" rtlCol="0" anchor="t"/>
          <a:lstStyle/>
          <a:p>
            <a:pPr marL="0" indent="0" algn="l">
              <a:buNone/>
            </a:pPr>
            <a:r>
              <a:rPr lang="en-US" sz="1600" b="1" dirty="0">
                <a:solidFill>
                  <a:srgbClr val="000000"/>
                </a:solidFill>
                <a:latin typeface="Comic Sans MS" pitchFamily="34" charset="0"/>
                <a:ea typeface="Comic Sans MS" pitchFamily="34" charset="-122"/>
                <a:cs typeface="Comic Sans MS" pitchFamily="34" charset="-120"/>
              </a:rPr>
              <a:t>password draws the same box; it shows dots instead of characters.</a:t>
            </a:r>
            <a:endParaRPr lang="en-US" sz="1600" dirty="0"/>
          </a:p>
        </p:txBody>
      </p:sp>
      <p:sp>
        <p:nvSpPr>
          <p:cNvPr id="12" name="Shape 10"/>
          <p:cNvSpPr/>
          <p:nvPr/>
        </p:nvSpPr>
        <p:spPr>
          <a:xfrm>
            <a:off x="457200" y="4466336"/>
            <a:ext cx="6645585" cy="2769616"/>
          </a:xfrm>
          <a:prstGeom prst="rect">
            <a:avLst/>
          </a:prstGeom>
          <a:solidFill>
            <a:srgbClr val="FFFFFF"/>
          </a:solidFill>
          <a:ln w="15875">
            <a:solidFill>
              <a:srgbClr val="000000"/>
            </a:solidFill>
            <a:prstDash val="solid"/>
          </a:ln>
        </p:spPr>
        <p:txBody>
          <a:bodyPr/>
          <a:lstStyle/>
          <a:p>
            <a:endParaRPr lang="en-GB"/>
          </a:p>
        </p:txBody>
      </p:sp>
      <p:graphicFrame>
        <p:nvGraphicFramePr>
          <p:cNvPr id="32" name="Table 0"/>
          <p:cNvGraphicFramePr>
            <a:graphicFrameLocks noGrp="1"/>
          </p:cNvGraphicFramePr>
          <p:nvPr>
            <p:extLst>
              <p:ext uri="{D42A27DB-BD31-4B8C-83A1-F6EECF244321}">
                <p14:modId xmlns:p14="http://schemas.microsoft.com/office/powerpoint/2010/main" val="1579011935"/>
              </p:ext>
            </p:extLst>
          </p:nvPr>
        </p:nvGraphicFramePr>
        <p:xfrm>
          <a:off x="457200" y="4521200"/>
          <a:ext cx="6645585" cy="2659888"/>
        </p:xfrm>
        <a:graphic>
          <a:graphicData uri="http://schemas.openxmlformats.org/drawingml/2006/table">
            <a:tbl>
              <a:tblPr/>
              <a:tblGrid>
                <a:gridCol w="411480">
                  <a:extLst>
                    <a:ext uri="{9D8B030D-6E8A-4147-A177-3AD203B41FA5}">
                      <a16:colId xmlns:a16="http://schemas.microsoft.com/office/drawing/2014/main" val="20000"/>
                    </a:ext>
                  </a:extLst>
                </a:gridCol>
                <a:gridCol w="6234105">
                  <a:extLst>
                    <a:ext uri="{9D8B030D-6E8A-4147-A177-3AD203B41FA5}">
                      <a16:colId xmlns:a16="http://schemas.microsoft.com/office/drawing/2014/main" val="20001"/>
                    </a:ext>
                  </a:extLst>
                </a:gridCol>
              </a:tblGrid>
              <a:tr h="379984">
                <a:tc>
                  <a:txBody>
                    <a:bodyPr/>
                    <a:lstStyle/>
                    <a:p>
                      <a:pPr marL="0" indent="0" algn="r">
                        <a:buNone/>
                      </a:pPr>
                      <a:r>
                        <a:rPr lang="en-US" sz="1600" dirty="0">
                          <a:solidFill>
                            <a:srgbClr val="595959"/>
                          </a:solidFill>
                          <a:latin typeface="Comic Sans MS" pitchFamily="34" charset="0"/>
                          <a:ea typeface="Comic Sans MS" pitchFamily="34" charset="-122"/>
                          <a:cs typeface="Comic Sans MS" pitchFamily="34" charset="-120"/>
                        </a:rPr>
                        <a:t>1</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tc>
                  <a:txBody>
                    <a:bodyPr/>
                    <a:lstStyle/>
                    <a:p>
                      <a:pPr marL="0" indent="0">
                        <a:buNone/>
                      </a:pPr>
                      <a:r>
                        <a:rPr lang="en-US" sz="1600" dirty="0">
                          <a:solidFill>
                            <a:srgbClr val="000000"/>
                          </a:solidFill>
                          <a:latin typeface="Comic Sans MS" pitchFamily="34" charset="0"/>
                          <a:ea typeface="Comic Sans MS" pitchFamily="34" charset="-122"/>
                          <a:cs typeface="Comic Sans MS" pitchFamily="34" charset="-120"/>
                        </a:rPr>
                        <a:t>&lt;form action="signup.php" method="post"&gt;</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0"/>
                  </a:ext>
                </a:extLst>
              </a:tr>
              <a:tr h="379984">
                <a:tc>
                  <a:txBody>
                    <a:bodyPr/>
                    <a:lstStyle/>
                    <a:p>
                      <a:pPr marL="0" indent="0" algn="r">
                        <a:buNone/>
                      </a:pPr>
                      <a:r>
                        <a:rPr lang="en-US" sz="1600" dirty="0">
                          <a:solidFill>
                            <a:srgbClr val="595959"/>
                          </a:solidFill>
                          <a:latin typeface="Comic Sans MS" pitchFamily="34" charset="0"/>
                          <a:ea typeface="Comic Sans MS" pitchFamily="34" charset="-122"/>
                          <a:cs typeface="Comic Sans MS" pitchFamily="34" charset="-120"/>
                        </a:rPr>
                        <a:t>2</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tc>
                  <a:txBody>
                    <a:bodyPr/>
                    <a:lstStyle/>
                    <a:p>
                      <a:pPr marL="0" indent="0">
                        <a:buNone/>
                      </a:pPr>
                      <a:r>
                        <a:rPr lang="en-US" sz="1600" dirty="0">
                          <a:solidFill>
                            <a:srgbClr val="000000"/>
                          </a:solidFill>
                          <a:latin typeface="Comic Sans MS" pitchFamily="34" charset="0"/>
                          <a:ea typeface="Comic Sans MS" pitchFamily="34" charset="-122"/>
                          <a:cs typeface="Comic Sans MS" pitchFamily="34" charset="-120"/>
                        </a:rPr>
                        <a:t>   &lt;label for="user"&gt;Username:&lt;/label&gt;</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1"/>
                  </a:ext>
                </a:extLst>
              </a:tr>
              <a:tr h="379984">
                <a:tc>
                  <a:txBody>
                    <a:bodyPr/>
                    <a:lstStyle/>
                    <a:p>
                      <a:pPr marL="0" indent="0" algn="r">
                        <a:buNone/>
                      </a:pPr>
                      <a:r>
                        <a:rPr lang="en-US" sz="1600" dirty="0">
                          <a:solidFill>
                            <a:srgbClr val="595959"/>
                          </a:solidFill>
                          <a:latin typeface="Comic Sans MS" pitchFamily="34" charset="0"/>
                          <a:ea typeface="Comic Sans MS" pitchFamily="34" charset="-122"/>
                          <a:cs typeface="Comic Sans MS" pitchFamily="34" charset="-120"/>
                        </a:rPr>
                        <a:t>3</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tc>
                  <a:txBody>
                    <a:bodyPr/>
                    <a:lstStyle/>
                    <a:p>
                      <a:pPr marL="0" indent="0">
                        <a:buNone/>
                      </a:pPr>
                      <a:r>
                        <a:rPr lang="en-US" sz="1600" dirty="0">
                          <a:solidFill>
                            <a:srgbClr val="000000"/>
                          </a:solidFill>
                          <a:latin typeface="Comic Sans MS" pitchFamily="34" charset="0"/>
                          <a:ea typeface="Comic Sans MS" pitchFamily="34" charset="-122"/>
                          <a:cs typeface="Comic Sans MS" pitchFamily="34" charset="-120"/>
                        </a:rPr>
                        <a:t>   &lt;input type="text" id="user" name="user"&gt;</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2"/>
                  </a:ext>
                </a:extLst>
              </a:tr>
              <a:tr h="379984">
                <a:tc>
                  <a:txBody>
                    <a:bodyPr/>
                    <a:lstStyle/>
                    <a:p>
                      <a:pPr marL="0" indent="0" algn="r">
                        <a:buNone/>
                      </a:pPr>
                      <a:r>
                        <a:rPr lang="en-US" sz="1600" dirty="0">
                          <a:solidFill>
                            <a:srgbClr val="595959"/>
                          </a:solidFill>
                          <a:latin typeface="Comic Sans MS" pitchFamily="34" charset="0"/>
                          <a:ea typeface="Comic Sans MS" pitchFamily="34" charset="-122"/>
                          <a:cs typeface="Comic Sans MS" pitchFamily="34" charset="-120"/>
                        </a:rPr>
                        <a:t>4</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tc>
                  <a:txBody>
                    <a:bodyPr/>
                    <a:lstStyle/>
                    <a:p>
                      <a:pPr marL="0" indent="0">
                        <a:buNone/>
                      </a:pPr>
                      <a:r>
                        <a:rPr lang="en-US" sz="1600" dirty="0">
                          <a:solidFill>
                            <a:srgbClr val="000000"/>
                          </a:solidFill>
                          <a:latin typeface="Comic Sans MS" pitchFamily="34" charset="0"/>
                          <a:ea typeface="Comic Sans MS" pitchFamily="34" charset="-122"/>
                          <a:cs typeface="Comic Sans MS" pitchFamily="34" charset="-120"/>
                        </a:rPr>
                        <a:t>   &lt;label for="pw"&gt;Password:&lt;/label&gt;</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3"/>
                  </a:ext>
                </a:extLst>
              </a:tr>
              <a:tr h="379984">
                <a:tc>
                  <a:txBody>
                    <a:bodyPr/>
                    <a:lstStyle/>
                    <a:p>
                      <a:pPr marL="0" indent="0" algn="r">
                        <a:buNone/>
                      </a:pPr>
                      <a:r>
                        <a:rPr lang="en-US" sz="1600" b="1" dirty="0">
                          <a:solidFill>
                            <a:srgbClr val="595959"/>
                          </a:solidFill>
                          <a:latin typeface="Comic Sans MS" pitchFamily="34" charset="0"/>
                          <a:ea typeface="Comic Sans MS" pitchFamily="34" charset="-122"/>
                          <a:cs typeface="Comic Sans MS" pitchFamily="34" charset="-120"/>
                        </a:rPr>
                        <a:t>5</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solidFill>
                      <a:srgbClr val="E7E6E6"/>
                    </a:solidFill>
                  </a:tcPr>
                </a:tc>
                <a:tc>
                  <a:txBody>
                    <a:bodyPr/>
                    <a:lstStyle/>
                    <a:p>
                      <a:pPr marL="0" indent="0">
                        <a:buNone/>
                      </a:pPr>
                      <a:r>
                        <a:rPr lang="en-US" sz="1600" b="1" dirty="0">
                          <a:solidFill>
                            <a:srgbClr val="000000"/>
                          </a:solidFill>
                          <a:latin typeface="Comic Sans MS" pitchFamily="34" charset="0"/>
                          <a:ea typeface="Comic Sans MS" pitchFamily="34" charset="-122"/>
                          <a:cs typeface="Comic Sans MS" pitchFamily="34" charset="-120"/>
                        </a:rPr>
                        <a:t>   &lt;input type="password" id="pw" name="pw"&gt;</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solidFill>
                      <a:srgbClr val="E7E6E6"/>
                    </a:solidFill>
                  </a:tcPr>
                </a:tc>
                <a:extLst>
                  <a:ext uri="{0D108BD9-81ED-4DB2-BD59-A6C34878D82A}">
                    <a16:rowId xmlns:a16="http://schemas.microsoft.com/office/drawing/2014/main" val="10004"/>
                  </a:ext>
                </a:extLst>
              </a:tr>
              <a:tr h="379984">
                <a:tc>
                  <a:txBody>
                    <a:bodyPr/>
                    <a:lstStyle/>
                    <a:p>
                      <a:pPr marL="0" indent="0" algn="r">
                        <a:buNone/>
                      </a:pPr>
                      <a:r>
                        <a:rPr lang="en-US" sz="1600" dirty="0">
                          <a:solidFill>
                            <a:srgbClr val="595959"/>
                          </a:solidFill>
                          <a:latin typeface="Comic Sans MS" pitchFamily="34" charset="0"/>
                          <a:ea typeface="Comic Sans MS" pitchFamily="34" charset="-122"/>
                          <a:cs typeface="Comic Sans MS" pitchFamily="34" charset="-120"/>
                        </a:rPr>
                        <a:t>6</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tc>
                  <a:txBody>
                    <a:bodyPr/>
                    <a:lstStyle/>
                    <a:p>
                      <a:pPr marL="0" indent="0">
                        <a:buNone/>
                      </a:pPr>
                      <a:r>
                        <a:rPr lang="en-US" sz="1600" dirty="0">
                          <a:solidFill>
                            <a:srgbClr val="000000"/>
                          </a:solidFill>
                          <a:latin typeface="Comic Sans MS" pitchFamily="34" charset="0"/>
                          <a:ea typeface="Comic Sans MS" pitchFamily="34" charset="-122"/>
                          <a:cs typeface="Comic Sans MS" pitchFamily="34" charset="-120"/>
                        </a:rPr>
                        <a:t>   &lt;input type="submit" value="Sign up"&gt;</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5"/>
                  </a:ext>
                </a:extLst>
              </a:tr>
              <a:tr h="379984">
                <a:tc>
                  <a:txBody>
                    <a:bodyPr/>
                    <a:lstStyle/>
                    <a:p>
                      <a:pPr marL="0" indent="0" algn="r">
                        <a:buNone/>
                      </a:pPr>
                      <a:r>
                        <a:rPr lang="en-US" sz="1600" dirty="0">
                          <a:solidFill>
                            <a:srgbClr val="595959"/>
                          </a:solidFill>
                          <a:latin typeface="Comic Sans MS" pitchFamily="34" charset="0"/>
                          <a:ea typeface="Comic Sans MS" pitchFamily="34" charset="-122"/>
                          <a:cs typeface="Comic Sans MS" pitchFamily="34" charset="-120"/>
                        </a:rPr>
                        <a:t>7</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tc>
                  <a:txBody>
                    <a:bodyPr/>
                    <a:lstStyle/>
                    <a:p>
                      <a:pPr marL="0" indent="0">
                        <a:buNone/>
                      </a:pPr>
                      <a:r>
                        <a:rPr lang="en-US" sz="1600" dirty="0">
                          <a:solidFill>
                            <a:srgbClr val="000000"/>
                          </a:solidFill>
                          <a:latin typeface="Comic Sans MS" pitchFamily="34" charset="0"/>
                          <a:ea typeface="Comic Sans MS" pitchFamily="34" charset="-122"/>
                          <a:cs typeface="Comic Sans MS" pitchFamily="34" charset="-120"/>
                        </a:rPr>
                        <a:t>&lt;/form&gt;</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6"/>
                  </a:ext>
                </a:extLst>
              </a:tr>
            </a:tbl>
          </a:graphicData>
        </a:graphic>
      </p:graphicFrame>
      <p:sp>
        <p:nvSpPr>
          <p:cNvPr id="14" name="Text 11"/>
          <p:cNvSpPr/>
          <p:nvPr/>
        </p:nvSpPr>
        <p:spPr>
          <a:xfrm>
            <a:off x="457200" y="7354824"/>
            <a:ext cx="6645585" cy="379984"/>
          </a:xfrm>
          <a:prstGeom prst="rect">
            <a:avLst/>
          </a:prstGeom>
          <a:noFill/>
          <a:ln/>
        </p:spPr>
        <p:txBody>
          <a:bodyPr wrap="square" lIns="38100" tIns="38100" rIns="38100" bIns="38100" rtlCol="0" anchor="t"/>
          <a:lstStyle/>
          <a:p>
            <a:pPr marL="0" indent="0" algn="l">
              <a:buNone/>
            </a:pPr>
            <a:r>
              <a:rPr lang="en-US" sz="1600" dirty="0">
                <a:solidFill>
                  <a:srgbClr val="595959"/>
                </a:solidFill>
                <a:latin typeface="Comic Sans MS" pitchFamily="34" charset="0"/>
                <a:ea typeface="Comic Sans MS" pitchFamily="34" charset="-122"/>
                <a:cs typeface="Comic Sans MS" pitchFamily="34" charset="-120"/>
              </a:rPr>
              <a:t>LINE 5 OF 7 · FIRST ATTRIBUTE</a:t>
            </a:r>
            <a:endParaRPr lang="en-US" sz="1600" dirty="0"/>
          </a:p>
        </p:txBody>
      </p:sp>
      <p:sp>
        <p:nvSpPr>
          <p:cNvPr id="15" name="Text 12"/>
          <p:cNvSpPr/>
          <p:nvPr/>
        </p:nvSpPr>
        <p:spPr>
          <a:xfrm>
            <a:off x="457200" y="7807960"/>
            <a:ext cx="6645585" cy="1245616"/>
          </a:xfrm>
          <a:prstGeom prst="rect">
            <a:avLst/>
          </a:prstGeom>
          <a:noFill/>
          <a:ln/>
        </p:spPr>
        <p:txBody>
          <a:bodyPr wrap="square" lIns="38100" tIns="38100" rIns="38100" bIns="38100" rtlCol="0" anchor="t"/>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The visitor types normally and the real value is stored and sent normally. Only the display is masked, so that somebody standing behind the visitor cannot read the password off the screen.</a:t>
            </a:r>
            <a:endParaRPr lang="en-US" sz="16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137160"/>
            <a:ext cx="6645585" cy="365760"/>
          </a:xfrm>
          <a:prstGeom prst="rect">
            <a:avLst/>
          </a:prstGeom>
          <a:noFill/>
          <a:ln/>
        </p:spPr>
        <p:txBody>
          <a:bodyPr wrap="square" lIns="38100" tIns="38100" rIns="38100" bIns="38100" rtlCol="0" anchor="t"/>
          <a:lstStyle/>
          <a:p>
            <a:pPr marL="0" indent="0" algn="r">
              <a:buNone/>
            </a:pPr>
            <a:r>
              <a:rPr lang="en-US" sz="1600" dirty="0">
                <a:solidFill>
                  <a:srgbClr val="595959"/>
                </a:solidFill>
                <a:latin typeface="Comic Sans MS" pitchFamily="34" charset="0"/>
                <a:ea typeface="Comic Sans MS" pitchFamily="34" charset="-122"/>
                <a:cs typeface="Comic Sans MS" pitchFamily="34" charset="-120"/>
              </a:rPr>
              <a:t>HTML Forms</a:t>
            </a:r>
            <a:endParaRPr lang="en-US" sz="1600" dirty="0"/>
          </a:p>
        </p:txBody>
      </p:sp>
      <p:sp>
        <p:nvSpPr>
          <p:cNvPr id="3" name="Text 1"/>
          <p:cNvSpPr/>
          <p:nvPr/>
        </p:nvSpPr>
        <p:spPr>
          <a:xfrm>
            <a:off x="0" y="10149840"/>
            <a:ext cx="7559985" cy="365760"/>
          </a:xfrm>
          <a:prstGeom prst="rect">
            <a:avLst/>
          </a:prstGeom>
          <a:noFill/>
          <a:ln/>
        </p:spPr>
        <p:txBody>
          <a:bodyPr wrap="square" lIns="38100" tIns="38100" rIns="38100" bIns="38100" rtlCol="0" anchor="t"/>
          <a:lstStyle/>
          <a:p>
            <a:pPr marL="0" indent="0" algn="ctr">
              <a:buNone/>
            </a:pPr>
            <a:r>
              <a:rPr lang="en-US" sz="1600">
                <a:solidFill>
                  <a:srgbClr val="000000"/>
                </a:solidFill>
                <a:latin typeface="Comic Sans MS" pitchFamily="34" charset="0"/>
                <a:ea typeface="Comic Sans MS" pitchFamily="34" charset="-122"/>
                <a:cs typeface="Comic Sans MS" pitchFamily="34" charset="-120"/>
              </a:rPr>
              <a:t>15</a:t>
            </a:r>
            <a:endParaRPr lang="en-US" sz="1600" dirty="0"/>
          </a:p>
        </p:txBody>
      </p:sp>
      <p:pic>
        <p:nvPicPr>
          <p:cNvPr id="4" name="Image 0" descr="crops/p42.jpg"/>
          <p:cNvPicPr>
            <a:picLocks noChangeAspect="1"/>
          </p:cNvPicPr>
          <p:nvPr/>
        </p:nvPicPr>
        <p:blipFill>
          <a:blip r:embed="rId3"/>
          <a:stretch>
            <a:fillRect/>
          </a:stretch>
        </p:blipFill>
        <p:spPr>
          <a:xfrm>
            <a:off x="1159184" y="1563116"/>
            <a:ext cx="5316468" cy="2867819"/>
          </a:xfrm>
          <a:prstGeom prst="rect">
            <a:avLst/>
          </a:prstGeom>
        </p:spPr>
      </p:pic>
      <p:sp>
        <p:nvSpPr>
          <p:cNvPr id="5" name="Text 2"/>
          <p:cNvSpPr/>
          <p:nvPr/>
        </p:nvSpPr>
        <p:spPr>
          <a:xfrm>
            <a:off x="494626" y="4686967"/>
            <a:ext cx="6645585" cy="379984"/>
          </a:xfrm>
          <a:prstGeom prst="rect">
            <a:avLst/>
          </a:prstGeom>
          <a:noFill/>
          <a:ln/>
        </p:spPr>
        <p:txBody>
          <a:bodyPr wrap="square" lIns="38100" tIns="38100" rIns="38100" bIns="38100" rtlCol="0" anchor="t"/>
          <a:lstStyle/>
          <a:p>
            <a:pPr marL="0" indent="0" algn="l">
              <a:buNone/>
            </a:pPr>
            <a:r>
              <a:rPr lang="en-US" sz="1600" b="1" dirty="0">
                <a:solidFill>
                  <a:srgbClr val="595959"/>
                </a:solidFill>
                <a:latin typeface="Comic Sans MS" pitchFamily="34" charset="0"/>
                <a:ea typeface="Comic Sans MS" pitchFamily="34" charset="-122"/>
                <a:cs typeface="Comic Sans MS" pitchFamily="34" charset="-120"/>
              </a:rPr>
              <a:t>LINE 5 · THE REMAINING ATTRIBUTES</a:t>
            </a:r>
            <a:endParaRPr lang="en-US" sz="1600" dirty="0"/>
          </a:p>
        </p:txBody>
      </p:sp>
      <p:sp>
        <p:nvSpPr>
          <p:cNvPr id="6" name="Text 3"/>
          <p:cNvSpPr/>
          <p:nvPr/>
        </p:nvSpPr>
        <p:spPr>
          <a:xfrm>
            <a:off x="494626" y="5249831"/>
            <a:ext cx="6645585" cy="912368"/>
          </a:xfrm>
          <a:prstGeom prst="rect">
            <a:avLst/>
          </a:prstGeom>
          <a:noFill/>
          <a:ln/>
        </p:spPr>
        <p:txBody>
          <a:bodyPr wrap="square" lIns="38100" tIns="38100" rIns="38100" bIns="38100" rtlCol="0" anchor="t"/>
          <a:lstStyle/>
          <a:p>
            <a:pPr marL="0" indent="0" algn="l">
              <a:buNone/>
            </a:pPr>
            <a:r>
              <a:rPr lang="en-US" sz="2200" b="1" dirty="0">
                <a:solidFill>
                  <a:srgbClr val="000000"/>
                </a:solidFill>
                <a:latin typeface="Comic Sans MS" pitchFamily="34" charset="0"/>
                <a:ea typeface="Comic Sans MS" pitchFamily="34" charset="-122"/>
                <a:cs typeface="Comic Sans MS" pitchFamily="34" charset="-120"/>
              </a:rPr>
              <a:t>id="pw" and name="pw" — the same two jobs</a:t>
            </a:r>
            <a:endParaRPr lang="en-US" sz="2200" dirty="0"/>
          </a:p>
        </p:txBody>
      </p:sp>
      <p:sp>
        <p:nvSpPr>
          <p:cNvPr id="7" name="Shape 4"/>
          <p:cNvSpPr/>
          <p:nvPr/>
        </p:nvSpPr>
        <p:spPr>
          <a:xfrm>
            <a:off x="494626" y="6171343"/>
            <a:ext cx="6645585" cy="0"/>
          </a:xfrm>
          <a:prstGeom prst="line">
            <a:avLst/>
          </a:prstGeom>
          <a:noFill/>
          <a:ln w="19050">
            <a:solidFill>
              <a:srgbClr val="000000"/>
            </a:solidFill>
            <a:prstDash val="solid"/>
          </a:ln>
        </p:spPr>
        <p:txBody>
          <a:bodyPr/>
          <a:lstStyle/>
          <a:p>
            <a:endParaRPr lang="en-GB"/>
          </a:p>
        </p:txBody>
      </p:sp>
      <p:sp>
        <p:nvSpPr>
          <p:cNvPr id="8" name="Text 5"/>
          <p:cNvSpPr/>
          <p:nvPr/>
        </p:nvSpPr>
        <p:spPr>
          <a:xfrm>
            <a:off x="494626" y="6281071"/>
            <a:ext cx="6645585" cy="379984"/>
          </a:xfrm>
          <a:prstGeom prst="rect">
            <a:avLst/>
          </a:prstGeom>
          <a:noFill/>
          <a:ln/>
        </p:spPr>
        <p:txBody>
          <a:bodyPr wrap="square" lIns="38100" tIns="38100" rIns="38100" bIns="38100" rtlCol="0" anchor="t"/>
          <a:lstStyle/>
          <a:p>
            <a:pPr marL="0" indent="0" algn="l">
              <a:buNone/>
            </a:pPr>
            <a:r>
              <a:rPr lang="en-US" sz="1600" b="1" dirty="0">
                <a:solidFill>
                  <a:srgbClr val="000000"/>
                </a:solidFill>
                <a:latin typeface="Comic Sans MS" pitchFamily="34" charset="0"/>
                <a:ea typeface="Comic Sans MS" pitchFamily="34" charset="-122"/>
                <a:cs typeface="Comic Sans MS" pitchFamily="34" charset="-120"/>
              </a:rPr>
              <a:t>Every box needs its own unique id and its own name.</a:t>
            </a:r>
            <a:endParaRPr lang="en-US" sz="1600" dirty="0"/>
          </a:p>
        </p:txBody>
      </p:sp>
      <p:sp>
        <p:nvSpPr>
          <p:cNvPr id="9" name="Shape 6"/>
          <p:cNvSpPr/>
          <p:nvPr/>
        </p:nvSpPr>
        <p:spPr>
          <a:xfrm>
            <a:off x="494626" y="6734207"/>
            <a:ext cx="6645585" cy="2769616"/>
          </a:xfrm>
          <a:prstGeom prst="rect">
            <a:avLst/>
          </a:prstGeom>
          <a:solidFill>
            <a:srgbClr val="FFFFFF"/>
          </a:solidFill>
          <a:ln w="15875">
            <a:solidFill>
              <a:srgbClr val="000000"/>
            </a:solidFill>
            <a:prstDash val="solid"/>
          </a:ln>
        </p:spPr>
        <p:txBody>
          <a:bodyPr/>
          <a:lstStyle/>
          <a:p>
            <a:endParaRPr lang="en-GB"/>
          </a:p>
        </p:txBody>
      </p:sp>
      <p:graphicFrame>
        <p:nvGraphicFramePr>
          <p:cNvPr id="35" name="Table 0"/>
          <p:cNvGraphicFramePr>
            <a:graphicFrameLocks noGrp="1"/>
          </p:cNvGraphicFramePr>
          <p:nvPr>
            <p:extLst>
              <p:ext uri="{D42A27DB-BD31-4B8C-83A1-F6EECF244321}">
                <p14:modId xmlns:p14="http://schemas.microsoft.com/office/powerpoint/2010/main" val="4244197510"/>
              </p:ext>
            </p:extLst>
          </p:nvPr>
        </p:nvGraphicFramePr>
        <p:xfrm>
          <a:off x="494626" y="6789071"/>
          <a:ext cx="6645585" cy="2659888"/>
        </p:xfrm>
        <a:graphic>
          <a:graphicData uri="http://schemas.openxmlformats.org/drawingml/2006/table">
            <a:tbl>
              <a:tblPr/>
              <a:tblGrid>
                <a:gridCol w="411480">
                  <a:extLst>
                    <a:ext uri="{9D8B030D-6E8A-4147-A177-3AD203B41FA5}">
                      <a16:colId xmlns:a16="http://schemas.microsoft.com/office/drawing/2014/main" val="20000"/>
                    </a:ext>
                  </a:extLst>
                </a:gridCol>
                <a:gridCol w="6234105">
                  <a:extLst>
                    <a:ext uri="{9D8B030D-6E8A-4147-A177-3AD203B41FA5}">
                      <a16:colId xmlns:a16="http://schemas.microsoft.com/office/drawing/2014/main" val="20001"/>
                    </a:ext>
                  </a:extLst>
                </a:gridCol>
              </a:tblGrid>
              <a:tr h="379984">
                <a:tc>
                  <a:txBody>
                    <a:bodyPr/>
                    <a:lstStyle/>
                    <a:p>
                      <a:pPr marL="0" indent="0" algn="r">
                        <a:buNone/>
                      </a:pPr>
                      <a:r>
                        <a:rPr lang="en-US" sz="1600" dirty="0">
                          <a:solidFill>
                            <a:srgbClr val="595959"/>
                          </a:solidFill>
                          <a:latin typeface="Comic Sans MS" pitchFamily="34" charset="0"/>
                          <a:ea typeface="Comic Sans MS" pitchFamily="34" charset="-122"/>
                          <a:cs typeface="Comic Sans MS" pitchFamily="34" charset="-120"/>
                        </a:rPr>
                        <a:t>1</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tc>
                  <a:txBody>
                    <a:bodyPr/>
                    <a:lstStyle/>
                    <a:p>
                      <a:pPr marL="0" indent="0">
                        <a:buNone/>
                      </a:pPr>
                      <a:r>
                        <a:rPr lang="en-US" sz="1600" dirty="0">
                          <a:solidFill>
                            <a:srgbClr val="000000"/>
                          </a:solidFill>
                          <a:latin typeface="Comic Sans MS" pitchFamily="34" charset="0"/>
                          <a:ea typeface="Comic Sans MS" pitchFamily="34" charset="-122"/>
                          <a:cs typeface="Comic Sans MS" pitchFamily="34" charset="-120"/>
                        </a:rPr>
                        <a:t>&lt;form action="signup.php" method="post"&gt;</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0"/>
                  </a:ext>
                </a:extLst>
              </a:tr>
              <a:tr h="379984">
                <a:tc>
                  <a:txBody>
                    <a:bodyPr/>
                    <a:lstStyle/>
                    <a:p>
                      <a:pPr marL="0" indent="0" algn="r">
                        <a:buNone/>
                      </a:pPr>
                      <a:r>
                        <a:rPr lang="en-US" sz="1600" dirty="0">
                          <a:solidFill>
                            <a:srgbClr val="595959"/>
                          </a:solidFill>
                          <a:latin typeface="Comic Sans MS" pitchFamily="34" charset="0"/>
                          <a:ea typeface="Comic Sans MS" pitchFamily="34" charset="-122"/>
                          <a:cs typeface="Comic Sans MS" pitchFamily="34" charset="-120"/>
                        </a:rPr>
                        <a:t>2</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tc>
                  <a:txBody>
                    <a:bodyPr/>
                    <a:lstStyle/>
                    <a:p>
                      <a:pPr marL="0" indent="0">
                        <a:buNone/>
                      </a:pPr>
                      <a:r>
                        <a:rPr lang="en-US" sz="1600" dirty="0">
                          <a:solidFill>
                            <a:srgbClr val="000000"/>
                          </a:solidFill>
                          <a:latin typeface="Comic Sans MS" pitchFamily="34" charset="0"/>
                          <a:ea typeface="Comic Sans MS" pitchFamily="34" charset="-122"/>
                          <a:cs typeface="Comic Sans MS" pitchFamily="34" charset="-120"/>
                        </a:rPr>
                        <a:t>   &lt;label for="user"&gt;Username:&lt;/label&gt;</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1"/>
                  </a:ext>
                </a:extLst>
              </a:tr>
              <a:tr h="379984">
                <a:tc>
                  <a:txBody>
                    <a:bodyPr/>
                    <a:lstStyle/>
                    <a:p>
                      <a:pPr marL="0" indent="0" algn="r">
                        <a:buNone/>
                      </a:pPr>
                      <a:r>
                        <a:rPr lang="en-US" sz="1600" dirty="0">
                          <a:solidFill>
                            <a:srgbClr val="595959"/>
                          </a:solidFill>
                          <a:latin typeface="Comic Sans MS" pitchFamily="34" charset="0"/>
                          <a:ea typeface="Comic Sans MS" pitchFamily="34" charset="-122"/>
                          <a:cs typeface="Comic Sans MS" pitchFamily="34" charset="-120"/>
                        </a:rPr>
                        <a:t>3</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tc>
                  <a:txBody>
                    <a:bodyPr/>
                    <a:lstStyle/>
                    <a:p>
                      <a:pPr marL="0" indent="0">
                        <a:buNone/>
                      </a:pPr>
                      <a:r>
                        <a:rPr lang="en-US" sz="1600" dirty="0">
                          <a:solidFill>
                            <a:srgbClr val="000000"/>
                          </a:solidFill>
                          <a:latin typeface="Comic Sans MS" pitchFamily="34" charset="0"/>
                          <a:ea typeface="Comic Sans MS" pitchFamily="34" charset="-122"/>
                          <a:cs typeface="Comic Sans MS" pitchFamily="34" charset="-120"/>
                        </a:rPr>
                        <a:t>   &lt;input type="text" id="user" name="user"&gt;</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2"/>
                  </a:ext>
                </a:extLst>
              </a:tr>
              <a:tr h="379984">
                <a:tc>
                  <a:txBody>
                    <a:bodyPr/>
                    <a:lstStyle/>
                    <a:p>
                      <a:pPr marL="0" indent="0" algn="r">
                        <a:buNone/>
                      </a:pPr>
                      <a:r>
                        <a:rPr lang="en-US" sz="1600" dirty="0">
                          <a:solidFill>
                            <a:srgbClr val="595959"/>
                          </a:solidFill>
                          <a:latin typeface="Comic Sans MS" pitchFamily="34" charset="0"/>
                          <a:ea typeface="Comic Sans MS" pitchFamily="34" charset="-122"/>
                          <a:cs typeface="Comic Sans MS" pitchFamily="34" charset="-120"/>
                        </a:rPr>
                        <a:t>4</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tc>
                  <a:txBody>
                    <a:bodyPr/>
                    <a:lstStyle/>
                    <a:p>
                      <a:pPr marL="0" indent="0">
                        <a:buNone/>
                      </a:pPr>
                      <a:r>
                        <a:rPr lang="en-US" sz="1600" dirty="0">
                          <a:solidFill>
                            <a:srgbClr val="000000"/>
                          </a:solidFill>
                          <a:latin typeface="Comic Sans MS" pitchFamily="34" charset="0"/>
                          <a:ea typeface="Comic Sans MS" pitchFamily="34" charset="-122"/>
                          <a:cs typeface="Comic Sans MS" pitchFamily="34" charset="-120"/>
                        </a:rPr>
                        <a:t>   &lt;label for="pw"&gt;Password:&lt;/label&gt;</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3"/>
                  </a:ext>
                </a:extLst>
              </a:tr>
              <a:tr h="379984">
                <a:tc>
                  <a:txBody>
                    <a:bodyPr/>
                    <a:lstStyle/>
                    <a:p>
                      <a:pPr marL="0" indent="0" algn="r">
                        <a:buNone/>
                      </a:pPr>
                      <a:r>
                        <a:rPr lang="en-US" sz="1600" b="1" dirty="0">
                          <a:solidFill>
                            <a:srgbClr val="595959"/>
                          </a:solidFill>
                          <a:latin typeface="Comic Sans MS" pitchFamily="34" charset="0"/>
                          <a:ea typeface="Comic Sans MS" pitchFamily="34" charset="-122"/>
                          <a:cs typeface="Comic Sans MS" pitchFamily="34" charset="-120"/>
                        </a:rPr>
                        <a:t>5</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solidFill>
                      <a:srgbClr val="E7E6E6"/>
                    </a:solidFill>
                  </a:tcPr>
                </a:tc>
                <a:tc>
                  <a:txBody>
                    <a:bodyPr/>
                    <a:lstStyle/>
                    <a:p>
                      <a:pPr marL="0" indent="0">
                        <a:buNone/>
                      </a:pPr>
                      <a:r>
                        <a:rPr lang="en-US" sz="1600" b="1" dirty="0">
                          <a:solidFill>
                            <a:srgbClr val="000000"/>
                          </a:solidFill>
                          <a:latin typeface="Comic Sans MS" pitchFamily="34" charset="0"/>
                          <a:ea typeface="Comic Sans MS" pitchFamily="34" charset="-122"/>
                          <a:cs typeface="Comic Sans MS" pitchFamily="34" charset="-120"/>
                        </a:rPr>
                        <a:t>   &lt;input type="password" id="pw" name="pw"&gt;</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solidFill>
                      <a:srgbClr val="E7E6E6"/>
                    </a:solidFill>
                  </a:tcPr>
                </a:tc>
                <a:extLst>
                  <a:ext uri="{0D108BD9-81ED-4DB2-BD59-A6C34878D82A}">
                    <a16:rowId xmlns:a16="http://schemas.microsoft.com/office/drawing/2014/main" val="10004"/>
                  </a:ext>
                </a:extLst>
              </a:tr>
              <a:tr h="379984">
                <a:tc>
                  <a:txBody>
                    <a:bodyPr/>
                    <a:lstStyle/>
                    <a:p>
                      <a:pPr marL="0" indent="0" algn="r">
                        <a:buNone/>
                      </a:pPr>
                      <a:r>
                        <a:rPr lang="en-US" sz="1600" dirty="0">
                          <a:solidFill>
                            <a:srgbClr val="595959"/>
                          </a:solidFill>
                          <a:latin typeface="Comic Sans MS" pitchFamily="34" charset="0"/>
                          <a:ea typeface="Comic Sans MS" pitchFamily="34" charset="-122"/>
                          <a:cs typeface="Comic Sans MS" pitchFamily="34" charset="-120"/>
                        </a:rPr>
                        <a:t>6</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tc>
                  <a:txBody>
                    <a:bodyPr/>
                    <a:lstStyle/>
                    <a:p>
                      <a:pPr marL="0" indent="0">
                        <a:buNone/>
                      </a:pPr>
                      <a:r>
                        <a:rPr lang="en-US" sz="1600" dirty="0">
                          <a:solidFill>
                            <a:srgbClr val="000000"/>
                          </a:solidFill>
                          <a:latin typeface="Comic Sans MS" pitchFamily="34" charset="0"/>
                          <a:ea typeface="Comic Sans MS" pitchFamily="34" charset="-122"/>
                          <a:cs typeface="Comic Sans MS" pitchFamily="34" charset="-120"/>
                        </a:rPr>
                        <a:t>   &lt;input type="submit" value="Sign up"&gt;</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5"/>
                  </a:ext>
                </a:extLst>
              </a:tr>
              <a:tr h="379984">
                <a:tc>
                  <a:txBody>
                    <a:bodyPr/>
                    <a:lstStyle/>
                    <a:p>
                      <a:pPr marL="0" indent="0" algn="r">
                        <a:buNone/>
                      </a:pPr>
                      <a:r>
                        <a:rPr lang="en-US" sz="1600" dirty="0">
                          <a:solidFill>
                            <a:srgbClr val="595959"/>
                          </a:solidFill>
                          <a:latin typeface="Comic Sans MS" pitchFamily="34" charset="0"/>
                          <a:ea typeface="Comic Sans MS" pitchFamily="34" charset="-122"/>
                          <a:cs typeface="Comic Sans MS" pitchFamily="34" charset="-120"/>
                        </a:rPr>
                        <a:t>7</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tc>
                  <a:txBody>
                    <a:bodyPr/>
                    <a:lstStyle/>
                    <a:p>
                      <a:pPr marL="0" indent="0">
                        <a:buNone/>
                      </a:pPr>
                      <a:r>
                        <a:rPr lang="en-US" sz="1600" dirty="0">
                          <a:solidFill>
                            <a:srgbClr val="000000"/>
                          </a:solidFill>
                          <a:latin typeface="Comic Sans MS" pitchFamily="34" charset="0"/>
                          <a:ea typeface="Comic Sans MS" pitchFamily="34" charset="-122"/>
                          <a:cs typeface="Comic Sans MS" pitchFamily="34" charset="-120"/>
                        </a:rPr>
                        <a:t>&lt;/form&gt;</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6"/>
                  </a:ext>
                </a:extLst>
              </a:tr>
            </a:tbl>
          </a:graphicData>
        </a:graphic>
      </p:graphicFrame>
      <p:sp>
        <p:nvSpPr>
          <p:cNvPr id="11" name="Text 7"/>
          <p:cNvSpPr/>
          <p:nvPr/>
        </p:nvSpPr>
        <p:spPr>
          <a:xfrm>
            <a:off x="494626" y="9622695"/>
            <a:ext cx="6645585" cy="379984"/>
          </a:xfrm>
          <a:prstGeom prst="rect">
            <a:avLst/>
          </a:prstGeom>
          <a:noFill/>
          <a:ln/>
        </p:spPr>
        <p:txBody>
          <a:bodyPr wrap="square" lIns="38100" tIns="38100" rIns="38100" bIns="38100" rtlCol="0" anchor="t"/>
          <a:lstStyle/>
          <a:p>
            <a:pPr marL="0" indent="0" algn="l">
              <a:buNone/>
            </a:pPr>
            <a:r>
              <a:rPr lang="en-US" sz="1600" dirty="0">
                <a:solidFill>
                  <a:srgbClr val="595959"/>
                </a:solidFill>
                <a:latin typeface="Comic Sans MS" pitchFamily="34" charset="0"/>
                <a:ea typeface="Comic Sans MS" pitchFamily="34" charset="-122"/>
                <a:cs typeface="Comic Sans MS" pitchFamily="34" charset="-120"/>
              </a:rPr>
              <a:t>LINE 5 OF 7 · SECOND AND THIRD ATTRIBUTES</a:t>
            </a:r>
            <a:endParaRPr lang="en-US" sz="1600" dirty="0"/>
          </a:p>
        </p:txBody>
      </p:sp>
      <p:sp>
        <p:nvSpPr>
          <p:cNvPr id="12" name="Text 13">
            <a:extLst>
              <a:ext uri="{FF2B5EF4-FFF2-40B4-BE49-F238E27FC236}">
                <a16:creationId xmlns:a16="http://schemas.microsoft.com/office/drawing/2014/main" id="{D426DC35-3DA7-C2C6-2712-2B02F0ABFB2B}"/>
              </a:ext>
            </a:extLst>
          </p:cNvPr>
          <p:cNvSpPr/>
          <p:nvPr/>
        </p:nvSpPr>
        <p:spPr>
          <a:xfrm>
            <a:off x="457044" y="851408"/>
            <a:ext cx="6645585" cy="434848"/>
          </a:xfrm>
          <a:prstGeom prst="rect">
            <a:avLst/>
          </a:prstGeom>
          <a:noFill/>
          <a:ln w="12700">
            <a:solidFill>
              <a:srgbClr val="000000"/>
            </a:solidFill>
          </a:ln>
        </p:spPr>
        <p:txBody>
          <a:bodyPr wrap="square" lIns="63500" tIns="63500" rIns="63500" bIns="63500" rtlCol="0" anchor="ctr"/>
          <a:lstStyle/>
          <a:p>
            <a:pPr marL="0" indent="0" algn="ctr">
              <a:buNone/>
            </a:pPr>
            <a:r>
              <a:rPr lang="en-US" sz="1600" b="1" dirty="0">
                <a:solidFill>
                  <a:srgbClr val="000000"/>
                </a:solidFill>
                <a:latin typeface="Comic Sans MS" pitchFamily="34" charset="0"/>
                <a:ea typeface="Comic Sans MS" pitchFamily="34" charset="-122"/>
                <a:cs typeface="Comic Sans MS" pitchFamily="34" charset="-120"/>
              </a:rPr>
              <a:t>Masking is a screen shield, not encryption.</a:t>
            </a:r>
            <a:endParaRPr lang="en-US" sz="16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137160"/>
            <a:ext cx="6645585" cy="365760"/>
          </a:xfrm>
          <a:prstGeom prst="rect">
            <a:avLst/>
          </a:prstGeom>
          <a:noFill/>
          <a:ln/>
        </p:spPr>
        <p:txBody>
          <a:bodyPr wrap="square" lIns="38100" tIns="38100" rIns="38100" bIns="38100" rtlCol="0" anchor="t"/>
          <a:lstStyle/>
          <a:p>
            <a:pPr marL="0" indent="0" algn="r">
              <a:buNone/>
            </a:pPr>
            <a:r>
              <a:rPr lang="en-US" sz="1600" dirty="0">
                <a:solidFill>
                  <a:srgbClr val="595959"/>
                </a:solidFill>
                <a:latin typeface="Comic Sans MS" pitchFamily="34" charset="0"/>
                <a:ea typeface="Comic Sans MS" pitchFamily="34" charset="-122"/>
                <a:cs typeface="Comic Sans MS" pitchFamily="34" charset="-120"/>
              </a:rPr>
              <a:t>HTML Forms</a:t>
            </a:r>
            <a:endParaRPr lang="en-US" sz="1600" dirty="0"/>
          </a:p>
        </p:txBody>
      </p:sp>
      <p:sp>
        <p:nvSpPr>
          <p:cNvPr id="3" name="Text 1"/>
          <p:cNvSpPr/>
          <p:nvPr/>
        </p:nvSpPr>
        <p:spPr>
          <a:xfrm>
            <a:off x="0" y="10149840"/>
            <a:ext cx="7559985" cy="365760"/>
          </a:xfrm>
          <a:prstGeom prst="rect">
            <a:avLst/>
          </a:prstGeom>
          <a:noFill/>
          <a:ln/>
        </p:spPr>
        <p:txBody>
          <a:bodyPr wrap="square" lIns="38100" tIns="38100" rIns="38100" bIns="38100" rtlCol="0" anchor="t"/>
          <a:lstStyle/>
          <a:p>
            <a:pPr marL="0" indent="0" algn="ctr">
              <a:buNone/>
            </a:pPr>
            <a:r>
              <a:rPr lang="en-US" sz="1600">
                <a:solidFill>
                  <a:srgbClr val="000000"/>
                </a:solidFill>
                <a:latin typeface="Comic Sans MS" pitchFamily="34" charset="0"/>
                <a:ea typeface="Comic Sans MS" pitchFamily="34" charset="-122"/>
                <a:cs typeface="Comic Sans MS" pitchFamily="34" charset="-120"/>
              </a:rPr>
              <a:t>16</a:t>
            </a:r>
            <a:endParaRPr lang="en-US" sz="1600" dirty="0"/>
          </a:p>
        </p:txBody>
      </p:sp>
      <p:sp>
        <p:nvSpPr>
          <p:cNvPr id="4" name="Text 2"/>
          <p:cNvSpPr/>
          <p:nvPr/>
        </p:nvSpPr>
        <p:spPr>
          <a:xfrm>
            <a:off x="457200" y="777240"/>
            <a:ext cx="6645585" cy="379984"/>
          </a:xfrm>
          <a:prstGeom prst="rect">
            <a:avLst/>
          </a:prstGeom>
          <a:noFill/>
          <a:ln/>
        </p:spPr>
        <p:txBody>
          <a:bodyPr wrap="square" lIns="38100" tIns="38100" rIns="38100" bIns="38100" rtlCol="0" anchor="t"/>
          <a:lstStyle/>
          <a:p>
            <a:pPr marL="0" indent="0" algn="l">
              <a:buNone/>
            </a:pPr>
            <a:r>
              <a:rPr lang="en-US" sz="1600" b="1" dirty="0">
                <a:solidFill>
                  <a:srgbClr val="595959"/>
                </a:solidFill>
                <a:latin typeface="Comic Sans MS" pitchFamily="34" charset="0"/>
                <a:ea typeface="Comic Sans MS" pitchFamily="34" charset="-122"/>
                <a:cs typeface="Comic Sans MS" pitchFamily="34" charset="-120"/>
              </a:rPr>
              <a:t>LINE 6 · THE BUTTON TEXT</a:t>
            </a:r>
            <a:endParaRPr lang="en-US" sz="1600" dirty="0"/>
          </a:p>
        </p:txBody>
      </p:sp>
      <p:sp>
        <p:nvSpPr>
          <p:cNvPr id="5" name="Text 3"/>
          <p:cNvSpPr/>
          <p:nvPr/>
        </p:nvSpPr>
        <p:spPr>
          <a:xfrm>
            <a:off x="457200" y="1340104"/>
            <a:ext cx="6645585" cy="912368"/>
          </a:xfrm>
          <a:prstGeom prst="rect">
            <a:avLst/>
          </a:prstGeom>
          <a:noFill/>
          <a:ln/>
        </p:spPr>
        <p:txBody>
          <a:bodyPr wrap="square" lIns="38100" tIns="38100" rIns="38100" bIns="38100" rtlCol="0" anchor="t"/>
          <a:lstStyle/>
          <a:p>
            <a:pPr marL="0" indent="0" algn="l">
              <a:buNone/>
            </a:pPr>
            <a:r>
              <a:rPr lang="en-US" sz="2200" b="1" dirty="0">
                <a:solidFill>
                  <a:srgbClr val="000000"/>
                </a:solidFill>
                <a:latin typeface="Comic Sans MS" pitchFamily="34" charset="0"/>
                <a:ea typeface="Comic Sans MS" pitchFamily="34" charset="-122"/>
                <a:cs typeface="Comic Sans MS" pitchFamily="34" charset="-120"/>
              </a:rPr>
              <a:t>value="Sign up" — the words printed on the button</a:t>
            </a:r>
            <a:endParaRPr lang="en-US" sz="2200" dirty="0"/>
          </a:p>
        </p:txBody>
      </p:sp>
      <p:sp>
        <p:nvSpPr>
          <p:cNvPr id="6" name="Shape 4"/>
          <p:cNvSpPr/>
          <p:nvPr/>
        </p:nvSpPr>
        <p:spPr>
          <a:xfrm>
            <a:off x="457200" y="2261616"/>
            <a:ext cx="6645585" cy="0"/>
          </a:xfrm>
          <a:prstGeom prst="line">
            <a:avLst/>
          </a:prstGeom>
          <a:noFill/>
          <a:ln w="19050">
            <a:solidFill>
              <a:srgbClr val="000000"/>
            </a:solidFill>
            <a:prstDash val="solid"/>
          </a:ln>
        </p:spPr>
        <p:txBody>
          <a:bodyPr/>
          <a:lstStyle/>
          <a:p>
            <a:endParaRPr lang="en-GB"/>
          </a:p>
        </p:txBody>
      </p:sp>
      <p:sp>
        <p:nvSpPr>
          <p:cNvPr id="7" name="Text 5"/>
          <p:cNvSpPr/>
          <p:nvPr/>
        </p:nvSpPr>
        <p:spPr>
          <a:xfrm>
            <a:off x="457200" y="2371344"/>
            <a:ext cx="6645585" cy="668528"/>
          </a:xfrm>
          <a:prstGeom prst="rect">
            <a:avLst/>
          </a:prstGeom>
          <a:noFill/>
          <a:ln/>
        </p:spPr>
        <p:txBody>
          <a:bodyPr wrap="square" lIns="38100" tIns="38100" rIns="38100" bIns="38100" rtlCol="0" anchor="t"/>
          <a:lstStyle/>
          <a:p>
            <a:pPr marL="0" indent="0" algn="l">
              <a:buNone/>
            </a:pPr>
            <a:r>
              <a:rPr lang="en-US" sz="1600" b="1" dirty="0">
                <a:solidFill>
                  <a:srgbClr val="000000"/>
                </a:solidFill>
                <a:latin typeface="Comic Sans MS" pitchFamily="34" charset="0"/>
                <a:ea typeface="Comic Sans MS" pitchFamily="34" charset="-122"/>
                <a:cs typeface="Comic Sans MS" pitchFamily="34" charset="-120"/>
              </a:rPr>
              <a:t>On a submit button, value is simply the caption the visitor reads.</a:t>
            </a:r>
            <a:endParaRPr lang="en-US" sz="1600" dirty="0"/>
          </a:p>
        </p:txBody>
      </p:sp>
      <p:sp>
        <p:nvSpPr>
          <p:cNvPr id="8" name="Shape 6"/>
          <p:cNvSpPr/>
          <p:nvPr/>
        </p:nvSpPr>
        <p:spPr>
          <a:xfrm>
            <a:off x="457200" y="3113024"/>
            <a:ext cx="6645585" cy="2769616"/>
          </a:xfrm>
          <a:prstGeom prst="rect">
            <a:avLst/>
          </a:prstGeom>
          <a:solidFill>
            <a:srgbClr val="FFFFFF"/>
          </a:solidFill>
          <a:ln w="15875">
            <a:solidFill>
              <a:srgbClr val="000000"/>
            </a:solidFill>
            <a:prstDash val="solid"/>
          </a:ln>
        </p:spPr>
        <p:txBody>
          <a:bodyPr/>
          <a:lstStyle/>
          <a:p>
            <a:endParaRPr lang="en-GB"/>
          </a:p>
        </p:txBody>
      </p:sp>
      <p:graphicFrame>
        <p:nvGraphicFramePr>
          <p:cNvPr id="38" name="Table 0"/>
          <p:cNvGraphicFramePr>
            <a:graphicFrameLocks noGrp="1"/>
          </p:cNvGraphicFramePr>
          <p:nvPr>
            <p:extLst>
              <p:ext uri="{D42A27DB-BD31-4B8C-83A1-F6EECF244321}">
                <p14:modId xmlns:p14="http://schemas.microsoft.com/office/powerpoint/2010/main" val="1579011935"/>
              </p:ext>
            </p:extLst>
          </p:nvPr>
        </p:nvGraphicFramePr>
        <p:xfrm>
          <a:off x="457200" y="3167888"/>
          <a:ext cx="6645585" cy="2659888"/>
        </p:xfrm>
        <a:graphic>
          <a:graphicData uri="http://schemas.openxmlformats.org/drawingml/2006/table">
            <a:tbl>
              <a:tblPr/>
              <a:tblGrid>
                <a:gridCol w="411480">
                  <a:extLst>
                    <a:ext uri="{9D8B030D-6E8A-4147-A177-3AD203B41FA5}">
                      <a16:colId xmlns:a16="http://schemas.microsoft.com/office/drawing/2014/main" val="20000"/>
                    </a:ext>
                  </a:extLst>
                </a:gridCol>
                <a:gridCol w="6234105">
                  <a:extLst>
                    <a:ext uri="{9D8B030D-6E8A-4147-A177-3AD203B41FA5}">
                      <a16:colId xmlns:a16="http://schemas.microsoft.com/office/drawing/2014/main" val="20001"/>
                    </a:ext>
                  </a:extLst>
                </a:gridCol>
              </a:tblGrid>
              <a:tr h="379984">
                <a:tc>
                  <a:txBody>
                    <a:bodyPr/>
                    <a:lstStyle/>
                    <a:p>
                      <a:pPr marL="0" indent="0" algn="r">
                        <a:buNone/>
                      </a:pPr>
                      <a:r>
                        <a:rPr lang="en-US" sz="1600" dirty="0">
                          <a:solidFill>
                            <a:srgbClr val="595959"/>
                          </a:solidFill>
                          <a:latin typeface="Comic Sans MS" pitchFamily="34" charset="0"/>
                          <a:ea typeface="Comic Sans MS" pitchFamily="34" charset="-122"/>
                          <a:cs typeface="Comic Sans MS" pitchFamily="34" charset="-120"/>
                        </a:rPr>
                        <a:t>1</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tc>
                  <a:txBody>
                    <a:bodyPr/>
                    <a:lstStyle/>
                    <a:p>
                      <a:pPr marL="0" indent="0">
                        <a:buNone/>
                      </a:pPr>
                      <a:r>
                        <a:rPr lang="en-US" sz="1600" dirty="0">
                          <a:solidFill>
                            <a:srgbClr val="000000"/>
                          </a:solidFill>
                          <a:latin typeface="Comic Sans MS" pitchFamily="34" charset="0"/>
                          <a:ea typeface="Comic Sans MS" pitchFamily="34" charset="-122"/>
                          <a:cs typeface="Comic Sans MS" pitchFamily="34" charset="-120"/>
                        </a:rPr>
                        <a:t>&lt;form action="signup.php" method="post"&gt;</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0"/>
                  </a:ext>
                </a:extLst>
              </a:tr>
              <a:tr h="379984">
                <a:tc>
                  <a:txBody>
                    <a:bodyPr/>
                    <a:lstStyle/>
                    <a:p>
                      <a:pPr marL="0" indent="0" algn="r">
                        <a:buNone/>
                      </a:pPr>
                      <a:r>
                        <a:rPr lang="en-US" sz="1600" dirty="0">
                          <a:solidFill>
                            <a:srgbClr val="595959"/>
                          </a:solidFill>
                          <a:latin typeface="Comic Sans MS" pitchFamily="34" charset="0"/>
                          <a:ea typeface="Comic Sans MS" pitchFamily="34" charset="-122"/>
                          <a:cs typeface="Comic Sans MS" pitchFamily="34" charset="-120"/>
                        </a:rPr>
                        <a:t>2</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tc>
                  <a:txBody>
                    <a:bodyPr/>
                    <a:lstStyle/>
                    <a:p>
                      <a:pPr marL="0" indent="0">
                        <a:buNone/>
                      </a:pPr>
                      <a:r>
                        <a:rPr lang="en-US" sz="1600" dirty="0">
                          <a:solidFill>
                            <a:srgbClr val="000000"/>
                          </a:solidFill>
                          <a:latin typeface="Comic Sans MS" pitchFamily="34" charset="0"/>
                          <a:ea typeface="Comic Sans MS" pitchFamily="34" charset="-122"/>
                          <a:cs typeface="Comic Sans MS" pitchFamily="34" charset="-120"/>
                        </a:rPr>
                        <a:t>   &lt;label for="user"&gt;Username:&lt;/label&gt;</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1"/>
                  </a:ext>
                </a:extLst>
              </a:tr>
              <a:tr h="379984">
                <a:tc>
                  <a:txBody>
                    <a:bodyPr/>
                    <a:lstStyle/>
                    <a:p>
                      <a:pPr marL="0" indent="0" algn="r">
                        <a:buNone/>
                      </a:pPr>
                      <a:r>
                        <a:rPr lang="en-US" sz="1600" dirty="0">
                          <a:solidFill>
                            <a:srgbClr val="595959"/>
                          </a:solidFill>
                          <a:latin typeface="Comic Sans MS" pitchFamily="34" charset="0"/>
                          <a:ea typeface="Comic Sans MS" pitchFamily="34" charset="-122"/>
                          <a:cs typeface="Comic Sans MS" pitchFamily="34" charset="-120"/>
                        </a:rPr>
                        <a:t>3</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tc>
                  <a:txBody>
                    <a:bodyPr/>
                    <a:lstStyle/>
                    <a:p>
                      <a:pPr marL="0" indent="0">
                        <a:buNone/>
                      </a:pPr>
                      <a:r>
                        <a:rPr lang="en-US" sz="1600" dirty="0">
                          <a:solidFill>
                            <a:srgbClr val="000000"/>
                          </a:solidFill>
                          <a:latin typeface="Comic Sans MS" pitchFamily="34" charset="0"/>
                          <a:ea typeface="Comic Sans MS" pitchFamily="34" charset="-122"/>
                          <a:cs typeface="Comic Sans MS" pitchFamily="34" charset="-120"/>
                        </a:rPr>
                        <a:t>   &lt;input type="text" id="user" name="user"&gt;</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2"/>
                  </a:ext>
                </a:extLst>
              </a:tr>
              <a:tr h="379984">
                <a:tc>
                  <a:txBody>
                    <a:bodyPr/>
                    <a:lstStyle/>
                    <a:p>
                      <a:pPr marL="0" indent="0" algn="r">
                        <a:buNone/>
                      </a:pPr>
                      <a:r>
                        <a:rPr lang="en-US" sz="1600" dirty="0">
                          <a:solidFill>
                            <a:srgbClr val="595959"/>
                          </a:solidFill>
                          <a:latin typeface="Comic Sans MS" pitchFamily="34" charset="0"/>
                          <a:ea typeface="Comic Sans MS" pitchFamily="34" charset="-122"/>
                          <a:cs typeface="Comic Sans MS" pitchFamily="34" charset="-120"/>
                        </a:rPr>
                        <a:t>4</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tc>
                  <a:txBody>
                    <a:bodyPr/>
                    <a:lstStyle/>
                    <a:p>
                      <a:pPr marL="0" indent="0">
                        <a:buNone/>
                      </a:pPr>
                      <a:r>
                        <a:rPr lang="en-US" sz="1600" dirty="0">
                          <a:solidFill>
                            <a:srgbClr val="000000"/>
                          </a:solidFill>
                          <a:latin typeface="Comic Sans MS" pitchFamily="34" charset="0"/>
                          <a:ea typeface="Comic Sans MS" pitchFamily="34" charset="-122"/>
                          <a:cs typeface="Comic Sans MS" pitchFamily="34" charset="-120"/>
                        </a:rPr>
                        <a:t>   &lt;label for="pw"&gt;Password:&lt;/label&gt;</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3"/>
                  </a:ext>
                </a:extLst>
              </a:tr>
              <a:tr h="379984">
                <a:tc>
                  <a:txBody>
                    <a:bodyPr/>
                    <a:lstStyle/>
                    <a:p>
                      <a:pPr marL="0" indent="0" algn="r">
                        <a:buNone/>
                      </a:pPr>
                      <a:r>
                        <a:rPr lang="en-US" sz="1600" dirty="0">
                          <a:solidFill>
                            <a:srgbClr val="595959"/>
                          </a:solidFill>
                          <a:latin typeface="Comic Sans MS" pitchFamily="34" charset="0"/>
                          <a:ea typeface="Comic Sans MS" pitchFamily="34" charset="-122"/>
                          <a:cs typeface="Comic Sans MS" pitchFamily="34" charset="-120"/>
                        </a:rPr>
                        <a:t>5</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tc>
                  <a:txBody>
                    <a:bodyPr/>
                    <a:lstStyle/>
                    <a:p>
                      <a:pPr marL="0" indent="0">
                        <a:buNone/>
                      </a:pPr>
                      <a:r>
                        <a:rPr lang="en-US" sz="1600" dirty="0">
                          <a:solidFill>
                            <a:srgbClr val="000000"/>
                          </a:solidFill>
                          <a:latin typeface="Comic Sans MS" pitchFamily="34" charset="0"/>
                          <a:ea typeface="Comic Sans MS" pitchFamily="34" charset="-122"/>
                          <a:cs typeface="Comic Sans MS" pitchFamily="34" charset="-120"/>
                        </a:rPr>
                        <a:t>   &lt;input type="password" id="pw" name="pw"&gt;</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4"/>
                  </a:ext>
                </a:extLst>
              </a:tr>
              <a:tr h="379984">
                <a:tc>
                  <a:txBody>
                    <a:bodyPr/>
                    <a:lstStyle/>
                    <a:p>
                      <a:pPr marL="0" indent="0" algn="r">
                        <a:buNone/>
                      </a:pPr>
                      <a:r>
                        <a:rPr lang="en-US" sz="1600" b="1" dirty="0">
                          <a:solidFill>
                            <a:srgbClr val="595959"/>
                          </a:solidFill>
                          <a:latin typeface="Comic Sans MS" pitchFamily="34" charset="0"/>
                          <a:ea typeface="Comic Sans MS" pitchFamily="34" charset="-122"/>
                          <a:cs typeface="Comic Sans MS" pitchFamily="34" charset="-120"/>
                        </a:rPr>
                        <a:t>6</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solidFill>
                      <a:srgbClr val="E7E6E6"/>
                    </a:solidFill>
                  </a:tcPr>
                </a:tc>
                <a:tc>
                  <a:txBody>
                    <a:bodyPr/>
                    <a:lstStyle/>
                    <a:p>
                      <a:pPr marL="0" indent="0">
                        <a:buNone/>
                      </a:pPr>
                      <a:r>
                        <a:rPr lang="en-US" sz="1600" b="1" dirty="0">
                          <a:solidFill>
                            <a:srgbClr val="000000"/>
                          </a:solidFill>
                          <a:latin typeface="Comic Sans MS" pitchFamily="34" charset="0"/>
                          <a:ea typeface="Comic Sans MS" pitchFamily="34" charset="-122"/>
                          <a:cs typeface="Comic Sans MS" pitchFamily="34" charset="-120"/>
                        </a:rPr>
                        <a:t>   &lt;input type="submit" value="Sign up"&gt;</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solidFill>
                      <a:srgbClr val="E7E6E6"/>
                    </a:solidFill>
                  </a:tcPr>
                </a:tc>
                <a:extLst>
                  <a:ext uri="{0D108BD9-81ED-4DB2-BD59-A6C34878D82A}">
                    <a16:rowId xmlns:a16="http://schemas.microsoft.com/office/drawing/2014/main" val="10005"/>
                  </a:ext>
                </a:extLst>
              </a:tr>
              <a:tr h="379984">
                <a:tc>
                  <a:txBody>
                    <a:bodyPr/>
                    <a:lstStyle/>
                    <a:p>
                      <a:pPr marL="0" indent="0" algn="r">
                        <a:buNone/>
                      </a:pPr>
                      <a:r>
                        <a:rPr lang="en-US" sz="1600" dirty="0">
                          <a:solidFill>
                            <a:srgbClr val="595959"/>
                          </a:solidFill>
                          <a:latin typeface="Comic Sans MS" pitchFamily="34" charset="0"/>
                          <a:ea typeface="Comic Sans MS" pitchFamily="34" charset="-122"/>
                          <a:cs typeface="Comic Sans MS" pitchFamily="34" charset="-120"/>
                        </a:rPr>
                        <a:t>7</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tc>
                  <a:txBody>
                    <a:bodyPr/>
                    <a:lstStyle/>
                    <a:p>
                      <a:pPr marL="0" indent="0">
                        <a:buNone/>
                      </a:pPr>
                      <a:r>
                        <a:rPr lang="en-US" sz="1600" dirty="0">
                          <a:solidFill>
                            <a:srgbClr val="000000"/>
                          </a:solidFill>
                          <a:latin typeface="Comic Sans MS" pitchFamily="34" charset="0"/>
                          <a:ea typeface="Comic Sans MS" pitchFamily="34" charset="-122"/>
                          <a:cs typeface="Comic Sans MS" pitchFamily="34" charset="-120"/>
                        </a:rPr>
                        <a:t>&lt;/form&gt;</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6"/>
                  </a:ext>
                </a:extLst>
              </a:tr>
            </a:tbl>
          </a:graphicData>
        </a:graphic>
      </p:graphicFrame>
      <p:sp>
        <p:nvSpPr>
          <p:cNvPr id="10" name="Text 7"/>
          <p:cNvSpPr/>
          <p:nvPr/>
        </p:nvSpPr>
        <p:spPr>
          <a:xfrm>
            <a:off x="457200" y="6001512"/>
            <a:ext cx="6645585" cy="379984"/>
          </a:xfrm>
          <a:prstGeom prst="rect">
            <a:avLst/>
          </a:prstGeom>
          <a:noFill/>
          <a:ln/>
        </p:spPr>
        <p:txBody>
          <a:bodyPr wrap="square" lIns="38100" tIns="38100" rIns="38100" bIns="38100" rtlCol="0" anchor="t"/>
          <a:lstStyle/>
          <a:p>
            <a:pPr marL="0" indent="0" algn="l">
              <a:buNone/>
            </a:pPr>
            <a:r>
              <a:rPr lang="en-US" sz="1600" dirty="0">
                <a:solidFill>
                  <a:srgbClr val="595959"/>
                </a:solidFill>
                <a:latin typeface="Comic Sans MS" pitchFamily="34" charset="0"/>
                <a:ea typeface="Comic Sans MS" pitchFamily="34" charset="-122"/>
                <a:cs typeface="Comic Sans MS" pitchFamily="34" charset="-120"/>
              </a:rPr>
              <a:t>LINE 6 OF 7 · SECOND ATTRIBUTE</a:t>
            </a:r>
            <a:endParaRPr lang="en-US" sz="1600" dirty="0"/>
          </a:p>
        </p:txBody>
      </p:sp>
      <p:sp>
        <p:nvSpPr>
          <p:cNvPr id="11" name="Text 8"/>
          <p:cNvSpPr/>
          <p:nvPr/>
        </p:nvSpPr>
        <p:spPr>
          <a:xfrm>
            <a:off x="457200" y="6454648"/>
            <a:ext cx="6645585" cy="957072"/>
          </a:xfrm>
          <a:prstGeom prst="rect">
            <a:avLst/>
          </a:prstGeom>
          <a:noFill/>
          <a:ln/>
        </p:spPr>
        <p:txBody>
          <a:bodyPr wrap="square" lIns="38100" tIns="38100" rIns="38100" bIns="38100" rtlCol="0" anchor="t"/>
          <a:lstStyle/>
          <a:p>
            <a:pPr marL="0" indent="0" algn="l">
              <a:lnSpc>
                <a:spcPct val="150000"/>
              </a:lnSpc>
              <a:buNone/>
            </a:pPr>
            <a:r>
              <a:rPr lang="en-US" sz="1600" dirty="0">
                <a:solidFill>
                  <a:srgbClr val="000000"/>
                </a:solidFill>
                <a:latin typeface="Comic Sans MS" pitchFamily="34" charset="0"/>
                <a:ea typeface="Comic Sans MS" pitchFamily="34" charset="-122"/>
                <a:cs typeface="Comic Sans MS" pitchFamily="34" charset="-120"/>
              </a:rPr>
              <a:t>Compare this with the screenshot: the small button says Sign up, and here in the code is exactly where those words come from.</a:t>
            </a:r>
            <a:endParaRPr lang="en-US" sz="1600" dirty="0"/>
          </a:p>
        </p:txBody>
      </p:sp>
      <p:sp>
        <p:nvSpPr>
          <p:cNvPr id="12" name="Text 9"/>
          <p:cNvSpPr/>
          <p:nvPr/>
        </p:nvSpPr>
        <p:spPr>
          <a:xfrm>
            <a:off x="457200" y="7274052"/>
            <a:ext cx="6645585" cy="957072"/>
          </a:xfrm>
          <a:prstGeom prst="rect">
            <a:avLst/>
          </a:prstGeom>
          <a:noFill/>
          <a:ln/>
        </p:spPr>
        <p:txBody>
          <a:bodyPr wrap="square" lIns="38100" tIns="38100" rIns="38100" bIns="38100" rtlCol="0" anchor="t"/>
          <a:lstStyle/>
          <a:p>
            <a:pPr marL="0" indent="0" algn="l">
              <a:lnSpc>
                <a:spcPct val="150000"/>
              </a:lnSpc>
              <a:buNone/>
            </a:pPr>
            <a:r>
              <a:rPr lang="en-US" sz="1600" dirty="0">
                <a:solidFill>
                  <a:srgbClr val="000000"/>
                </a:solidFill>
                <a:latin typeface="Comic Sans MS" pitchFamily="34" charset="0"/>
                <a:ea typeface="Comic Sans MS" pitchFamily="34" charset="-122"/>
                <a:cs typeface="Comic Sans MS" pitchFamily="34" charset="-120"/>
              </a:rPr>
              <a:t>One warning worth remembering. On a text box, value means something entirely different — there it fills the box with starting text before the visitor types anything.</a:t>
            </a:r>
            <a:endParaRPr lang="en-US" sz="16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137160"/>
            <a:ext cx="6645585" cy="365760"/>
          </a:xfrm>
          <a:prstGeom prst="rect">
            <a:avLst/>
          </a:prstGeom>
          <a:noFill/>
          <a:ln/>
        </p:spPr>
        <p:txBody>
          <a:bodyPr wrap="square" lIns="38100" tIns="38100" rIns="38100" bIns="38100" rtlCol="0" anchor="t"/>
          <a:lstStyle/>
          <a:p>
            <a:pPr marL="0" indent="0" algn="r">
              <a:buNone/>
            </a:pPr>
            <a:r>
              <a:rPr lang="en-US" sz="1600" dirty="0">
                <a:solidFill>
                  <a:srgbClr val="595959"/>
                </a:solidFill>
                <a:latin typeface="Comic Sans MS" pitchFamily="34" charset="0"/>
                <a:ea typeface="Comic Sans MS" pitchFamily="34" charset="-122"/>
                <a:cs typeface="Comic Sans MS" pitchFamily="34" charset="-120"/>
              </a:rPr>
              <a:t>HTML Forms</a:t>
            </a:r>
            <a:endParaRPr lang="en-US" sz="1600" dirty="0"/>
          </a:p>
        </p:txBody>
      </p:sp>
      <p:sp>
        <p:nvSpPr>
          <p:cNvPr id="3" name="Text 1"/>
          <p:cNvSpPr/>
          <p:nvPr/>
        </p:nvSpPr>
        <p:spPr>
          <a:xfrm>
            <a:off x="0" y="10149840"/>
            <a:ext cx="7559985" cy="365760"/>
          </a:xfrm>
          <a:prstGeom prst="rect">
            <a:avLst/>
          </a:prstGeom>
          <a:noFill/>
          <a:ln/>
        </p:spPr>
        <p:txBody>
          <a:bodyPr wrap="square" lIns="38100" tIns="38100" rIns="38100" bIns="38100" rtlCol="0" anchor="t"/>
          <a:lstStyle/>
          <a:p>
            <a:pPr marL="0" indent="0" algn="ctr">
              <a:buNone/>
            </a:pPr>
            <a:r>
              <a:rPr lang="en-US" sz="1600">
                <a:solidFill>
                  <a:srgbClr val="000000"/>
                </a:solidFill>
                <a:latin typeface="Comic Sans MS" pitchFamily="34" charset="0"/>
                <a:ea typeface="Comic Sans MS" pitchFamily="34" charset="-122"/>
                <a:cs typeface="Comic Sans MS" pitchFamily="34" charset="-120"/>
              </a:rPr>
              <a:t>17</a:t>
            </a:r>
            <a:endParaRPr lang="en-US" sz="1600" dirty="0"/>
          </a:p>
        </p:txBody>
      </p:sp>
      <p:sp>
        <p:nvSpPr>
          <p:cNvPr id="4" name="Shape 2"/>
          <p:cNvSpPr/>
          <p:nvPr/>
        </p:nvSpPr>
        <p:spPr>
          <a:xfrm>
            <a:off x="2773996" y="1970024"/>
            <a:ext cx="2011680" cy="731520"/>
          </a:xfrm>
          <a:prstGeom prst="rect">
            <a:avLst/>
          </a:prstGeom>
          <a:solidFill>
            <a:srgbClr val="FFFFFF"/>
          </a:solidFill>
          <a:ln w="15875">
            <a:solidFill>
              <a:srgbClr val="000000"/>
            </a:solidFill>
            <a:prstDash val="solid"/>
          </a:ln>
        </p:spPr>
        <p:txBody>
          <a:bodyPr/>
          <a:lstStyle/>
          <a:p>
            <a:endParaRPr lang="en-GB"/>
          </a:p>
        </p:txBody>
      </p:sp>
      <p:sp>
        <p:nvSpPr>
          <p:cNvPr id="5" name="Text 3"/>
          <p:cNvSpPr/>
          <p:nvPr/>
        </p:nvSpPr>
        <p:spPr>
          <a:xfrm>
            <a:off x="2865436" y="2116328"/>
            <a:ext cx="1271016" cy="384048"/>
          </a:xfrm>
          <a:prstGeom prst="rect">
            <a:avLst/>
          </a:prstGeom>
          <a:solidFill>
            <a:srgbClr val="EEEEEE"/>
          </a:solidFill>
          <a:ln w="12700">
            <a:solidFill>
              <a:srgbClr val="000000"/>
            </a:solidFill>
          </a:ln>
        </p:spPr>
        <p:txBody>
          <a:bodyPr wrap="square" lIns="38100" tIns="38100" rIns="38100" bIns="38100" rtlCol="0" anchor="ctr"/>
          <a:lstStyle/>
          <a:p>
            <a:pPr marL="0" indent="0" algn="ctr">
              <a:buNone/>
            </a:pPr>
            <a:r>
              <a:rPr lang="en-US" sz="1600" dirty="0">
                <a:solidFill>
                  <a:srgbClr val="000000"/>
                </a:solidFill>
                <a:latin typeface="Comic Sans MS" pitchFamily="34" charset="0"/>
                <a:ea typeface="Comic Sans MS" pitchFamily="34" charset="-122"/>
                <a:cs typeface="Comic Sans MS" pitchFamily="34" charset="-120"/>
              </a:rPr>
              <a:t>Register</a:t>
            </a:r>
            <a:endParaRPr lang="en-US" sz="1600" dirty="0"/>
          </a:p>
        </p:txBody>
      </p:sp>
      <p:sp>
        <p:nvSpPr>
          <p:cNvPr id="6" name="Text 4"/>
          <p:cNvSpPr/>
          <p:nvPr/>
        </p:nvSpPr>
        <p:spPr>
          <a:xfrm>
            <a:off x="457044" y="3003296"/>
            <a:ext cx="6645585" cy="379984"/>
          </a:xfrm>
          <a:prstGeom prst="rect">
            <a:avLst/>
          </a:prstGeom>
          <a:noFill/>
          <a:ln/>
        </p:spPr>
        <p:txBody>
          <a:bodyPr wrap="square" lIns="38100" tIns="38100" rIns="38100" bIns="38100" rtlCol="0" anchor="t"/>
          <a:lstStyle/>
          <a:p>
            <a:pPr marL="0" indent="0" algn="l">
              <a:buNone/>
            </a:pPr>
            <a:r>
              <a:rPr lang="en-US" sz="1600" b="1" dirty="0">
                <a:solidFill>
                  <a:srgbClr val="595959"/>
                </a:solidFill>
                <a:latin typeface="Comic Sans MS" pitchFamily="34" charset="0"/>
                <a:ea typeface="Comic Sans MS" pitchFamily="34" charset="-122"/>
                <a:cs typeface="Comic Sans MS" pitchFamily="34" charset="-120"/>
              </a:rPr>
              <a:t>LINE 6 · THE BUTTON TEXT</a:t>
            </a:r>
            <a:endParaRPr lang="en-US" sz="1600" dirty="0"/>
          </a:p>
        </p:txBody>
      </p:sp>
      <p:sp>
        <p:nvSpPr>
          <p:cNvPr id="7" name="Text 5"/>
          <p:cNvSpPr/>
          <p:nvPr/>
        </p:nvSpPr>
        <p:spPr>
          <a:xfrm>
            <a:off x="457044" y="3566160"/>
            <a:ext cx="6645585" cy="912368"/>
          </a:xfrm>
          <a:prstGeom prst="rect">
            <a:avLst/>
          </a:prstGeom>
          <a:noFill/>
          <a:ln/>
        </p:spPr>
        <p:txBody>
          <a:bodyPr wrap="square" lIns="38100" tIns="38100" rIns="38100" bIns="38100" rtlCol="0" anchor="t"/>
          <a:lstStyle/>
          <a:p>
            <a:pPr marL="0" indent="0" algn="l">
              <a:buNone/>
            </a:pPr>
            <a:r>
              <a:rPr lang="en-US" sz="2200" b="1" dirty="0">
                <a:solidFill>
                  <a:srgbClr val="000000"/>
                </a:solidFill>
                <a:latin typeface="Comic Sans MS" pitchFamily="34" charset="0"/>
                <a:ea typeface="Comic Sans MS" pitchFamily="34" charset="-122"/>
                <a:cs typeface="Comic Sans MS" pitchFamily="34" charset="-120"/>
              </a:rPr>
              <a:t>value="Sign up" — the words printed on the button</a:t>
            </a:r>
            <a:endParaRPr lang="en-US" sz="2200" dirty="0"/>
          </a:p>
        </p:txBody>
      </p:sp>
      <p:sp>
        <p:nvSpPr>
          <p:cNvPr id="8" name="Shape 6"/>
          <p:cNvSpPr/>
          <p:nvPr/>
        </p:nvSpPr>
        <p:spPr>
          <a:xfrm>
            <a:off x="457044" y="4487672"/>
            <a:ext cx="6645585" cy="0"/>
          </a:xfrm>
          <a:prstGeom prst="line">
            <a:avLst/>
          </a:prstGeom>
          <a:noFill/>
          <a:ln w="19050">
            <a:solidFill>
              <a:srgbClr val="000000"/>
            </a:solidFill>
            <a:prstDash val="solid"/>
          </a:ln>
        </p:spPr>
        <p:txBody>
          <a:bodyPr/>
          <a:lstStyle/>
          <a:p>
            <a:endParaRPr lang="en-GB"/>
          </a:p>
        </p:txBody>
      </p:sp>
      <p:sp>
        <p:nvSpPr>
          <p:cNvPr id="9" name="Text 7"/>
          <p:cNvSpPr/>
          <p:nvPr/>
        </p:nvSpPr>
        <p:spPr>
          <a:xfrm>
            <a:off x="457044" y="4597400"/>
            <a:ext cx="6645585" cy="668528"/>
          </a:xfrm>
          <a:prstGeom prst="rect">
            <a:avLst/>
          </a:prstGeom>
          <a:noFill/>
          <a:ln/>
        </p:spPr>
        <p:txBody>
          <a:bodyPr wrap="square" lIns="38100" tIns="38100" rIns="38100" bIns="38100" rtlCol="0" anchor="t"/>
          <a:lstStyle/>
          <a:p>
            <a:pPr marL="0" indent="0" algn="l">
              <a:buNone/>
            </a:pPr>
            <a:r>
              <a:rPr lang="en-US" sz="1600" b="1" dirty="0">
                <a:solidFill>
                  <a:srgbClr val="000000"/>
                </a:solidFill>
                <a:latin typeface="Comic Sans MS" pitchFamily="34" charset="0"/>
                <a:ea typeface="Comic Sans MS" pitchFamily="34" charset="-122"/>
                <a:cs typeface="Comic Sans MS" pitchFamily="34" charset="-120"/>
              </a:rPr>
              <a:t>On a submit button, if there is no value, then the button just says Submit.</a:t>
            </a:r>
            <a:endParaRPr lang="en-US" sz="1600" dirty="0"/>
          </a:p>
        </p:txBody>
      </p:sp>
      <p:sp>
        <p:nvSpPr>
          <p:cNvPr id="10" name="Shape 8"/>
          <p:cNvSpPr/>
          <p:nvPr/>
        </p:nvSpPr>
        <p:spPr>
          <a:xfrm>
            <a:off x="2773996" y="5339080"/>
            <a:ext cx="2011680" cy="731520"/>
          </a:xfrm>
          <a:prstGeom prst="rect">
            <a:avLst/>
          </a:prstGeom>
          <a:solidFill>
            <a:srgbClr val="FFFFFF"/>
          </a:solidFill>
          <a:ln w="15875">
            <a:solidFill>
              <a:srgbClr val="000000"/>
            </a:solidFill>
            <a:prstDash val="solid"/>
          </a:ln>
        </p:spPr>
        <p:txBody>
          <a:bodyPr/>
          <a:lstStyle/>
          <a:p>
            <a:endParaRPr lang="en-GB"/>
          </a:p>
        </p:txBody>
      </p:sp>
      <p:sp>
        <p:nvSpPr>
          <p:cNvPr id="11" name="Text 9"/>
          <p:cNvSpPr/>
          <p:nvPr/>
        </p:nvSpPr>
        <p:spPr>
          <a:xfrm>
            <a:off x="2865436" y="5485384"/>
            <a:ext cx="1033272" cy="384048"/>
          </a:xfrm>
          <a:prstGeom prst="rect">
            <a:avLst/>
          </a:prstGeom>
          <a:solidFill>
            <a:srgbClr val="EEEEEE"/>
          </a:solidFill>
          <a:ln w="12700">
            <a:solidFill>
              <a:srgbClr val="000000"/>
            </a:solidFill>
          </a:ln>
        </p:spPr>
        <p:txBody>
          <a:bodyPr wrap="square" lIns="38100" tIns="38100" rIns="38100" bIns="38100" rtlCol="0" anchor="ctr"/>
          <a:lstStyle/>
          <a:p>
            <a:pPr marL="0" indent="0" algn="ctr">
              <a:buNone/>
            </a:pPr>
            <a:r>
              <a:rPr lang="en-US" sz="1600" dirty="0">
                <a:solidFill>
                  <a:srgbClr val="000000"/>
                </a:solidFill>
                <a:latin typeface="Comic Sans MS" pitchFamily="34" charset="0"/>
                <a:ea typeface="Comic Sans MS" pitchFamily="34" charset="-122"/>
                <a:cs typeface="Comic Sans MS" pitchFamily="34" charset="-120"/>
              </a:rPr>
              <a:t>Submit</a:t>
            </a:r>
            <a:endParaRPr lang="en-US" sz="1600" dirty="0"/>
          </a:p>
        </p:txBody>
      </p:sp>
      <p:sp>
        <p:nvSpPr>
          <p:cNvPr id="12" name="Shape 10"/>
          <p:cNvSpPr/>
          <p:nvPr/>
        </p:nvSpPr>
        <p:spPr>
          <a:xfrm>
            <a:off x="457044" y="6235192"/>
            <a:ext cx="6645585" cy="2769616"/>
          </a:xfrm>
          <a:prstGeom prst="rect">
            <a:avLst/>
          </a:prstGeom>
          <a:solidFill>
            <a:srgbClr val="FFFFFF"/>
          </a:solidFill>
          <a:ln w="15875">
            <a:solidFill>
              <a:srgbClr val="000000"/>
            </a:solidFill>
            <a:prstDash val="solid"/>
          </a:ln>
        </p:spPr>
        <p:txBody>
          <a:bodyPr/>
          <a:lstStyle/>
          <a:p>
            <a:endParaRPr lang="en-GB"/>
          </a:p>
        </p:txBody>
      </p:sp>
      <p:graphicFrame>
        <p:nvGraphicFramePr>
          <p:cNvPr id="39" name="Table 0"/>
          <p:cNvGraphicFramePr>
            <a:graphicFrameLocks noGrp="1"/>
          </p:cNvGraphicFramePr>
          <p:nvPr>
            <p:extLst>
              <p:ext uri="{D42A27DB-BD31-4B8C-83A1-F6EECF244321}">
                <p14:modId xmlns:p14="http://schemas.microsoft.com/office/powerpoint/2010/main" val="1611474069"/>
              </p:ext>
            </p:extLst>
          </p:nvPr>
        </p:nvGraphicFramePr>
        <p:xfrm>
          <a:off x="457044" y="6290056"/>
          <a:ext cx="6645585" cy="2659888"/>
        </p:xfrm>
        <a:graphic>
          <a:graphicData uri="http://schemas.openxmlformats.org/drawingml/2006/table">
            <a:tbl>
              <a:tblPr/>
              <a:tblGrid>
                <a:gridCol w="411480">
                  <a:extLst>
                    <a:ext uri="{9D8B030D-6E8A-4147-A177-3AD203B41FA5}">
                      <a16:colId xmlns:a16="http://schemas.microsoft.com/office/drawing/2014/main" val="20000"/>
                    </a:ext>
                  </a:extLst>
                </a:gridCol>
                <a:gridCol w="6234105">
                  <a:extLst>
                    <a:ext uri="{9D8B030D-6E8A-4147-A177-3AD203B41FA5}">
                      <a16:colId xmlns:a16="http://schemas.microsoft.com/office/drawing/2014/main" val="20001"/>
                    </a:ext>
                  </a:extLst>
                </a:gridCol>
              </a:tblGrid>
              <a:tr h="379984">
                <a:tc>
                  <a:txBody>
                    <a:bodyPr/>
                    <a:lstStyle/>
                    <a:p>
                      <a:pPr marL="0" indent="0" algn="r">
                        <a:buNone/>
                      </a:pPr>
                      <a:r>
                        <a:rPr lang="en-US" sz="1600" dirty="0">
                          <a:solidFill>
                            <a:srgbClr val="595959"/>
                          </a:solidFill>
                          <a:latin typeface="Comic Sans MS" pitchFamily="34" charset="0"/>
                          <a:ea typeface="Comic Sans MS" pitchFamily="34" charset="-122"/>
                          <a:cs typeface="Comic Sans MS" pitchFamily="34" charset="-120"/>
                        </a:rPr>
                        <a:t>1</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tc>
                  <a:txBody>
                    <a:bodyPr/>
                    <a:lstStyle/>
                    <a:p>
                      <a:pPr marL="0" indent="0">
                        <a:buNone/>
                      </a:pPr>
                      <a:r>
                        <a:rPr lang="en-US" sz="1600" dirty="0">
                          <a:solidFill>
                            <a:srgbClr val="000000"/>
                          </a:solidFill>
                          <a:latin typeface="Comic Sans MS" pitchFamily="34" charset="0"/>
                          <a:ea typeface="Comic Sans MS" pitchFamily="34" charset="-122"/>
                          <a:cs typeface="Comic Sans MS" pitchFamily="34" charset="-120"/>
                        </a:rPr>
                        <a:t>&lt;form action="signup.php" method="post"&gt;</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0"/>
                  </a:ext>
                </a:extLst>
              </a:tr>
              <a:tr h="379984">
                <a:tc>
                  <a:txBody>
                    <a:bodyPr/>
                    <a:lstStyle/>
                    <a:p>
                      <a:pPr marL="0" indent="0" algn="r">
                        <a:buNone/>
                      </a:pPr>
                      <a:r>
                        <a:rPr lang="en-US" sz="1600" dirty="0">
                          <a:solidFill>
                            <a:srgbClr val="595959"/>
                          </a:solidFill>
                          <a:latin typeface="Comic Sans MS" pitchFamily="34" charset="0"/>
                          <a:ea typeface="Comic Sans MS" pitchFamily="34" charset="-122"/>
                          <a:cs typeface="Comic Sans MS" pitchFamily="34" charset="-120"/>
                        </a:rPr>
                        <a:t>2</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tc>
                  <a:txBody>
                    <a:bodyPr/>
                    <a:lstStyle/>
                    <a:p>
                      <a:pPr marL="0" indent="0">
                        <a:buNone/>
                      </a:pPr>
                      <a:r>
                        <a:rPr lang="en-US" sz="1600" dirty="0">
                          <a:solidFill>
                            <a:srgbClr val="000000"/>
                          </a:solidFill>
                          <a:latin typeface="Comic Sans MS" pitchFamily="34" charset="0"/>
                          <a:ea typeface="Comic Sans MS" pitchFamily="34" charset="-122"/>
                          <a:cs typeface="Comic Sans MS" pitchFamily="34" charset="-120"/>
                        </a:rPr>
                        <a:t>   &lt;label for="user"&gt;Username:&lt;/label&gt;</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1"/>
                  </a:ext>
                </a:extLst>
              </a:tr>
              <a:tr h="379984">
                <a:tc>
                  <a:txBody>
                    <a:bodyPr/>
                    <a:lstStyle/>
                    <a:p>
                      <a:pPr marL="0" indent="0" algn="r">
                        <a:buNone/>
                      </a:pPr>
                      <a:r>
                        <a:rPr lang="en-US" sz="1600" dirty="0">
                          <a:solidFill>
                            <a:srgbClr val="595959"/>
                          </a:solidFill>
                          <a:latin typeface="Comic Sans MS" pitchFamily="34" charset="0"/>
                          <a:ea typeface="Comic Sans MS" pitchFamily="34" charset="-122"/>
                          <a:cs typeface="Comic Sans MS" pitchFamily="34" charset="-120"/>
                        </a:rPr>
                        <a:t>3</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tc>
                  <a:txBody>
                    <a:bodyPr/>
                    <a:lstStyle/>
                    <a:p>
                      <a:pPr marL="0" indent="0">
                        <a:buNone/>
                      </a:pPr>
                      <a:r>
                        <a:rPr lang="en-US" sz="1600" dirty="0">
                          <a:solidFill>
                            <a:srgbClr val="000000"/>
                          </a:solidFill>
                          <a:latin typeface="Comic Sans MS" pitchFamily="34" charset="0"/>
                          <a:ea typeface="Comic Sans MS" pitchFamily="34" charset="-122"/>
                          <a:cs typeface="Comic Sans MS" pitchFamily="34" charset="-120"/>
                        </a:rPr>
                        <a:t>   &lt;input type="text" id="user" name="user"&gt;</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2"/>
                  </a:ext>
                </a:extLst>
              </a:tr>
              <a:tr h="379984">
                <a:tc>
                  <a:txBody>
                    <a:bodyPr/>
                    <a:lstStyle/>
                    <a:p>
                      <a:pPr marL="0" indent="0" algn="r">
                        <a:buNone/>
                      </a:pPr>
                      <a:r>
                        <a:rPr lang="en-US" sz="1600" dirty="0">
                          <a:solidFill>
                            <a:srgbClr val="595959"/>
                          </a:solidFill>
                          <a:latin typeface="Comic Sans MS" pitchFamily="34" charset="0"/>
                          <a:ea typeface="Comic Sans MS" pitchFamily="34" charset="-122"/>
                          <a:cs typeface="Comic Sans MS" pitchFamily="34" charset="-120"/>
                        </a:rPr>
                        <a:t>4</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tc>
                  <a:txBody>
                    <a:bodyPr/>
                    <a:lstStyle/>
                    <a:p>
                      <a:pPr marL="0" indent="0">
                        <a:buNone/>
                      </a:pPr>
                      <a:r>
                        <a:rPr lang="en-US" sz="1600" dirty="0">
                          <a:solidFill>
                            <a:srgbClr val="000000"/>
                          </a:solidFill>
                          <a:latin typeface="Comic Sans MS" pitchFamily="34" charset="0"/>
                          <a:ea typeface="Comic Sans MS" pitchFamily="34" charset="-122"/>
                          <a:cs typeface="Comic Sans MS" pitchFamily="34" charset="-120"/>
                        </a:rPr>
                        <a:t>   &lt;label for="pw"&gt;Password:&lt;/label&gt;</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3"/>
                  </a:ext>
                </a:extLst>
              </a:tr>
              <a:tr h="379984">
                <a:tc>
                  <a:txBody>
                    <a:bodyPr/>
                    <a:lstStyle/>
                    <a:p>
                      <a:pPr marL="0" indent="0" algn="r">
                        <a:buNone/>
                      </a:pPr>
                      <a:r>
                        <a:rPr lang="en-US" sz="1600" dirty="0">
                          <a:solidFill>
                            <a:srgbClr val="595959"/>
                          </a:solidFill>
                          <a:latin typeface="Comic Sans MS" pitchFamily="34" charset="0"/>
                          <a:ea typeface="Comic Sans MS" pitchFamily="34" charset="-122"/>
                          <a:cs typeface="Comic Sans MS" pitchFamily="34" charset="-120"/>
                        </a:rPr>
                        <a:t>5</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tc>
                  <a:txBody>
                    <a:bodyPr/>
                    <a:lstStyle/>
                    <a:p>
                      <a:pPr marL="0" indent="0">
                        <a:buNone/>
                      </a:pPr>
                      <a:r>
                        <a:rPr lang="en-US" sz="1600" dirty="0">
                          <a:solidFill>
                            <a:srgbClr val="000000"/>
                          </a:solidFill>
                          <a:latin typeface="Comic Sans MS" pitchFamily="34" charset="0"/>
                          <a:ea typeface="Comic Sans MS" pitchFamily="34" charset="-122"/>
                          <a:cs typeface="Comic Sans MS" pitchFamily="34" charset="-120"/>
                        </a:rPr>
                        <a:t>   &lt;input type="password" id="pw" name="pw"&gt;</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4"/>
                  </a:ext>
                </a:extLst>
              </a:tr>
              <a:tr h="379984">
                <a:tc>
                  <a:txBody>
                    <a:bodyPr/>
                    <a:lstStyle/>
                    <a:p>
                      <a:pPr marL="0" indent="0" algn="r">
                        <a:buNone/>
                      </a:pPr>
                      <a:r>
                        <a:rPr lang="en-US" sz="1600" b="1" dirty="0">
                          <a:solidFill>
                            <a:srgbClr val="595959"/>
                          </a:solidFill>
                          <a:latin typeface="Comic Sans MS" pitchFamily="34" charset="0"/>
                          <a:ea typeface="Comic Sans MS" pitchFamily="34" charset="-122"/>
                          <a:cs typeface="Comic Sans MS" pitchFamily="34" charset="-120"/>
                        </a:rPr>
                        <a:t>6</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solidFill>
                      <a:srgbClr val="E7E6E6"/>
                    </a:solidFill>
                  </a:tcPr>
                </a:tc>
                <a:tc>
                  <a:txBody>
                    <a:bodyPr/>
                    <a:lstStyle/>
                    <a:p>
                      <a:pPr marL="0" indent="0">
                        <a:buNone/>
                      </a:pPr>
                      <a:r>
                        <a:rPr lang="en-US" sz="1600" b="1" dirty="0">
                          <a:solidFill>
                            <a:srgbClr val="000000"/>
                          </a:solidFill>
                          <a:latin typeface="Comic Sans MS" pitchFamily="34" charset="0"/>
                          <a:ea typeface="Comic Sans MS" pitchFamily="34" charset="-122"/>
                          <a:cs typeface="Comic Sans MS" pitchFamily="34" charset="-120"/>
                        </a:rPr>
                        <a:t>   &lt;input type="submit" value="Sign up"&gt;</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solidFill>
                      <a:srgbClr val="E7E6E6"/>
                    </a:solidFill>
                  </a:tcPr>
                </a:tc>
                <a:extLst>
                  <a:ext uri="{0D108BD9-81ED-4DB2-BD59-A6C34878D82A}">
                    <a16:rowId xmlns:a16="http://schemas.microsoft.com/office/drawing/2014/main" val="10005"/>
                  </a:ext>
                </a:extLst>
              </a:tr>
              <a:tr h="379984">
                <a:tc>
                  <a:txBody>
                    <a:bodyPr/>
                    <a:lstStyle/>
                    <a:p>
                      <a:pPr marL="0" indent="0" algn="r">
                        <a:buNone/>
                      </a:pPr>
                      <a:r>
                        <a:rPr lang="en-US" sz="1600" dirty="0">
                          <a:solidFill>
                            <a:srgbClr val="595959"/>
                          </a:solidFill>
                          <a:latin typeface="Comic Sans MS" pitchFamily="34" charset="0"/>
                          <a:ea typeface="Comic Sans MS" pitchFamily="34" charset="-122"/>
                          <a:cs typeface="Comic Sans MS" pitchFamily="34" charset="-120"/>
                        </a:rPr>
                        <a:t>7</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tc>
                  <a:txBody>
                    <a:bodyPr/>
                    <a:lstStyle/>
                    <a:p>
                      <a:pPr marL="0" indent="0">
                        <a:buNone/>
                      </a:pPr>
                      <a:r>
                        <a:rPr lang="en-US" sz="1600" dirty="0">
                          <a:solidFill>
                            <a:srgbClr val="000000"/>
                          </a:solidFill>
                          <a:latin typeface="Comic Sans MS" pitchFamily="34" charset="0"/>
                          <a:ea typeface="Comic Sans MS" pitchFamily="34" charset="-122"/>
                          <a:cs typeface="Comic Sans MS" pitchFamily="34" charset="-120"/>
                        </a:rPr>
                        <a:t>&lt;/form&gt;</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6"/>
                  </a:ext>
                </a:extLst>
              </a:tr>
            </a:tbl>
          </a:graphicData>
        </a:graphic>
      </p:graphicFrame>
      <p:sp>
        <p:nvSpPr>
          <p:cNvPr id="14" name="Text 11"/>
          <p:cNvSpPr/>
          <p:nvPr/>
        </p:nvSpPr>
        <p:spPr>
          <a:xfrm>
            <a:off x="457044" y="9123680"/>
            <a:ext cx="6645585" cy="379984"/>
          </a:xfrm>
          <a:prstGeom prst="rect">
            <a:avLst/>
          </a:prstGeom>
          <a:noFill/>
          <a:ln/>
        </p:spPr>
        <p:txBody>
          <a:bodyPr wrap="square" lIns="38100" tIns="38100" rIns="38100" bIns="38100" rtlCol="0" anchor="t"/>
          <a:lstStyle/>
          <a:p>
            <a:pPr marL="0" indent="0" algn="l">
              <a:buNone/>
            </a:pPr>
            <a:r>
              <a:rPr lang="en-US" sz="1600" dirty="0">
                <a:solidFill>
                  <a:srgbClr val="595959"/>
                </a:solidFill>
                <a:latin typeface="Comic Sans MS" pitchFamily="34" charset="0"/>
                <a:ea typeface="Comic Sans MS" pitchFamily="34" charset="-122"/>
                <a:cs typeface="Comic Sans MS" pitchFamily="34" charset="-120"/>
              </a:rPr>
              <a:t>LINE 6 OF 7 · SECOND ATTRIBUTE</a:t>
            </a:r>
            <a:endParaRPr lang="en-US" sz="1600" dirty="0"/>
          </a:p>
        </p:txBody>
      </p:sp>
      <p:sp>
        <p:nvSpPr>
          <p:cNvPr id="15" name="Text 10">
            <a:extLst>
              <a:ext uri="{FF2B5EF4-FFF2-40B4-BE49-F238E27FC236}">
                <a16:creationId xmlns:a16="http://schemas.microsoft.com/office/drawing/2014/main" id="{035E079A-58BF-EB5A-BF05-62CA9E59292E}"/>
              </a:ext>
            </a:extLst>
          </p:cNvPr>
          <p:cNvSpPr/>
          <p:nvPr/>
        </p:nvSpPr>
        <p:spPr>
          <a:xfrm>
            <a:off x="457043" y="924560"/>
            <a:ext cx="6645585" cy="723392"/>
          </a:xfrm>
          <a:prstGeom prst="rect">
            <a:avLst/>
          </a:prstGeom>
          <a:noFill/>
          <a:ln w="12700">
            <a:solidFill>
              <a:srgbClr val="000000"/>
            </a:solidFill>
          </a:ln>
        </p:spPr>
        <p:txBody>
          <a:bodyPr wrap="square" lIns="63500" tIns="63500" rIns="63500" bIns="63500" rtlCol="0" anchor="ctr"/>
          <a:lstStyle/>
          <a:p>
            <a:pPr marL="0" indent="0" algn="ctr">
              <a:buNone/>
            </a:pPr>
            <a:r>
              <a:rPr lang="en-US" sz="1600" b="1" dirty="0">
                <a:solidFill>
                  <a:srgbClr val="000000"/>
                </a:solidFill>
                <a:latin typeface="Comic Sans MS" pitchFamily="34" charset="0"/>
                <a:ea typeface="Comic Sans MS" pitchFamily="34" charset="-122"/>
                <a:cs typeface="Comic Sans MS" pitchFamily="34" charset="-120"/>
              </a:rPr>
              <a:t>Change it to value="Register" and the button reads Register.</a:t>
            </a:r>
            <a:endParaRPr lang="en-US" sz="16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137160"/>
            <a:ext cx="6645585" cy="365760"/>
          </a:xfrm>
          <a:prstGeom prst="rect">
            <a:avLst/>
          </a:prstGeom>
          <a:noFill/>
          <a:ln/>
        </p:spPr>
        <p:txBody>
          <a:bodyPr wrap="square" lIns="38100" tIns="38100" rIns="38100" bIns="38100" rtlCol="0" anchor="t"/>
          <a:lstStyle/>
          <a:p>
            <a:pPr marL="0" indent="0" algn="r">
              <a:buNone/>
            </a:pPr>
            <a:r>
              <a:rPr lang="en-US" sz="1600" dirty="0">
                <a:solidFill>
                  <a:srgbClr val="595959"/>
                </a:solidFill>
                <a:latin typeface="Comic Sans MS" pitchFamily="34" charset="0"/>
                <a:ea typeface="Comic Sans MS" pitchFamily="34" charset="-122"/>
                <a:cs typeface="Comic Sans MS" pitchFamily="34" charset="-120"/>
              </a:rPr>
              <a:t>HTML Forms</a:t>
            </a:r>
            <a:endParaRPr lang="en-US" sz="1600" dirty="0"/>
          </a:p>
        </p:txBody>
      </p:sp>
      <p:sp>
        <p:nvSpPr>
          <p:cNvPr id="3" name="Text 1"/>
          <p:cNvSpPr/>
          <p:nvPr/>
        </p:nvSpPr>
        <p:spPr>
          <a:xfrm>
            <a:off x="0" y="10149840"/>
            <a:ext cx="7559985" cy="266699"/>
          </a:xfrm>
          <a:prstGeom prst="rect">
            <a:avLst/>
          </a:prstGeom>
          <a:noFill/>
          <a:ln/>
        </p:spPr>
        <p:txBody>
          <a:bodyPr wrap="square" lIns="38100" tIns="38100" rIns="38100" bIns="38100" rtlCol="0" anchor="t"/>
          <a:lstStyle/>
          <a:p>
            <a:pPr marL="0" indent="0" algn="ctr">
              <a:buNone/>
            </a:pPr>
            <a:r>
              <a:rPr lang="en-US" sz="1600">
                <a:solidFill>
                  <a:srgbClr val="000000"/>
                </a:solidFill>
                <a:latin typeface="Comic Sans MS" pitchFamily="34" charset="0"/>
                <a:ea typeface="Comic Sans MS" pitchFamily="34" charset="-122"/>
                <a:cs typeface="Comic Sans MS" pitchFamily="34" charset="-120"/>
              </a:rPr>
              <a:t>18</a:t>
            </a:r>
            <a:endParaRPr lang="en-US" sz="1600" dirty="0"/>
          </a:p>
        </p:txBody>
      </p:sp>
      <p:sp>
        <p:nvSpPr>
          <p:cNvPr id="4" name="Text 2"/>
          <p:cNvSpPr/>
          <p:nvPr/>
        </p:nvSpPr>
        <p:spPr>
          <a:xfrm>
            <a:off x="457200" y="777240"/>
            <a:ext cx="6645585" cy="379984"/>
          </a:xfrm>
          <a:prstGeom prst="rect">
            <a:avLst/>
          </a:prstGeom>
          <a:noFill/>
          <a:ln/>
        </p:spPr>
        <p:txBody>
          <a:bodyPr wrap="square" lIns="38100" tIns="38100" rIns="38100" bIns="38100" rtlCol="0" anchor="t"/>
          <a:lstStyle/>
          <a:p>
            <a:pPr marL="0" indent="0" algn="l">
              <a:buNone/>
            </a:pPr>
            <a:r>
              <a:rPr lang="en-US" sz="1600" b="1" dirty="0">
                <a:solidFill>
                  <a:srgbClr val="595959"/>
                </a:solidFill>
                <a:latin typeface="Comic Sans MS" pitchFamily="34" charset="0"/>
                <a:ea typeface="Comic Sans MS" pitchFamily="34" charset="-122"/>
                <a:cs typeface="Comic Sans MS" pitchFamily="34" charset="-120"/>
              </a:rPr>
              <a:t>LINE 7 · THE CLOSING TAG</a:t>
            </a:r>
            <a:endParaRPr lang="en-US" sz="1600" dirty="0"/>
          </a:p>
        </p:txBody>
      </p:sp>
      <p:sp>
        <p:nvSpPr>
          <p:cNvPr id="5" name="Text 3"/>
          <p:cNvSpPr/>
          <p:nvPr/>
        </p:nvSpPr>
        <p:spPr>
          <a:xfrm>
            <a:off x="457200" y="1340104"/>
            <a:ext cx="6645585" cy="515620"/>
          </a:xfrm>
          <a:prstGeom prst="rect">
            <a:avLst/>
          </a:prstGeom>
          <a:noFill/>
          <a:ln/>
        </p:spPr>
        <p:txBody>
          <a:bodyPr wrap="square" lIns="38100" tIns="38100" rIns="38100" bIns="38100" rtlCol="0" anchor="t"/>
          <a:lstStyle/>
          <a:p>
            <a:pPr marL="0" indent="0" algn="l">
              <a:buNone/>
            </a:pPr>
            <a:r>
              <a:rPr lang="en-US" sz="2200" b="1" dirty="0">
                <a:solidFill>
                  <a:srgbClr val="000000"/>
                </a:solidFill>
                <a:latin typeface="Comic Sans MS" pitchFamily="34" charset="0"/>
                <a:ea typeface="Comic Sans MS" pitchFamily="34" charset="-122"/>
                <a:cs typeface="Comic Sans MS" pitchFamily="34" charset="-120"/>
              </a:rPr>
              <a:t>&lt;/form&gt; — closing the container</a:t>
            </a:r>
            <a:endParaRPr lang="en-US" sz="2200" dirty="0"/>
          </a:p>
        </p:txBody>
      </p:sp>
      <p:sp>
        <p:nvSpPr>
          <p:cNvPr id="6" name="Shape 4"/>
          <p:cNvSpPr/>
          <p:nvPr/>
        </p:nvSpPr>
        <p:spPr>
          <a:xfrm>
            <a:off x="457200" y="1864868"/>
            <a:ext cx="6645585" cy="0"/>
          </a:xfrm>
          <a:prstGeom prst="line">
            <a:avLst/>
          </a:prstGeom>
          <a:noFill/>
          <a:ln w="19050">
            <a:solidFill>
              <a:srgbClr val="000000"/>
            </a:solidFill>
            <a:prstDash val="solid"/>
          </a:ln>
        </p:spPr>
        <p:txBody>
          <a:bodyPr/>
          <a:lstStyle/>
          <a:p>
            <a:endParaRPr lang="en-GB"/>
          </a:p>
        </p:txBody>
      </p:sp>
      <p:sp>
        <p:nvSpPr>
          <p:cNvPr id="7" name="Text 5"/>
          <p:cNvSpPr/>
          <p:nvPr/>
        </p:nvSpPr>
        <p:spPr>
          <a:xfrm>
            <a:off x="457200" y="1974596"/>
            <a:ext cx="6645585" cy="379984"/>
          </a:xfrm>
          <a:prstGeom prst="rect">
            <a:avLst/>
          </a:prstGeom>
          <a:noFill/>
          <a:ln/>
        </p:spPr>
        <p:txBody>
          <a:bodyPr wrap="square" lIns="38100" tIns="38100" rIns="38100" bIns="38100" rtlCol="0" anchor="t"/>
          <a:lstStyle/>
          <a:p>
            <a:pPr marL="0" indent="0" algn="l">
              <a:buNone/>
            </a:pPr>
            <a:r>
              <a:rPr lang="en-US" sz="1600" b="1" dirty="0">
                <a:solidFill>
                  <a:srgbClr val="000000"/>
                </a:solidFill>
                <a:latin typeface="Comic Sans MS" pitchFamily="34" charset="0"/>
                <a:ea typeface="Comic Sans MS" pitchFamily="34" charset="-122"/>
                <a:cs typeface="Comic Sans MS" pitchFamily="34" charset="-120"/>
              </a:rPr>
              <a:t>Everything that must be sent has to sit above this line.</a:t>
            </a:r>
            <a:endParaRPr lang="en-US" sz="1600" dirty="0"/>
          </a:p>
        </p:txBody>
      </p:sp>
      <p:sp>
        <p:nvSpPr>
          <p:cNvPr id="8" name="Shape 6"/>
          <p:cNvSpPr/>
          <p:nvPr/>
        </p:nvSpPr>
        <p:spPr>
          <a:xfrm>
            <a:off x="457200" y="2427732"/>
            <a:ext cx="6645585" cy="2769616"/>
          </a:xfrm>
          <a:prstGeom prst="rect">
            <a:avLst/>
          </a:prstGeom>
          <a:solidFill>
            <a:srgbClr val="FFFFFF"/>
          </a:solidFill>
          <a:ln w="15875">
            <a:solidFill>
              <a:srgbClr val="000000"/>
            </a:solidFill>
            <a:prstDash val="solid"/>
          </a:ln>
        </p:spPr>
        <p:txBody>
          <a:bodyPr/>
          <a:lstStyle/>
          <a:p>
            <a:endParaRPr lang="en-GB"/>
          </a:p>
        </p:txBody>
      </p:sp>
      <p:graphicFrame>
        <p:nvGraphicFramePr>
          <p:cNvPr id="40" name="Table 0"/>
          <p:cNvGraphicFramePr>
            <a:graphicFrameLocks noGrp="1"/>
          </p:cNvGraphicFramePr>
          <p:nvPr>
            <p:extLst>
              <p:ext uri="{D42A27DB-BD31-4B8C-83A1-F6EECF244321}">
                <p14:modId xmlns:p14="http://schemas.microsoft.com/office/powerpoint/2010/main" val="1579011935"/>
              </p:ext>
            </p:extLst>
          </p:nvPr>
        </p:nvGraphicFramePr>
        <p:xfrm>
          <a:off x="457200" y="2482596"/>
          <a:ext cx="6645585" cy="2659888"/>
        </p:xfrm>
        <a:graphic>
          <a:graphicData uri="http://schemas.openxmlformats.org/drawingml/2006/table">
            <a:tbl>
              <a:tblPr/>
              <a:tblGrid>
                <a:gridCol w="411480">
                  <a:extLst>
                    <a:ext uri="{9D8B030D-6E8A-4147-A177-3AD203B41FA5}">
                      <a16:colId xmlns:a16="http://schemas.microsoft.com/office/drawing/2014/main" val="20000"/>
                    </a:ext>
                  </a:extLst>
                </a:gridCol>
                <a:gridCol w="6234105">
                  <a:extLst>
                    <a:ext uri="{9D8B030D-6E8A-4147-A177-3AD203B41FA5}">
                      <a16:colId xmlns:a16="http://schemas.microsoft.com/office/drawing/2014/main" val="20001"/>
                    </a:ext>
                  </a:extLst>
                </a:gridCol>
              </a:tblGrid>
              <a:tr h="379984">
                <a:tc>
                  <a:txBody>
                    <a:bodyPr/>
                    <a:lstStyle/>
                    <a:p>
                      <a:pPr marL="0" indent="0" algn="r">
                        <a:buNone/>
                      </a:pPr>
                      <a:r>
                        <a:rPr lang="en-US" sz="1600" dirty="0">
                          <a:solidFill>
                            <a:srgbClr val="595959"/>
                          </a:solidFill>
                          <a:latin typeface="Comic Sans MS" pitchFamily="34" charset="0"/>
                          <a:ea typeface="Comic Sans MS" pitchFamily="34" charset="-122"/>
                          <a:cs typeface="Comic Sans MS" pitchFamily="34" charset="-120"/>
                        </a:rPr>
                        <a:t>1</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tc>
                  <a:txBody>
                    <a:bodyPr/>
                    <a:lstStyle/>
                    <a:p>
                      <a:pPr marL="0" indent="0">
                        <a:buNone/>
                      </a:pPr>
                      <a:r>
                        <a:rPr lang="en-US" sz="1600" dirty="0">
                          <a:solidFill>
                            <a:srgbClr val="000000"/>
                          </a:solidFill>
                          <a:latin typeface="Comic Sans MS" pitchFamily="34" charset="0"/>
                          <a:ea typeface="Comic Sans MS" pitchFamily="34" charset="-122"/>
                          <a:cs typeface="Comic Sans MS" pitchFamily="34" charset="-120"/>
                        </a:rPr>
                        <a:t>&lt;form action="signup.php" method="post"&gt;</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0"/>
                  </a:ext>
                </a:extLst>
              </a:tr>
              <a:tr h="379984">
                <a:tc>
                  <a:txBody>
                    <a:bodyPr/>
                    <a:lstStyle/>
                    <a:p>
                      <a:pPr marL="0" indent="0" algn="r">
                        <a:buNone/>
                      </a:pPr>
                      <a:r>
                        <a:rPr lang="en-US" sz="1600" dirty="0">
                          <a:solidFill>
                            <a:srgbClr val="595959"/>
                          </a:solidFill>
                          <a:latin typeface="Comic Sans MS" pitchFamily="34" charset="0"/>
                          <a:ea typeface="Comic Sans MS" pitchFamily="34" charset="-122"/>
                          <a:cs typeface="Comic Sans MS" pitchFamily="34" charset="-120"/>
                        </a:rPr>
                        <a:t>2</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tc>
                  <a:txBody>
                    <a:bodyPr/>
                    <a:lstStyle/>
                    <a:p>
                      <a:pPr marL="0" indent="0">
                        <a:buNone/>
                      </a:pPr>
                      <a:r>
                        <a:rPr lang="en-US" sz="1600" dirty="0">
                          <a:solidFill>
                            <a:srgbClr val="000000"/>
                          </a:solidFill>
                          <a:latin typeface="Comic Sans MS" pitchFamily="34" charset="0"/>
                          <a:ea typeface="Comic Sans MS" pitchFamily="34" charset="-122"/>
                          <a:cs typeface="Comic Sans MS" pitchFamily="34" charset="-120"/>
                        </a:rPr>
                        <a:t>   &lt;label for="user"&gt;Username:&lt;/label&gt;</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1"/>
                  </a:ext>
                </a:extLst>
              </a:tr>
              <a:tr h="379984">
                <a:tc>
                  <a:txBody>
                    <a:bodyPr/>
                    <a:lstStyle/>
                    <a:p>
                      <a:pPr marL="0" indent="0" algn="r">
                        <a:buNone/>
                      </a:pPr>
                      <a:r>
                        <a:rPr lang="en-US" sz="1600" dirty="0">
                          <a:solidFill>
                            <a:srgbClr val="595959"/>
                          </a:solidFill>
                          <a:latin typeface="Comic Sans MS" pitchFamily="34" charset="0"/>
                          <a:ea typeface="Comic Sans MS" pitchFamily="34" charset="-122"/>
                          <a:cs typeface="Comic Sans MS" pitchFamily="34" charset="-120"/>
                        </a:rPr>
                        <a:t>3</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tc>
                  <a:txBody>
                    <a:bodyPr/>
                    <a:lstStyle/>
                    <a:p>
                      <a:pPr marL="0" indent="0">
                        <a:buNone/>
                      </a:pPr>
                      <a:r>
                        <a:rPr lang="en-US" sz="1600" dirty="0">
                          <a:solidFill>
                            <a:srgbClr val="000000"/>
                          </a:solidFill>
                          <a:latin typeface="Comic Sans MS" pitchFamily="34" charset="0"/>
                          <a:ea typeface="Comic Sans MS" pitchFamily="34" charset="-122"/>
                          <a:cs typeface="Comic Sans MS" pitchFamily="34" charset="-120"/>
                        </a:rPr>
                        <a:t>   &lt;input type="text" id="user" name="user"&gt;</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2"/>
                  </a:ext>
                </a:extLst>
              </a:tr>
              <a:tr h="379984">
                <a:tc>
                  <a:txBody>
                    <a:bodyPr/>
                    <a:lstStyle/>
                    <a:p>
                      <a:pPr marL="0" indent="0" algn="r">
                        <a:buNone/>
                      </a:pPr>
                      <a:r>
                        <a:rPr lang="en-US" sz="1600" dirty="0">
                          <a:solidFill>
                            <a:srgbClr val="595959"/>
                          </a:solidFill>
                          <a:latin typeface="Comic Sans MS" pitchFamily="34" charset="0"/>
                          <a:ea typeface="Comic Sans MS" pitchFamily="34" charset="-122"/>
                          <a:cs typeface="Comic Sans MS" pitchFamily="34" charset="-120"/>
                        </a:rPr>
                        <a:t>4</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tc>
                  <a:txBody>
                    <a:bodyPr/>
                    <a:lstStyle/>
                    <a:p>
                      <a:pPr marL="0" indent="0">
                        <a:buNone/>
                      </a:pPr>
                      <a:r>
                        <a:rPr lang="en-US" sz="1600" dirty="0">
                          <a:solidFill>
                            <a:srgbClr val="000000"/>
                          </a:solidFill>
                          <a:latin typeface="Comic Sans MS" pitchFamily="34" charset="0"/>
                          <a:ea typeface="Comic Sans MS" pitchFamily="34" charset="-122"/>
                          <a:cs typeface="Comic Sans MS" pitchFamily="34" charset="-120"/>
                        </a:rPr>
                        <a:t>   &lt;label for="pw"&gt;Password:&lt;/label&gt;</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3"/>
                  </a:ext>
                </a:extLst>
              </a:tr>
              <a:tr h="379984">
                <a:tc>
                  <a:txBody>
                    <a:bodyPr/>
                    <a:lstStyle/>
                    <a:p>
                      <a:pPr marL="0" indent="0" algn="r">
                        <a:buNone/>
                      </a:pPr>
                      <a:r>
                        <a:rPr lang="en-US" sz="1600" dirty="0">
                          <a:solidFill>
                            <a:srgbClr val="595959"/>
                          </a:solidFill>
                          <a:latin typeface="Comic Sans MS" pitchFamily="34" charset="0"/>
                          <a:ea typeface="Comic Sans MS" pitchFamily="34" charset="-122"/>
                          <a:cs typeface="Comic Sans MS" pitchFamily="34" charset="-120"/>
                        </a:rPr>
                        <a:t>5</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tc>
                  <a:txBody>
                    <a:bodyPr/>
                    <a:lstStyle/>
                    <a:p>
                      <a:pPr marL="0" indent="0">
                        <a:buNone/>
                      </a:pPr>
                      <a:r>
                        <a:rPr lang="en-US" sz="1600" dirty="0">
                          <a:solidFill>
                            <a:srgbClr val="000000"/>
                          </a:solidFill>
                          <a:latin typeface="Comic Sans MS" pitchFamily="34" charset="0"/>
                          <a:ea typeface="Comic Sans MS" pitchFamily="34" charset="-122"/>
                          <a:cs typeface="Comic Sans MS" pitchFamily="34" charset="-120"/>
                        </a:rPr>
                        <a:t>   &lt;input type="password" id="pw" name="pw"&gt;</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4"/>
                  </a:ext>
                </a:extLst>
              </a:tr>
              <a:tr h="379984">
                <a:tc>
                  <a:txBody>
                    <a:bodyPr/>
                    <a:lstStyle/>
                    <a:p>
                      <a:pPr marL="0" indent="0" algn="r">
                        <a:buNone/>
                      </a:pPr>
                      <a:r>
                        <a:rPr lang="en-US" sz="1600" dirty="0">
                          <a:solidFill>
                            <a:srgbClr val="595959"/>
                          </a:solidFill>
                          <a:latin typeface="Comic Sans MS" pitchFamily="34" charset="0"/>
                          <a:ea typeface="Comic Sans MS" pitchFamily="34" charset="-122"/>
                          <a:cs typeface="Comic Sans MS" pitchFamily="34" charset="-120"/>
                        </a:rPr>
                        <a:t>6</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tc>
                  <a:txBody>
                    <a:bodyPr/>
                    <a:lstStyle/>
                    <a:p>
                      <a:pPr marL="0" indent="0">
                        <a:buNone/>
                      </a:pPr>
                      <a:r>
                        <a:rPr lang="en-US" sz="1600" dirty="0">
                          <a:solidFill>
                            <a:srgbClr val="000000"/>
                          </a:solidFill>
                          <a:latin typeface="Comic Sans MS" pitchFamily="34" charset="0"/>
                          <a:ea typeface="Comic Sans MS" pitchFamily="34" charset="-122"/>
                          <a:cs typeface="Comic Sans MS" pitchFamily="34" charset="-120"/>
                        </a:rPr>
                        <a:t>   &lt;input type="submit" value="Sign up"&gt;</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5"/>
                  </a:ext>
                </a:extLst>
              </a:tr>
              <a:tr h="379984">
                <a:tc>
                  <a:txBody>
                    <a:bodyPr/>
                    <a:lstStyle/>
                    <a:p>
                      <a:pPr marL="0" indent="0" algn="r">
                        <a:buNone/>
                      </a:pPr>
                      <a:r>
                        <a:rPr lang="en-US" sz="1600" b="1" dirty="0">
                          <a:solidFill>
                            <a:srgbClr val="595959"/>
                          </a:solidFill>
                          <a:latin typeface="Comic Sans MS" pitchFamily="34" charset="0"/>
                          <a:ea typeface="Comic Sans MS" pitchFamily="34" charset="-122"/>
                          <a:cs typeface="Comic Sans MS" pitchFamily="34" charset="-120"/>
                        </a:rPr>
                        <a:t>7</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solidFill>
                      <a:srgbClr val="E7E6E6"/>
                    </a:solidFill>
                  </a:tcPr>
                </a:tc>
                <a:tc>
                  <a:txBody>
                    <a:bodyPr/>
                    <a:lstStyle/>
                    <a:p>
                      <a:pPr marL="0" indent="0">
                        <a:buNone/>
                      </a:pPr>
                      <a:r>
                        <a:rPr lang="en-US" sz="1600" b="1" dirty="0">
                          <a:solidFill>
                            <a:srgbClr val="000000"/>
                          </a:solidFill>
                          <a:latin typeface="Comic Sans MS" pitchFamily="34" charset="0"/>
                          <a:ea typeface="Comic Sans MS" pitchFamily="34" charset="-122"/>
                          <a:cs typeface="Comic Sans MS" pitchFamily="34" charset="-120"/>
                        </a:rPr>
                        <a:t>&lt;/form&gt;</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solidFill>
                      <a:srgbClr val="E7E6E6"/>
                    </a:solidFill>
                  </a:tcPr>
                </a:tc>
                <a:extLst>
                  <a:ext uri="{0D108BD9-81ED-4DB2-BD59-A6C34878D82A}">
                    <a16:rowId xmlns:a16="http://schemas.microsoft.com/office/drawing/2014/main" val="10006"/>
                  </a:ext>
                </a:extLst>
              </a:tr>
            </a:tbl>
          </a:graphicData>
        </a:graphic>
      </p:graphicFrame>
      <p:sp>
        <p:nvSpPr>
          <p:cNvPr id="10" name="Text 7"/>
          <p:cNvSpPr/>
          <p:nvPr/>
        </p:nvSpPr>
        <p:spPr>
          <a:xfrm>
            <a:off x="457200" y="5316220"/>
            <a:ext cx="6645585" cy="379984"/>
          </a:xfrm>
          <a:prstGeom prst="rect">
            <a:avLst/>
          </a:prstGeom>
          <a:noFill/>
          <a:ln/>
        </p:spPr>
        <p:txBody>
          <a:bodyPr wrap="square" lIns="38100" tIns="38100" rIns="38100" bIns="38100" rtlCol="0" anchor="t"/>
          <a:lstStyle/>
          <a:p>
            <a:pPr marL="0" indent="0" algn="l">
              <a:buNone/>
            </a:pPr>
            <a:r>
              <a:rPr lang="en-US" sz="1600" dirty="0">
                <a:solidFill>
                  <a:srgbClr val="595959"/>
                </a:solidFill>
                <a:latin typeface="Comic Sans MS" pitchFamily="34" charset="0"/>
                <a:ea typeface="Comic Sans MS" pitchFamily="34" charset="-122"/>
                <a:cs typeface="Comic Sans MS" pitchFamily="34" charset="-120"/>
              </a:rPr>
              <a:t>LINE 7 OF 7</a:t>
            </a:r>
            <a:endParaRPr lang="en-US" sz="1600" dirty="0"/>
          </a:p>
        </p:txBody>
      </p:sp>
      <p:sp>
        <p:nvSpPr>
          <p:cNvPr id="11" name="Text 8"/>
          <p:cNvSpPr/>
          <p:nvPr/>
        </p:nvSpPr>
        <p:spPr>
          <a:xfrm>
            <a:off x="457200" y="5769356"/>
            <a:ext cx="6645585" cy="1245616"/>
          </a:xfrm>
          <a:prstGeom prst="rect">
            <a:avLst/>
          </a:prstGeom>
          <a:noFill/>
          <a:ln/>
        </p:spPr>
        <p:txBody>
          <a:bodyPr wrap="square" lIns="38100" tIns="38100" rIns="38100" bIns="38100" rtlCol="0" anchor="t"/>
          <a:lstStyle/>
          <a:p>
            <a:pPr marL="0" indent="0" algn="l">
              <a:lnSpc>
                <a:spcPct val="150000"/>
              </a:lnSpc>
              <a:buNone/>
            </a:pPr>
            <a:r>
              <a:rPr lang="en-US" sz="1600" dirty="0">
                <a:solidFill>
                  <a:srgbClr val="000000"/>
                </a:solidFill>
                <a:latin typeface="Comic Sans MS" pitchFamily="34" charset="0"/>
                <a:ea typeface="Comic Sans MS" pitchFamily="34" charset="-122"/>
                <a:cs typeface="Comic Sans MS" pitchFamily="34" charset="-120"/>
              </a:rPr>
              <a:t>The slash in &lt;/form&gt; tells the browser that the container opened on line 1 ends here. Boxes written after this line still appear on the page, but they are outside the form and are silently ignored when the button is clicked.</a:t>
            </a:r>
            <a:endParaRPr lang="en-US" sz="1600" dirty="0"/>
          </a:p>
        </p:txBody>
      </p:sp>
      <p:sp>
        <p:nvSpPr>
          <p:cNvPr id="12" name="Text 9"/>
          <p:cNvSpPr/>
          <p:nvPr/>
        </p:nvSpPr>
        <p:spPr>
          <a:xfrm>
            <a:off x="457200" y="7625334"/>
            <a:ext cx="6645585" cy="957072"/>
          </a:xfrm>
          <a:prstGeom prst="rect">
            <a:avLst/>
          </a:prstGeom>
          <a:noFill/>
          <a:ln/>
        </p:spPr>
        <p:txBody>
          <a:bodyPr wrap="square" lIns="38100" tIns="38100" rIns="38100" bIns="38100" rtlCol="0" anchor="t"/>
          <a:lstStyle/>
          <a:p>
            <a:pPr marL="0" indent="0" algn="l">
              <a:lnSpc>
                <a:spcPct val="150000"/>
              </a:lnSpc>
              <a:buNone/>
            </a:pPr>
            <a:r>
              <a:rPr lang="en-US" sz="1600" dirty="0">
                <a:solidFill>
                  <a:srgbClr val="000000"/>
                </a:solidFill>
                <a:latin typeface="Comic Sans MS" pitchFamily="34" charset="0"/>
                <a:ea typeface="Comic Sans MS" pitchFamily="34" charset="-122"/>
                <a:cs typeface="Comic Sans MS" pitchFamily="34" charset="-120"/>
              </a:rPr>
              <a:t>Forgetting this single line is one of the most common beginner errors, and it produces a form that looks perfect and does nothing.</a:t>
            </a:r>
            <a:endParaRPr lang="en-US" sz="1600" dirty="0"/>
          </a:p>
        </p:txBody>
      </p:sp>
      <p:sp>
        <p:nvSpPr>
          <p:cNvPr id="13" name="Text 10"/>
          <p:cNvSpPr/>
          <p:nvPr/>
        </p:nvSpPr>
        <p:spPr>
          <a:xfrm>
            <a:off x="457044" y="9063736"/>
            <a:ext cx="6645585" cy="434848"/>
          </a:xfrm>
          <a:prstGeom prst="rect">
            <a:avLst/>
          </a:prstGeom>
          <a:noFill/>
          <a:ln w="12700">
            <a:solidFill>
              <a:srgbClr val="000000"/>
            </a:solidFill>
          </a:ln>
        </p:spPr>
        <p:txBody>
          <a:bodyPr wrap="square" lIns="63500" tIns="63500" rIns="63500" bIns="63500" rtlCol="0" anchor="ctr"/>
          <a:lstStyle/>
          <a:p>
            <a:pPr marL="0" indent="0" algn="ctr">
              <a:buNone/>
            </a:pPr>
            <a:r>
              <a:rPr lang="en-US" sz="1600" b="1" dirty="0">
                <a:solidFill>
                  <a:srgbClr val="000000"/>
                </a:solidFill>
                <a:latin typeface="Comic Sans MS" pitchFamily="34" charset="0"/>
                <a:ea typeface="Comic Sans MS" pitchFamily="34" charset="-122"/>
                <a:cs typeface="Comic Sans MS" pitchFamily="34" charset="-120"/>
              </a:rPr>
              <a:t>The forward slash is what makes a tag a closing tag.</a:t>
            </a:r>
            <a:endParaRPr lang="en-US" sz="16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137160"/>
            <a:ext cx="6645585" cy="365760"/>
          </a:xfrm>
          <a:prstGeom prst="rect">
            <a:avLst/>
          </a:prstGeom>
          <a:noFill/>
          <a:ln/>
        </p:spPr>
        <p:txBody>
          <a:bodyPr wrap="square" lIns="38100" tIns="38100" rIns="38100" bIns="38100" rtlCol="0" anchor="t"/>
          <a:lstStyle/>
          <a:p>
            <a:pPr marL="0" indent="0" algn="r">
              <a:buNone/>
            </a:pPr>
            <a:r>
              <a:rPr lang="en-US" sz="1600" dirty="0">
                <a:solidFill>
                  <a:srgbClr val="595959"/>
                </a:solidFill>
                <a:latin typeface="Comic Sans MS" pitchFamily="34" charset="0"/>
                <a:ea typeface="Comic Sans MS" pitchFamily="34" charset="-122"/>
                <a:cs typeface="Comic Sans MS" pitchFamily="34" charset="-120"/>
              </a:rPr>
              <a:t>HTML Forms</a:t>
            </a:r>
            <a:endParaRPr lang="en-US" sz="1600" dirty="0"/>
          </a:p>
        </p:txBody>
      </p:sp>
      <p:sp>
        <p:nvSpPr>
          <p:cNvPr id="3" name="Text 1"/>
          <p:cNvSpPr/>
          <p:nvPr/>
        </p:nvSpPr>
        <p:spPr>
          <a:xfrm>
            <a:off x="0" y="10149840"/>
            <a:ext cx="7559985" cy="365760"/>
          </a:xfrm>
          <a:prstGeom prst="rect">
            <a:avLst/>
          </a:prstGeom>
          <a:noFill/>
          <a:ln/>
        </p:spPr>
        <p:txBody>
          <a:bodyPr wrap="square" lIns="38100" tIns="38100" rIns="38100" bIns="38100" rtlCol="0" anchor="t"/>
          <a:lstStyle/>
          <a:p>
            <a:pPr marL="0" indent="0" algn="ctr">
              <a:buNone/>
            </a:pPr>
            <a:r>
              <a:rPr lang="en-US" sz="1600">
                <a:solidFill>
                  <a:srgbClr val="000000"/>
                </a:solidFill>
                <a:latin typeface="Comic Sans MS" pitchFamily="34" charset="0"/>
                <a:ea typeface="Comic Sans MS" pitchFamily="34" charset="-122"/>
                <a:cs typeface="Comic Sans MS" pitchFamily="34" charset="-120"/>
              </a:rPr>
              <a:t>19</a:t>
            </a:r>
            <a:endParaRPr lang="en-US" sz="1600" dirty="0"/>
          </a:p>
        </p:txBody>
      </p:sp>
      <p:sp>
        <p:nvSpPr>
          <p:cNvPr id="4" name="Text 2"/>
          <p:cNvSpPr/>
          <p:nvPr/>
        </p:nvSpPr>
        <p:spPr>
          <a:xfrm>
            <a:off x="457200" y="777240"/>
            <a:ext cx="6645585" cy="379984"/>
          </a:xfrm>
          <a:prstGeom prst="rect">
            <a:avLst/>
          </a:prstGeom>
          <a:noFill/>
          <a:ln/>
        </p:spPr>
        <p:txBody>
          <a:bodyPr wrap="square" lIns="38100" tIns="38100" rIns="38100" bIns="38100" rtlCol="0" anchor="t"/>
          <a:lstStyle/>
          <a:p>
            <a:pPr marL="0" indent="0" algn="l">
              <a:buNone/>
            </a:pPr>
            <a:r>
              <a:rPr lang="en-US" sz="1600" b="1" dirty="0">
                <a:solidFill>
                  <a:srgbClr val="595959"/>
                </a:solidFill>
                <a:latin typeface="Comic Sans MS" pitchFamily="34" charset="0"/>
                <a:ea typeface="Comic Sans MS" pitchFamily="34" charset="-122"/>
                <a:cs typeface="Comic Sans MS" pitchFamily="34" charset="-120"/>
              </a:rPr>
              <a:t>PUTTING IT TOGETHER</a:t>
            </a:r>
            <a:endParaRPr lang="en-US" sz="1600" dirty="0"/>
          </a:p>
        </p:txBody>
      </p:sp>
      <p:sp>
        <p:nvSpPr>
          <p:cNvPr id="5" name="Text 3"/>
          <p:cNvSpPr/>
          <p:nvPr/>
        </p:nvSpPr>
        <p:spPr>
          <a:xfrm>
            <a:off x="457200" y="1340104"/>
            <a:ext cx="6645585" cy="912368"/>
          </a:xfrm>
          <a:prstGeom prst="rect">
            <a:avLst/>
          </a:prstGeom>
          <a:noFill/>
          <a:ln/>
        </p:spPr>
        <p:txBody>
          <a:bodyPr wrap="square" lIns="38100" tIns="38100" rIns="38100" bIns="38100" rtlCol="0" anchor="t"/>
          <a:lstStyle/>
          <a:p>
            <a:pPr marL="0" indent="0" algn="l">
              <a:buNone/>
            </a:pPr>
            <a:r>
              <a:rPr lang="en-US" sz="2200" b="1" dirty="0">
                <a:solidFill>
                  <a:srgbClr val="000000"/>
                </a:solidFill>
                <a:latin typeface="Comic Sans MS" pitchFamily="34" charset="0"/>
                <a:ea typeface="Comic Sans MS" pitchFamily="34" charset="-122"/>
                <a:cs typeface="Comic Sans MS" pitchFamily="34" charset="-120"/>
              </a:rPr>
              <a:t>What happens the moment you click Sign up</a:t>
            </a:r>
            <a:endParaRPr lang="en-US" sz="2200" dirty="0"/>
          </a:p>
        </p:txBody>
      </p:sp>
      <p:sp>
        <p:nvSpPr>
          <p:cNvPr id="6" name="Shape 4"/>
          <p:cNvSpPr/>
          <p:nvPr/>
        </p:nvSpPr>
        <p:spPr>
          <a:xfrm>
            <a:off x="457200" y="2261616"/>
            <a:ext cx="6645585" cy="0"/>
          </a:xfrm>
          <a:prstGeom prst="line">
            <a:avLst/>
          </a:prstGeom>
          <a:noFill/>
          <a:ln w="19050">
            <a:solidFill>
              <a:srgbClr val="000000"/>
            </a:solidFill>
            <a:prstDash val="solid"/>
          </a:ln>
        </p:spPr>
        <p:txBody>
          <a:bodyPr/>
          <a:lstStyle/>
          <a:p>
            <a:endParaRPr lang="en-GB"/>
          </a:p>
        </p:txBody>
      </p:sp>
      <p:graphicFrame>
        <p:nvGraphicFramePr>
          <p:cNvPr id="41" name="Table 0"/>
          <p:cNvGraphicFramePr>
            <a:graphicFrameLocks noGrp="1"/>
          </p:cNvGraphicFramePr>
          <p:nvPr>
            <p:extLst>
              <p:ext uri="{D42A27DB-BD31-4B8C-83A1-F6EECF244321}">
                <p14:modId xmlns:p14="http://schemas.microsoft.com/office/powerpoint/2010/main" val="1579011935"/>
              </p:ext>
            </p:extLst>
          </p:nvPr>
        </p:nvGraphicFramePr>
        <p:xfrm>
          <a:off x="457200" y="2371344"/>
          <a:ext cx="6645584" cy="2564384"/>
        </p:xfrm>
        <a:graphic>
          <a:graphicData uri="http://schemas.openxmlformats.org/drawingml/2006/table">
            <a:tbl>
              <a:tblPr/>
              <a:tblGrid>
                <a:gridCol w="1661396">
                  <a:extLst>
                    <a:ext uri="{9D8B030D-6E8A-4147-A177-3AD203B41FA5}">
                      <a16:colId xmlns:a16="http://schemas.microsoft.com/office/drawing/2014/main" val="20000"/>
                    </a:ext>
                  </a:extLst>
                </a:gridCol>
                <a:gridCol w="1661396">
                  <a:extLst>
                    <a:ext uri="{9D8B030D-6E8A-4147-A177-3AD203B41FA5}">
                      <a16:colId xmlns:a16="http://schemas.microsoft.com/office/drawing/2014/main" val="20001"/>
                    </a:ext>
                  </a:extLst>
                </a:gridCol>
                <a:gridCol w="1661396">
                  <a:extLst>
                    <a:ext uri="{9D8B030D-6E8A-4147-A177-3AD203B41FA5}">
                      <a16:colId xmlns:a16="http://schemas.microsoft.com/office/drawing/2014/main" val="20002"/>
                    </a:ext>
                  </a:extLst>
                </a:gridCol>
                <a:gridCol w="1661396">
                  <a:extLst>
                    <a:ext uri="{9D8B030D-6E8A-4147-A177-3AD203B41FA5}">
                      <a16:colId xmlns:a16="http://schemas.microsoft.com/office/drawing/2014/main" val="20003"/>
                    </a:ext>
                  </a:extLst>
                </a:gridCol>
              </a:tblGrid>
              <a:tr h="416560">
                <a:tc>
                  <a:txBody>
                    <a:bodyPr/>
                    <a:lstStyle/>
                    <a:p>
                      <a:pPr marL="0" indent="0" algn="l">
                        <a:buNone/>
                      </a:pPr>
                      <a:r>
                        <a:rPr lang="en-US" sz="1600" b="1" dirty="0">
                          <a:solidFill>
                            <a:srgbClr val="000000"/>
                          </a:solidFill>
                          <a:latin typeface="Comic Sans MS" pitchFamily="34" charset="0"/>
                          <a:ea typeface="Comic Sans MS" pitchFamily="34" charset="-122"/>
                          <a:cs typeface="Comic Sans MS" pitchFamily="34" charset="-120"/>
                        </a:rPr>
                        <a:t>1  Collect</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600" b="1" dirty="0">
                          <a:solidFill>
                            <a:srgbClr val="000000"/>
                          </a:solidFill>
                          <a:latin typeface="Comic Sans MS" pitchFamily="34" charset="0"/>
                          <a:ea typeface="Comic Sans MS" pitchFamily="34" charset="-122"/>
                          <a:cs typeface="Comic Sans MS" pitchFamily="34" charset="-120"/>
                        </a:rPr>
                        <a:t>2  Package</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600" b="1" dirty="0">
                          <a:solidFill>
                            <a:srgbClr val="000000"/>
                          </a:solidFill>
                          <a:latin typeface="Comic Sans MS" pitchFamily="34" charset="0"/>
                          <a:ea typeface="Comic Sans MS" pitchFamily="34" charset="-122"/>
                          <a:cs typeface="Comic Sans MS" pitchFamily="34" charset="-120"/>
                        </a:rPr>
                        <a:t>3  Deliver</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600" b="1" dirty="0">
                          <a:solidFill>
                            <a:srgbClr val="000000"/>
                          </a:solidFill>
                          <a:latin typeface="Comic Sans MS" pitchFamily="34" charset="0"/>
                          <a:ea typeface="Comic Sans MS" pitchFamily="34" charset="-122"/>
                          <a:cs typeface="Comic Sans MS" pitchFamily="34" charset="-120"/>
                        </a:rPr>
                        <a:t>4  Respond</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147824">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The browser looks inside &lt;form&gt; and finds every box that has a name attribute.</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Each box becomes a pair: user=ada and pw=secret123.</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The package is sent to signup.php using the post method.</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The server reads the values, saves the account, and sends back a new page.</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
        <p:nvSpPr>
          <p:cNvPr id="8" name="Text 5"/>
          <p:cNvSpPr/>
          <p:nvPr/>
        </p:nvSpPr>
        <p:spPr>
          <a:xfrm>
            <a:off x="457200" y="5063744"/>
            <a:ext cx="6645585" cy="668528"/>
          </a:xfrm>
          <a:prstGeom prst="rect">
            <a:avLst/>
          </a:prstGeom>
          <a:noFill/>
          <a:ln/>
        </p:spPr>
        <p:txBody>
          <a:bodyPr wrap="square" lIns="38100" tIns="38100" rIns="38100" bIns="38100" rtlCol="0" anchor="t"/>
          <a:lstStyle/>
          <a:p>
            <a:pPr marL="0" indent="0" algn="ctr">
              <a:buNone/>
            </a:pPr>
            <a:r>
              <a:rPr lang="en-US" sz="1600" i="1" dirty="0">
                <a:solidFill>
                  <a:srgbClr val="000000"/>
                </a:solidFill>
                <a:latin typeface="Comic Sans MS" pitchFamily="34" charset="0"/>
                <a:ea typeface="Comic Sans MS" pitchFamily="34" charset="-122"/>
                <a:cs typeface="Comic Sans MS" pitchFamily="34" charset="-120"/>
              </a:rPr>
              <a:t>All four steps happen automatically. You did not write a single line of JavaScript.</a:t>
            </a:r>
            <a:endParaRPr lang="en-US" sz="16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137160"/>
            <a:ext cx="6645585" cy="365760"/>
          </a:xfrm>
          <a:prstGeom prst="rect">
            <a:avLst/>
          </a:prstGeom>
          <a:noFill/>
          <a:ln/>
        </p:spPr>
        <p:txBody>
          <a:bodyPr wrap="square" lIns="38100" tIns="38100" rIns="38100" bIns="38100" rtlCol="0" anchor="t"/>
          <a:lstStyle/>
          <a:p>
            <a:pPr marL="0" indent="0" algn="r">
              <a:buNone/>
            </a:pPr>
            <a:r>
              <a:rPr lang="en-US" sz="1600" dirty="0">
                <a:solidFill>
                  <a:srgbClr val="595959"/>
                </a:solidFill>
                <a:latin typeface="Comic Sans MS" pitchFamily="34" charset="0"/>
                <a:ea typeface="Comic Sans MS" pitchFamily="34" charset="-122"/>
                <a:cs typeface="Comic Sans MS" pitchFamily="34" charset="-120"/>
              </a:rPr>
              <a:t>HTML Forms</a:t>
            </a:r>
            <a:endParaRPr lang="en-US" sz="1600" dirty="0"/>
          </a:p>
        </p:txBody>
      </p:sp>
      <p:sp>
        <p:nvSpPr>
          <p:cNvPr id="3" name="Text 1"/>
          <p:cNvSpPr/>
          <p:nvPr/>
        </p:nvSpPr>
        <p:spPr>
          <a:xfrm>
            <a:off x="0" y="10149840"/>
            <a:ext cx="7559985" cy="365760"/>
          </a:xfrm>
          <a:prstGeom prst="rect">
            <a:avLst/>
          </a:prstGeom>
          <a:noFill/>
          <a:ln/>
        </p:spPr>
        <p:txBody>
          <a:bodyPr wrap="square" lIns="38100" tIns="38100" rIns="38100" bIns="38100" rtlCol="0" anchor="t"/>
          <a:lstStyle/>
          <a:p>
            <a:pPr marL="0" indent="0" algn="ctr">
              <a:buNone/>
            </a:pPr>
            <a:r>
              <a:rPr lang="en-US" sz="1600">
                <a:solidFill>
                  <a:srgbClr val="000000"/>
                </a:solidFill>
                <a:latin typeface="Comic Sans MS" pitchFamily="34" charset="0"/>
                <a:ea typeface="Comic Sans MS" pitchFamily="34" charset="-122"/>
                <a:cs typeface="Comic Sans MS" pitchFamily="34" charset="-120"/>
              </a:rPr>
              <a:t>20</a:t>
            </a:r>
            <a:endParaRPr lang="en-US" sz="1600" dirty="0"/>
          </a:p>
        </p:txBody>
      </p:sp>
      <p:sp>
        <p:nvSpPr>
          <p:cNvPr id="4" name="Text 2"/>
          <p:cNvSpPr/>
          <p:nvPr/>
        </p:nvSpPr>
        <p:spPr>
          <a:xfrm>
            <a:off x="457200" y="777240"/>
            <a:ext cx="6645585" cy="379984"/>
          </a:xfrm>
          <a:prstGeom prst="rect">
            <a:avLst/>
          </a:prstGeom>
          <a:noFill/>
          <a:ln/>
        </p:spPr>
        <p:txBody>
          <a:bodyPr wrap="square" lIns="38100" tIns="38100" rIns="38100" bIns="38100" rtlCol="0" anchor="t"/>
          <a:lstStyle/>
          <a:p>
            <a:pPr marL="0" indent="0" algn="l">
              <a:buNone/>
            </a:pPr>
            <a:r>
              <a:rPr lang="en-US" sz="1600" b="1" dirty="0">
                <a:solidFill>
                  <a:srgbClr val="595959"/>
                </a:solidFill>
                <a:latin typeface="Comic Sans MS" pitchFamily="34" charset="0"/>
                <a:ea typeface="Comic Sans MS" pitchFamily="34" charset="-122"/>
                <a:cs typeface="Comic Sans MS" pitchFamily="34" charset="-120"/>
              </a:rPr>
              <a:t>GOING FURTHER</a:t>
            </a:r>
            <a:endParaRPr lang="en-US" sz="1600" dirty="0"/>
          </a:p>
        </p:txBody>
      </p:sp>
      <p:sp>
        <p:nvSpPr>
          <p:cNvPr id="5" name="Text 3"/>
          <p:cNvSpPr/>
          <p:nvPr/>
        </p:nvSpPr>
        <p:spPr>
          <a:xfrm>
            <a:off x="457200" y="1340104"/>
            <a:ext cx="6645585" cy="912368"/>
          </a:xfrm>
          <a:prstGeom prst="rect">
            <a:avLst/>
          </a:prstGeom>
          <a:noFill/>
          <a:ln/>
        </p:spPr>
        <p:txBody>
          <a:bodyPr wrap="square" lIns="38100" tIns="38100" rIns="38100" bIns="38100" rtlCol="0" anchor="t"/>
          <a:lstStyle/>
          <a:p>
            <a:pPr marL="0" indent="0" algn="l">
              <a:buNone/>
            </a:pPr>
            <a:r>
              <a:rPr lang="en-US" sz="2200" b="1" dirty="0">
                <a:solidFill>
                  <a:srgbClr val="000000"/>
                </a:solidFill>
                <a:latin typeface="Comic Sans MS" pitchFamily="34" charset="0"/>
                <a:ea typeface="Comic Sans MS" pitchFamily="34" charset="-122"/>
                <a:cs typeface="Comic Sans MS" pitchFamily="34" charset="-120"/>
              </a:rPr>
              <a:t>Change one word, get a different control</a:t>
            </a:r>
            <a:endParaRPr lang="en-US" sz="2200" dirty="0"/>
          </a:p>
        </p:txBody>
      </p:sp>
      <p:sp>
        <p:nvSpPr>
          <p:cNvPr id="6" name="Shape 4"/>
          <p:cNvSpPr/>
          <p:nvPr/>
        </p:nvSpPr>
        <p:spPr>
          <a:xfrm>
            <a:off x="457200" y="2261616"/>
            <a:ext cx="6645585" cy="0"/>
          </a:xfrm>
          <a:prstGeom prst="line">
            <a:avLst/>
          </a:prstGeom>
          <a:noFill/>
          <a:ln w="19050">
            <a:solidFill>
              <a:srgbClr val="000000"/>
            </a:solidFill>
            <a:prstDash val="solid"/>
          </a:ln>
        </p:spPr>
        <p:txBody>
          <a:bodyPr/>
          <a:lstStyle/>
          <a:p>
            <a:endParaRPr lang="en-GB"/>
          </a:p>
        </p:txBody>
      </p:sp>
      <p:graphicFrame>
        <p:nvGraphicFramePr>
          <p:cNvPr id="43" name="Table 0"/>
          <p:cNvGraphicFramePr>
            <a:graphicFrameLocks noGrp="1"/>
          </p:cNvGraphicFramePr>
          <p:nvPr>
            <p:extLst>
              <p:ext uri="{D42A27DB-BD31-4B8C-83A1-F6EECF244321}">
                <p14:modId xmlns:p14="http://schemas.microsoft.com/office/powerpoint/2010/main" val="1579011935"/>
              </p:ext>
            </p:extLst>
          </p:nvPr>
        </p:nvGraphicFramePr>
        <p:xfrm>
          <a:off x="457200" y="2371344"/>
          <a:ext cx="6645585" cy="6634480"/>
        </p:xfrm>
        <a:graphic>
          <a:graphicData uri="http://schemas.openxmlformats.org/drawingml/2006/table">
            <a:tbl>
              <a:tblPr/>
              <a:tblGrid>
                <a:gridCol w="2057400">
                  <a:extLst>
                    <a:ext uri="{9D8B030D-6E8A-4147-A177-3AD203B41FA5}">
                      <a16:colId xmlns:a16="http://schemas.microsoft.com/office/drawing/2014/main" val="20000"/>
                    </a:ext>
                  </a:extLst>
                </a:gridCol>
                <a:gridCol w="2377440">
                  <a:extLst>
                    <a:ext uri="{9D8B030D-6E8A-4147-A177-3AD203B41FA5}">
                      <a16:colId xmlns:a16="http://schemas.microsoft.com/office/drawing/2014/main" val="20001"/>
                    </a:ext>
                  </a:extLst>
                </a:gridCol>
                <a:gridCol w="2210745">
                  <a:extLst>
                    <a:ext uri="{9D8B030D-6E8A-4147-A177-3AD203B41FA5}">
                      <a16:colId xmlns:a16="http://schemas.microsoft.com/office/drawing/2014/main" val="20002"/>
                    </a:ext>
                  </a:extLst>
                </a:gridCol>
              </a:tblGrid>
              <a:tr h="705104">
                <a:tc>
                  <a:txBody>
                    <a:bodyPr/>
                    <a:lstStyle/>
                    <a:p>
                      <a:pPr marL="0" indent="0" algn="l">
                        <a:buNone/>
                      </a:pPr>
                      <a:r>
                        <a:rPr lang="en-US" sz="1600" b="1" dirty="0">
                          <a:solidFill>
                            <a:srgbClr val="000000"/>
                          </a:solidFill>
                          <a:latin typeface="Comic Sans MS" pitchFamily="34" charset="0"/>
                          <a:ea typeface="Comic Sans MS" pitchFamily="34" charset="-122"/>
                          <a:cs typeface="Comic Sans MS" pitchFamily="34" charset="-120"/>
                        </a:rPr>
                        <a:t>The code</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600" b="1" dirty="0">
                          <a:solidFill>
                            <a:srgbClr val="000000"/>
                          </a:solidFill>
                          <a:latin typeface="Comic Sans MS" pitchFamily="34" charset="0"/>
                          <a:ea typeface="Comic Sans MS" pitchFamily="34" charset="-122"/>
                          <a:cs typeface="Comic Sans MS" pitchFamily="34" charset="-120"/>
                        </a:rPr>
                        <a:t>What the browser draws</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600" b="1" dirty="0">
                          <a:solidFill>
                            <a:srgbClr val="000000"/>
                          </a:solidFill>
                          <a:latin typeface="Comic Sans MS" pitchFamily="34" charset="0"/>
                          <a:ea typeface="Comic Sans MS" pitchFamily="34" charset="-122"/>
                          <a:cs typeface="Comic Sans MS" pitchFamily="34" charset="-120"/>
                        </a:rPr>
                        <a:t>Typical use</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705104">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type="text"</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A plain single-line box</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Names, cities, job titles</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705104">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type="password"</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Characters appear as dots</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Passwords and PIN codes</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705104">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type="email"</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Checks that an @ is present</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Email addresses</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705104">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type="number"</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Digits only, with up and down arrows</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Age, quantity, price</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993648">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type="date"</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Opens a small calendar to pick from</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Date of birth, booking dates</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705104">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type="checkbox"</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A tick box; several may be ticked</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Interests, terms and conditions</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705104">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type="radio"</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Round buttons; only one may be chosen</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Gender, delivery option</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705104">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type="submit"</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A clickable button that sends the form</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Sign up, Log in, Search</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bl>
          </a:graphicData>
        </a:graphic>
      </p:graphicFrame>
      <p:sp>
        <p:nvSpPr>
          <p:cNvPr id="8" name="Text 5"/>
          <p:cNvSpPr/>
          <p:nvPr/>
        </p:nvSpPr>
        <p:spPr>
          <a:xfrm>
            <a:off x="457200" y="9133840"/>
            <a:ext cx="6645585" cy="668528"/>
          </a:xfrm>
          <a:prstGeom prst="rect">
            <a:avLst/>
          </a:prstGeom>
          <a:noFill/>
          <a:ln/>
        </p:spPr>
        <p:txBody>
          <a:bodyPr wrap="square" lIns="38100" tIns="38100" rIns="38100" bIns="38100" rtlCol="0" anchor="t"/>
          <a:lstStyle/>
          <a:p>
            <a:pPr marL="0" indent="0" algn="l">
              <a:buNone/>
            </a:pPr>
            <a:r>
              <a:rPr lang="en-US" sz="1600" i="1" dirty="0">
                <a:solidFill>
                  <a:srgbClr val="000000"/>
                </a:solidFill>
                <a:latin typeface="Comic Sans MS" pitchFamily="34" charset="0"/>
                <a:ea typeface="Comic Sans MS" pitchFamily="34" charset="-122"/>
                <a:cs typeface="Comic Sans MS" pitchFamily="34" charset="-120"/>
              </a:rPr>
              <a:t>Everything else in the line — id, name and the closing bracket — stays exactly the same.</a:t>
            </a:r>
            <a:endParaRPr lang="en-US" sz="16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137160"/>
            <a:ext cx="6645585" cy="365760"/>
          </a:xfrm>
          <a:prstGeom prst="rect">
            <a:avLst/>
          </a:prstGeom>
          <a:noFill/>
          <a:ln/>
        </p:spPr>
        <p:txBody>
          <a:bodyPr wrap="square" lIns="38100" tIns="38100" rIns="38100" bIns="38100" rtlCol="0" anchor="t"/>
          <a:lstStyle/>
          <a:p>
            <a:pPr marL="0" indent="0" algn="r">
              <a:buNone/>
            </a:pPr>
            <a:r>
              <a:rPr lang="en-US" sz="1600" dirty="0">
                <a:solidFill>
                  <a:srgbClr val="595959"/>
                </a:solidFill>
                <a:latin typeface="Comic Sans MS" pitchFamily="34" charset="0"/>
                <a:ea typeface="Comic Sans MS" pitchFamily="34" charset="-122"/>
                <a:cs typeface="Comic Sans MS" pitchFamily="34" charset="-120"/>
              </a:rPr>
              <a:t>HTML Forms</a:t>
            </a:r>
            <a:endParaRPr lang="en-US" sz="1600" dirty="0"/>
          </a:p>
        </p:txBody>
      </p:sp>
      <p:sp>
        <p:nvSpPr>
          <p:cNvPr id="3" name="Text 1"/>
          <p:cNvSpPr/>
          <p:nvPr/>
        </p:nvSpPr>
        <p:spPr>
          <a:xfrm>
            <a:off x="0" y="10149840"/>
            <a:ext cx="7559985" cy="365760"/>
          </a:xfrm>
          <a:prstGeom prst="rect">
            <a:avLst/>
          </a:prstGeom>
          <a:noFill/>
          <a:ln/>
        </p:spPr>
        <p:txBody>
          <a:bodyPr wrap="square" lIns="38100" tIns="38100" rIns="38100" bIns="38100" rtlCol="0" anchor="t"/>
          <a:lstStyle/>
          <a:p>
            <a:pPr marL="0" indent="0" algn="ctr">
              <a:buNone/>
            </a:pPr>
            <a:r>
              <a:rPr lang="en-US" sz="1600">
                <a:solidFill>
                  <a:srgbClr val="000000"/>
                </a:solidFill>
                <a:latin typeface="Comic Sans MS" pitchFamily="34" charset="0"/>
                <a:ea typeface="Comic Sans MS" pitchFamily="34" charset="-122"/>
                <a:cs typeface="Comic Sans MS" pitchFamily="34" charset="-120"/>
              </a:rPr>
              <a:t>21</a:t>
            </a:r>
            <a:endParaRPr lang="en-US" sz="1600" dirty="0"/>
          </a:p>
        </p:txBody>
      </p:sp>
      <p:sp>
        <p:nvSpPr>
          <p:cNvPr id="4" name="Text 2"/>
          <p:cNvSpPr/>
          <p:nvPr/>
        </p:nvSpPr>
        <p:spPr>
          <a:xfrm>
            <a:off x="457200" y="777240"/>
            <a:ext cx="6645585" cy="379984"/>
          </a:xfrm>
          <a:prstGeom prst="rect">
            <a:avLst/>
          </a:prstGeom>
          <a:noFill/>
          <a:ln/>
        </p:spPr>
        <p:txBody>
          <a:bodyPr wrap="square" lIns="38100" tIns="38100" rIns="38100" bIns="38100" rtlCol="0" anchor="t"/>
          <a:lstStyle/>
          <a:p>
            <a:pPr marL="0" indent="0" algn="l">
              <a:buNone/>
            </a:pPr>
            <a:r>
              <a:rPr lang="en-US" sz="1600" b="1" dirty="0">
                <a:solidFill>
                  <a:srgbClr val="595959"/>
                </a:solidFill>
                <a:latin typeface="Comic Sans MS" pitchFamily="34" charset="0"/>
                <a:ea typeface="Comic Sans MS" pitchFamily="34" charset="-122"/>
                <a:cs typeface="Comic Sans MS" pitchFamily="34" charset="-120"/>
              </a:rPr>
              <a:t>TROUBLESHOOTING</a:t>
            </a:r>
            <a:endParaRPr lang="en-US" sz="1600" dirty="0"/>
          </a:p>
        </p:txBody>
      </p:sp>
      <p:sp>
        <p:nvSpPr>
          <p:cNvPr id="5" name="Text 3"/>
          <p:cNvSpPr/>
          <p:nvPr/>
        </p:nvSpPr>
        <p:spPr>
          <a:xfrm>
            <a:off x="457200" y="1340104"/>
            <a:ext cx="6645585" cy="912368"/>
          </a:xfrm>
          <a:prstGeom prst="rect">
            <a:avLst/>
          </a:prstGeom>
          <a:noFill/>
          <a:ln/>
        </p:spPr>
        <p:txBody>
          <a:bodyPr wrap="square" lIns="38100" tIns="38100" rIns="38100" bIns="38100" rtlCol="0" anchor="t"/>
          <a:lstStyle/>
          <a:p>
            <a:pPr marL="0" indent="0" algn="l">
              <a:buNone/>
            </a:pPr>
            <a:r>
              <a:rPr lang="en-US" sz="2200" b="1" dirty="0">
                <a:solidFill>
                  <a:srgbClr val="000000"/>
                </a:solidFill>
                <a:latin typeface="Comic Sans MS" pitchFamily="34" charset="0"/>
                <a:ea typeface="Comic Sans MS" pitchFamily="34" charset="-122"/>
                <a:cs typeface="Comic Sans MS" pitchFamily="34" charset="-120"/>
              </a:rPr>
              <a:t>Four mistakes almost every beginner makes</a:t>
            </a:r>
            <a:endParaRPr lang="en-US" sz="2200" dirty="0"/>
          </a:p>
        </p:txBody>
      </p:sp>
      <p:sp>
        <p:nvSpPr>
          <p:cNvPr id="6" name="Shape 4"/>
          <p:cNvSpPr/>
          <p:nvPr/>
        </p:nvSpPr>
        <p:spPr>
          <a:xfrm>
            <a:off x="457200" y="2261616"/>
            <a:ext cx="6645585" cy="0"/>
          </a:xfrm>
          <a:prstGeom prst="line">
            <a:avLst/>
          </a:prstGeom>
          <a:noFill/>
          <a:ln w="19050">
            <a:solidFill>
              <a:srgbClr val="000000"/>
            </a:solidFill>
            <a:prstDash val="solid"/>
          </a:ln>
        </p:spPr>
        <p:txBody>
          <a:bodyPr/>
          <a:lstStyle/>
          <a:p>
            <a:endParaRPr lang="en-GB"/>
          </a:p>
        </p:txBody>
      </p:sp>
      <p:graphicFrame>
        <p:nvGraphicFramePr>
          <p:cNvPr id="44" name="Table 0"/>
          <p:cNvGraphicFramePr>
            <a:graphicFrameLocks noGrp="1"/>
          </p:cNvGraphicFramePr>
          <p:nvPr>
            <p:extLst>
              <p:ext uri="{D42A27DB-BD31-4B8C-83A1-F6EECF244321}">
                <p14:modId xmlns:p14="http://schemas.microsoft.com/office/powerpoint/2010/main" val="1579011935"/>
              </p:ext>
            </p:extLst>
          </p:nvPr>
        </p:nvGraphicFramePr>
        <p:xfrm>
          <a:off x="457200" y="2371344"/>
          <a:ext cx="6645584" cy="4263136"/>
        </p:xfrm>
        <a:graphic>
          <a:graphicData uri="http://schemas.openxmlformats.org/drawingml/2006/table">
            <a:tbl>
              <a:tblPr/>
              <a:tblGrid>
                <a:gridCol w="3322792">
                  <a:extLst>
                    <a:ext uri="{9D8B030D-6E8A-4147-A177-3AD203B41FA5}">
                      <a16:colId xmlns:a16="http://schemas.microsoft.com/office/drawing/2014/main" val="20000"/>
                    </a:ext>
                  </a:extLst>
                </a:gridCol>
                <a:gridCol w="3322792">
                  <a:extLst>
                    <a:ext uri="{9D8B030D-6E8A-4147-A177-3AD203B41FA5}">
                      <a16:colId xmlns:a16="http://schemas.microsoft.com/office/drawing/2014/main" val="20001"/>
                    </a:ext>
                  </a:extLst>
                </a:gridCol>
              </a:tblGrid>
              <a:tr h="416560">
                <a:tc>
                  <a:txBody>
                    <a:bodyPr/>
                    <a:lstStyle/>
                    <a:p>
                      <a:pPr marL="0" indent="0" algn="l">
                        <a:buNone/>
                      </a:pPr>
                      <a:r>
                        <a:rPr lang="en-US" sz="1600" b="1" dirty="0">
                          <a:solidFill>
                            <a:srgbClr val="000000"/>
                          </a:solidFill>
                          <a:latin typeface="Comic Sans MS" pitchFamily="34" charset="0"/>
                          <a:ea typeface="Comic Sans MS" pitchFamily="34" charset="-122"/>
                          <a:cs typeface="Comic Sans MS" pitchFamily="34" charset="-120"/>
                        </a:rPr>
                        <a:t>!  Forgetting name</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600" b="1" dirty="0">
                          <a:solidFill>
                            <a:srgbClr val="000000"/>
                          </a:solidFill>
                          <a:latin typeface="Comic Sans MS" pitchFamily="34" charset="0"/>
                          <a:ea typeface="Comic Sans MS" pitchFamily="34" charset="-122"/>
                          <a:cs typeface="Comic Sans MS" pitchFamily="34" charset="-120"/>
                        </a:rPr>
                        <a:t>!  Forgetting &lt;/form&gt;</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570736">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The box appears and accepts typing, but the server receives nothing at all. Always ask: does every input have a name?</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The form looks perfect on screen and the button does nothing useful. Check that the closing tag is there.</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16560">
                <a:tc>
                  <a:txBody>
                    <a:bodyPr/>
                    <a:lstStyle/>
                    <a:p>
                      <a:pPr marL="0" indent="0" algn="l">
                        <a:buNone/>
                      </a:pPr>
                      <a:r>
                        <a:rPr lang="en-US" sz="1600" b="1" dirty="0">
                          <a:solidFill>
                            <a:srgbClr val="000000"/>
                          </a:solidFill>
                          <a:latin typeface="Comic Sans MS" pitchFamily="34" charset="0"/>
                          <a:ea typeface="Comic Sans MS" pitchFamily="34" charset="-122"/>
                          <a:cs typeface="Comic Sans MS" pitchFamily="34" charset="-120"/>
                        </a:rPr>
                        <a:t>!  for and id do not match</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600" b="1" dirty="0">
                          <a:solidFill>
                            <a:srgbClr val="000000"/>
                          </a:solidFill>
                          <a:latin typeface="Comic Sans MS" pitchFamily="34" charset="0"/>
                          <a:ea typeface="Comic Sans MS" pitchFamily="34" charset="-122"/>
                          <a:cs typeface="Comic Sans MS" pitchFamily="34" charset="-120"/>
                        </a:rPr>
                        <a:t>!  Using get for a password</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859280">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The label stops being clickable and screen readers lose the connection. Check the spelling character by character.</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The password appears in the address bar for anyone to read. Sign-up and log-in forms always use post.</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137160"/>
            <a:ext cx="6645585" cy="365760"/>
          </a:xfrm>
          <a:prstGeom prst="rect">
            <a:avLst/>
          </a:prstGeom>
          <a:noFill/>
          <a:ln/>
        </p:spPr>
        <p:txBody>
          <a:bodyPr wrap="square" lIns="38100" tIns="38100" rIns="38100" bIns="38100" rtlCol="0" anchor="t"/>
          <a:lstStyle/>
          <a:p>
            <a:pPr marL="0" indent="0" algn="r">
              <a:buNone/>
            </a:pPr>
            <a:r>
              <a:rPr lang="en-US" sz="1600" dirty="0">
                <a:solidFill>
                  <a:srgbClr val="595959"/>
                </a:solidFill>
                <a:latin typeface="Comic Sans MS" pitchFamily="34" charset="0"/>
                <a:ea typeface="Comic Sans MS" pitchFamily="34" charset="-122"/>
                <a:cs typeface="Comic Sans MS" pitchFamily="34" charset="-120"/>
              </a:rPr>
              <a:t>HTML Forms</a:t>
            </a:r>
            <a:endParaRPr lang="en-US" sz="1600" dirty="0"/>
          </a:p>
        </p:txBody>
      </p:sp>
      <p:sp>
        <p:nvSpPr>
          <p:cNvPr id="3" name="Text 1"/>
          <p:cNvSpPr/>
          <p:nvPr/>
        </p:nvSpPr>
        <p:spPr>
          <a:xfrm>
            <a:off x="0" y="10149840"/>
            <a:ext cx="7559985" cy="365760"/>
          </a:xfrm>
          <a:prstGeom prst="rect">
            <a:avLst/>
          </a:prstGeom>
          <a:noFill/>
          <a:ln/>
        </p:spPr>
        <p:txBody>
          <a:bodyPr wrap="square" lIns="38100" tIns="38100" rIns="38100" bIns="38100" rtlCol="0" anchor="t"/>
          <a:lstStyle/>
          <a:p>
            <a:pPr marL="0" indent="0" algn="ctr">
              <a:buNone/>
            </a:pPr>
            <a:r>
              <a:rPr lang="en-US" sz="1600">
                <a:solidFill>
                  <a:srgbClr val="000000"/>
                </a:solidFill>
                <a:latin typeface="Comic Sans MS" pitchFamily="34" charset="0"/>
                <a:ea typeface="Comic Sans MS" pitchFamily="34" charset="-122"/>
                <a:cs typeface="Comic Sans MS" pitchFamily="34" charset="-120"/>
              </a:rPr>
              <a:t>22</a:t>
            </a:r>
            <a:endParaRPr lang="en-US" sz="1600" dirty="0"/>
          </a:p>
        </p:txBody>
      </p:sp>
      <p:sp>
        <p:nvSpPr>
          <p:cNvPr id="4" name="Text 2"/>
          <p:cNvSpPr/>
          <p:nvPr/>
        </p:nvSpPr>
        <p:spPr>
          <a:xfrm>
            <a:off x="457200" y="777240"/>
            <a:ext cx="6645585" cy="379984"/>
          </a:xfrm>
          <a:prstGeom prst="rect">
            <a:avLst/>
          </a:prstGeom>
          <a:noFill/>
          <a:ln/>
        </p:spPr>
        <p:txBody>
          <a:bodyPr wrap="square" lIns="38100" tIns="38100" rIns="38100" bIns="38100" rtlCol="0" anchor="t"/>
          <a:lstStyle/>
          <a:p>
            <a:pPr marL="0" indent="0" algn="l">
              <a:buNone/>
            </a:pPr>
            <a:r>
              <a:rPr lang="en-US" sz="1600" b="1" dirty="0">
                <a:solidFill>
                  <a:srgbClr val="595959"/>
                </a:solidFill>
                <a:latin typeface="Comic Sans MS" pitchFamily="34" charset="0"/>
                <a:ea typeface="Comic Sans MS" pitchFamily="34" charset="-122"/>
                <a:cs typeface="Comic Sans MS" pitchFamily="34" charset="-120"/>
              </a:rPr>
              <a:t>GOING FURTHER</a:t>
            </a:r>
            <a:endParaRPr lang="en-US" sz="1600" dirty="0"/>
          </a:p>
        </p:txBody>
      </p:sp>
      <p:sp>
        <p:nvSpPr>
          <p:cNvPr id="5" name="Text 3"/>
          <p:cNvSpPr/>
          <p:nvPr/>
        </p:nvSpPr>
        <p:spPr>
          <a:xfrm>
            <a:off x="457200" y="1340104"/>
            <a:ext cx="6645585" cy="515620"/>
          </a:xfrm>
          <a:prstGeom prst="rect">
            <a:avLst/>
          </a:prstGeom>
          <a:noFill/>
          <a:ln/>
        </p:spPr>
        <p:txBody>
          <a:bodyPr wrap="square" lIns="38100" tIns="38100" rIns="38100" bIns="38100" rtlCol="0" anchor="t"/>
          <a:lstStyle/>
          <a:p>
            <a:pPr marL="0" indent="0" algn="l">
              <a:buNone/>
            </a:pPr>
            <a:r>
              <a:rPr lang="en-US" sz="2200" b="1" dirty="0">
                <a:solidFill>
                  <a:srgbClr val="000000"/>
                </a:solidFill>
                <a:latin typeface="Comic Sans MS" pitchFamily="34" charset="0"/>
                <a:ea typeface="Comic Sans MS" pitchFamily="34" charset="-122"/>
                <a:cs typeface="Comic Sans MS" pitchFamily="34" charset="-120"/>
              </a:rPr>
              <a:t>Three small upgrades to this form</a:t>
            </a:r>
            <a:endParaRPr lang="en-US" sz="2200" dirty="0"/>
          </a:p>
        </p:txBody>
      </p:sp>
      <p:sp>
        <p:nvSpPr>
          <p:cNvPr id="6" name="Shape 4"/>
          <p:cNvSpPr/>
          <p:nvPr/>
        </p:nvSpPr>
        <p:spPr>
          <a:xfrm>
            <a:off x="457200" y="1864868"/>
            <a:ext cx="6645585" cy="0"/>
          </a:xfrm>
          <a:prstGeom prst="line">
            <a:avLst/>
          </a:prstGeom>
          <a:noFill/>
          <a:ln w="19050">
            <a:solidFill>
              <a:srgbClr val="000000"/>
            </a:solidFill>
            <a:prstDash val="solid"/>
          </a:ln>
        </p:spPr>
        <p:txBody>
          <a:bodyPr/>
          <a:lstStyle/>
          <a:p>
            <a:endParaRPr lang="en-GB"/>
          </a:p>
        </p:txBody>
      </p:sp>
      <p:graphicFrame>
        <p:nvGraphicFramePr>
          <p:cNvPr id="45" name="Table 0"/>
          <p:cNvGraphicFramePr>
            <a:graphicFrameLocks noGrp="1"/>
          </p:cNvGraphicFramePr>
          <p:nvPr>
            <p:extLst>
              <p:ext uri="{D42A27DB-BD31-4B8C-83A1-F6EECF244321}">
                <p14:modId xmlns:p14="http://schemas.microsoft.com/office/powerpoint/2010/main" val="1579011935"/>
              </p:ext>
            </p:extLst>
          </p:nvPr>
        </p:nvGraphicFramePr>
        <p:xfrm>
          <a:off x="457200" y="1974596"/>
          <a:ext cx="6645585" cy="2980944"/>
        </p:xfrm>
        <a:graphic>
          <a:graphicData uri="http://schemas.openxmlformats.org/drawingml/2006/table">
            <a:tbl>
              <a:tblPr/>
              <a:tblGrid>
                <a:gridCol w="2215195">
                  <a:extLst>
                    <a:ext uri="{9D8B030D-6E8A-4147-A177-3AD203B41FA5}">
                      <a16:colId xmlns:a16="http://schemas.microsoft.com/office/drawing/2014/main" val="20000"/>
                    </a:ext>
                  </a:extLst>
                </a:gridCol>
                <a:gridCol w="2215195">
                  <a:extLst>
                    <a:ext uri="{9D8B030D-6E8A-4147-A177-3AD203B41FA5}">
                      <a16:colId xmlns:a16="http://schemas.microsoft.com/office/drawing/2014/main" val="20001"/>
                    </a:ext>
                  </a:extLst>
                </a:gridCol>
                <a:gridCol w="2215195">
                  <a:extLst>
                    <a:ext uri="{9D8B030D-6E8A-4147-A177-3AD203B41FA5}">
                      <a16:colId xmlns:a16="http://schemas.microsoft.com/office/drawing/2014/main" val="20002"/>
                    </a:ext>
                  </a:extLst>
                </a:gridCol>
              </a:tblGrid>
              <a:tr h="416560">
                <a:tc>
                  <a:txBody>
                    <a:bodyPr/>
                    <a:lstStyle/>
                    <a:p>
                      <a:pPr marL="0" indent="0" algn="l">
                        <a:buNone/>
                      </a:pPr>
                      <a:r>
                        <a:rPr lang="en-US" sz="1600" b="1" dirty="0">
                          <a:solidFill>
                            <a:srgbClr val="000000"/>
                          </a:solidFill>
                          <a:latin typeface="Comic Sans MS" pitchFamily="34" charset="0"/>
                          <a:ea typeface="Comic Sans MS" pitchFamily="34" charset="-122"/>
                          <a:cs typeface="Comic Sans MS" pitchFamily="34" charset="-120"/>
                        </a:rPr>
                        <a:t>placeholder</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600" b="1" dirty="0">
                          <a:solidFill>
                            <a:srgbClr val="000000"/>
                          </a:solidFill>
                          <a:latin typeface="Comic Sans MS" pitchFamily="34" charset="0"/>
                          <a:ea typeface="Comic Sans MS" pitchFamily="34" charset="-122"/>
                          <a:cs typeface="Comic Sans MS" pitchFamily="34" charset="-120"/>
                        </a:rPr>
                        <a:t>required</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600" b="1" dirty="0">
                          <a:solidFill>
                            <a:srgbClr val="000000"/>
                          </a:solidFill>
                          <a:latin typeface="Comic Sans MS" pitchFamily="34" charset="0"/>
                          <a:ea typeface="Comic Sans MS" pitchFamily="34" charset="-122"/>
                          <a:cs typeface="Comic Sans MS" pitchFamily="34" charset="-120"/>
                        </a:rPr>
                        <a:t>minlength</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705104">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placeholder="e.g. ada99"</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required</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minlength="8"</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859280">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Faint grey example text inside the empty box. It disappears the moment the visitor starts typing.</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The browser refuses to submit the form while the box is empty, and shows a warning by itself.</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Blocks passwords that are too short before the data ever leaves the page.</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8" name="Shape 5"/>
          <p:cNvSpPr/>
          <p:nvPr/>
        </p:nvSpPr>
        <p:spPr>
          <a:xfrm>
            <a:off x="457200" y="5083556"/>
            <a:ext cx="6645585" cy="778256"/>
          </a:xfrm>
          <a:prstGeom prst="rect">
            <a:avLst/>
          </a:prstGeom>
          <a:solidFill>
            <a:srgbClr val="FFFFFF"/>
          </a:solidFill>
          <a:ln w="15875">
            <a:solidFill>
              <a:srgbClr val="000000"/>
            </a:solidFill>
            <a:prstDash val="solid"/>
          </a:ln>
        </p:spPr>
        <p:txBody>
          <a:bodyPr/>
          <a:lstStyle/>
          <a:p>
            <a:endParaRPr lang="en-GB"/>
          </a:p>
        </p:txBody>
      </p:sp>
      <p:graphicFrame>
        <p:nvGraphicFramePr>
          <p:cNvPr id="89" name="Table 1"/>
          <p:cNvGraphicFramePr>
            <a:graphicFrameLocks noGrp="1"/>
          </p:cNvGraphicFramePr>
          <p:nvPr>
            <p:extLst>
              <p:ext uri="{D42A27DB-BD31-4B8C-83A1-F6EECF244321}">
                <p14:modId xmlns:p14="http://schemas.microsoft.com/office/powerpoint/2010/main" val="1579011935"/>
              </p:ext>
            </p:extLst>
          </p:nvPr>
        </p:nvGraphicFramePr>
        <p:xfrm>
          <a:off x="457200" y="5138420"/>
          <a:ext cx="6645585" cy="668528"/>
        </p:xfrm>
        <a:graphic>
          <a:graphicData uri="http://schemas.openxmlformats.org/drawingml/2006/table">
            <a:tbl>
              <a:tblPr/>
              <a:tblGrid>
                <a:gridCol w="6645585">
                  <a:extLst>
                    <a:ext uri="{9D8B030D-6E8A-4147-A177-3AD203B41FA5}">
                      <a16:colId xmlns:a16="http://schemas.microsoft.com/office/drawing/2014/main" val="20000"/>
                    </a:ext>
                  </a:extLst>
                </a:gridCol>
              </a:tblGrid>
              <a:tr h="668528">
                <a:tc>
                  <a:txBody>
                    <a:bodyPr/>
                    <a:lstStyle/>
                    <a:p>
                      <a:pPr marL="0" indent="0">
                        <a:buNone/>
                      </a:pPr>
                      <a:r>
                        <a:rPr lang="en-US" sz="1600" b="1" dirty="0">
                          <a:solidFill>
                            <a:srgbClr val="000000"/>
                          </a:solidFill>
                          <a:latin typeface="Comic Sans MS" pitchFamily="34" charset="0"/>
                          <a:ea typeface="Comic Sans MS" pitchFamily="34" charset="-122"/>
                          <a:cs typeface="Comic Sans MS" pitchFamily="34" charset="-120"/>
                        </a:rPr>
                        <a:t>&lt;input type="text" id="user" name="user" placeholder="e.g. ada99" required&gt;</a:t>
                      </a:r>
                      <a:endParaRPr lang="en-US" sz="1600" dirty="0">
                        <a:latin typeface="Comic Sans MS" charset="0"/>
                        <a:ea typeface="Comic Sans MS" charset="0"/>
                        <a:cs typeface="Comic Sans MS" charset="0"/>
                      </a:endParaRPr>
                    </a:p>
                  </a:txBody>
                  <a:tcPr marL="54864" marR="54864" marT="0" marB="0" anchor="ctr">
                    <a:lnL w="0" cap="flat" cmpd="sng" algn="ctr">
                      <a:noFill/>
                    </a:lnL>
                    <a:lnR w="0" cap="flat" cmpd="sng" algn="ctr">
                      <a:noFill/>
                    </a:lnR>
                    <a:lnT w="0" cap="flat" cmpd="sng" algn="ctr">
                      <a:noFill/>
                    </a:lnT>
                    <a:lnB w="0" cap="flat" cmpd="sng" algn="ctr">
                      <a:noFill/>
                    </a:lnB>
                    <a:solidFill>
                      <a:srgbClr val="E7E6E6"/>
                    </a:solidFill>
                  </a:tcPr>
                </a:tc>
                <a:extLst>
                  <a:ext uri="{0D108BD9-81ED-4DB2-BD59-A6C34878D82A}">
                    <a16:rowId xmlns:a16="http://schemas.microsoft.com/office/drawing/2014/main" val="10000"/>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137160"/>
            <a:ext cx="6645585" cy="365760"/>
          </a:xfrm>
          <a:prstGeom prst="rect">
            <a:avLst/>
          </a:prstGeom>
          <a:noFill/>
          <a:ln/>
        </p:spPr>
        <p:txBody>
          <a:bodyPr wrap="square" lIns="38100" tIns="38100" rIns="38100" bIns="38100" rtlCol="0" anchor="t"/>
          <a:lstStyle/>
          <a:p>
            <a:pPr marL="0" indent="0" algn="r">
              <a:buNone/>
            </a:pPr>
            <a:r>
              <a:rPr lang="en-US" sz="1600" dirty="0">
                <a:solidFill>
                  <a:srgbClr val="595959"/>
                </a:solidFill>
                <a:latin typeface="Comic Sans MS" pitchFamily="34" charset="0"/>
                <a:ea typeface="Comic Sans MS" pitchFamily="34" charset="-122"/>
                <a:cs typeface="Comic Sans MS" pitchFamily="34" charset="-120"/>
              </a:rPr>
              <a:t>HTML Forms</a:t>
            </a:r>
            <a:endParaRPr lang="en-US" sz="1600" dirty="0"/>
          </a:p>
        </p:txBody>
      </p:sp>
      <p:sp>
        <p:nvSpPr>
          <p:cNvPr id="3" name="Text 1"/>
          <p:cNvSpPr/>
          <p:nvPr/>
        </p:nvSpPr>
        <p:spPr>
          <a:xfrm>
            <a:off x="0" y="10149840"/>
            <a:ext cx="7559985" cy="365760"/>
          </a:xfrm>
          <a:prstGeom prst="rect">
            <a:avLst/>
          </a:prstGeom>
          <a:noFill/>
          <a:ln/>
        </p:spPr>
        <p:txBody>
          <a:bodyPr wrap="square" lIns="38100" tIns="38100" rIns="38100" bIns="38100" rtlCol="0" anchor="t"/>
          <a:lstStyle/>
          <a:p>
            <a:pPr marL="0" indent="0" algn="ctr">
              <a:buNone/>
            </a:pPr>
            <a:r>
              <a:rPr lang="en-US" sz="1600">
                <a:solidFill>
                  <a:srgbClr val="000000"/>
                </a:solidFill>
                <a:latin typeface="Comic Sans MS" pitchFamily="34" charset="0"/>
                <a:ea typeface="Comic Sans MS" pitchFamily="34" charset="-122"/>
                <a:cs typeface="Comic Sans MS" pitchFamily="34" charset="-120"/>
              </a:rPr>
              <a:t>23</a:t>
            </a:r>
            <a:endParaRPr lang="en-US" sz="1600" dirty="0"/>
          </a:p>
        </p:txBody>
      </p:sp>
      <p:sp>
        <p:nvSpPr>
          <p:cNvPr id="4" name="Text 2"/>
          <p:cNvSpPr/>
          <p:nvPr/>
        </p:nvSpPr>
        <p:spPr>
          <a:xfrm>
            <a:off x="457200" y="822960"/>
            <a:ext cx="6645585" cy="596392"/>
          </a:xfrm>
          <a:prstGeom prst="rect">
            <a:avLst/>
          </a:prstGeom>
          <a:noFill/>
          <a:ln/>
        </p:spPr>
        <p:txBody>
          <a:bodyPr wrap="square" lIns="38100" tIns="38100" rIns="38100" bIns="38100" rtlCol="0" anchor="t"/>
          <a:lstStyle/>
          <a:p>
            <a:pPr marL="0" indent="0" algn="ctr">
              <a:buNone/>
            </a:pPr>
            <a:r>
              <a:rPr lang="en-US" sz="2800" b="1" u="sng" dirty="0">
                <a:solidFill>
                  <a:srgbClr val="000000"/>
                </a:solidFill>
                <a:latin typeface="Comic Sans MS" pitchFamily="34" charset="0"/>
                <a:ea typeface="Comic Sans MS" pitchFamily="34" charset="-122"/>
                <a:cs typeface="Comic Sans MS" pitchFamily="34" charset="-120"/>
              </a:rPr>
              <a:t>TASK 2</a:t>
            </a:r>
            <a:endParaRPr lang="en-US" sz="2800" dirty="0"/>
          </a:p>
        </p:txBody>
      </p:sp>
      <p:sp>
        <p:nvSpPr>
          <p:cNvPr id="5" name="Text 3"/>
          <p:cNvSpPr/>
          <p:nvPr/>
        </p:nvSpPr>
        <p:spPr>
          <a:xfrm>
            <a:off x="457200" y="1629664"/>
            <a:ext cx="6645585" cy="379984"/>
          </a:xfrm>
          <a:prstGeom prst="rect">
            <a:avLst/>
          </a:prstGeom>
          <a:noFill/>
          <a:ln/>
        </p:spPr>
        <p:txBody>
          <a:bodyPr wrap="square" lIns="38100" tIns="38100" rIns="38100" bIns="38100" rtlCol="0" anchor="t"/>
          <a:lstStyle/>
          <a:p>
            <a:pPr marL="0" indent="0" algn="l">
              <a:buNone/>
            </a:pPr>
            <a:r>
              <a:rPr lang="en-US" sz="1600" b="1" dirty="0">
                <a:solidFill>
                  <a:srgbClr val="595959"/>
                </a:solidFill>
                <a:latin typeface="Comic Sans MS" pitchFamily="34" charset="0"/>
                <a:ea typeface="Comic Sans MS" pitchFamily="34" charset="-122"/>
                <a:cs typeface="Comic Sans MS" pitchFamily="34" charset="-120"/>
              </a:rPr>
              <a:t>YOUR TURN</a:t>
            </a:r>
            <a:endParaRPr lang="en-US" sz="1600" dirty="0"/>
          </a:p>
        </p:txBody>
      </p:sp>
      <p:sp>
        <p:nvSpPr>
          <p:cNvPr id="6" name="Text 4"/>
          <p:cNvSpPr/>
          <p:nvPr/>
        </p:nvSpPr>
        <p:spPr>
          <a:xfrm>
            <a:off x="457200" y="2192528"/>
            <a:ext cx="6645585" cy="515620"/>
          </a:xfrm>
          <a:prstGeom prst="rect">
            <a:avLst/>
          </a:prstGeom>
          <a:noFill/>
          <a:ln/>
        </p:spPr>
        <p:txBody>
          <a:bodyPr wrap="square" lIns="38100" tIns="38100" rIns="38100" bIns="38100" rtlCol="0" anchor="t"/>
          <a:lstStyle/>
          <a:p>
            <a:pPr marL="0" indent="0" algn="l">
              <a:buNone/>
            </a:pPr>
            <a:r>
              <a:rPr lang="en-US" sz="2200" b="1" dirty="0">
                <a:solidFill>
                  <a:srgbClr val="000000"/>
                </a:solidFill>
                <a:latin typeface="Comic Sans MS" pitchFamily="34" charset="0"/>
                <a:ea typeface="Comic Sans MS" pitchFamily="34" charset="-122"/>
                <a:cs typeface="Comic Sans MS" pitchFamily="34" charset="-120"/>
              </a:rPr>
              <a:t>Practice task: build a log-in form</a:t>
            </a:r>
            <a:endParaRPr lang="en-US" sz="2200" dirty="0"/>
          </a:p>
        </p:txBody>
      </p:sp>
      <p:sp>
        <p:nvSpPr>
          <p:cNvPr id="7" name="Shape 5"/>
          <p:cNvSpPr/>
          <p:nvPr/>
        </p:nvSpPr>
        <p:spPr>
          <a:xfrm>
            <a:off x="457200" y="2717292"/>
            <a:ext cx="6645585" cy="0"/>
          </a:xfrm>
          <a:prstGeom prst="line">
            <a:avLst/>
          </a:prstGeom>
          <a:noFill/>
          <a:ln w="19050">
            <a:solidFill>
              <a:srgbClr val="000000"/>
            </a:solidFill>
            <a:prstDash val="solid"/>
          </a:ln>
        </p:spPr>
        <p:txBody>
          <a:bodyPr/>
          <a:lstStyle/>
          <a:p>
            <a:endParaRPr lang="en-GB"/>
          </a:p>
        </p:txBody>
      </p:sp>
      <p:sp>
        <p:nvSpPr>
          <p:cNvPr id="8" name="Text 6"/>
          <p:cNvSpPr/>
          <p:nvPr/>
        </p:nvSpPr>
        <p:spPr>
          <a:xfrm>
            <a:off x="457200" y="2827020"/>
            <a:ext cx="3762999" cy="957072"/>
          </a:xfrm>
          <a:prstGeom prst="rect">
            <a:avLst/>
          </a:prstGeom>
          <a:noFill/>
          <a:ln/>
        </p:spPr>
        <p:txBody>
          <a:bodyPr wrap="square" lIns="38100" tIns="38100" rIns="38100" bIns="38100" rtlCol="0" anchor="t"/>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Working on your own, create a file called </a:t>
            </a:r>
            <a:r>
              <a:rPr lang="en-US" sz="1600" b="1" dirty="0">
                <a:solidFill>
                  <a:srgbClr val="000000"/>
                </a:solidFill>
                <a:latin typeface="Comic Sans MS" pitchFamily="34" charset="0"/>
                <a:ea typeface="Comic Sans MS" pitchFamily="34" charset="-122"/>
                <a:cs typeface="Comic Sans MS" pitchFamily="34" charset="-120"/>
              </a:rPr>
              <a:t>login.html</a:t>
            </a:r>
            <a:r>
              <a:rPr lang="en-US" sz="1600" dirty="0">
                <a:solidFill>
                  <a:srgbClr val="000000"/>
                </a:solidFill>
                <a:latin typeface="Comic Sans MS" pitchFamily="34" charset="0"/>
                <a:ea typeface="Comic Sans MS" pitchFamily="34" charset="-122"/>
                <a:cs typeface="Comic Sans MS" pitchFamily="34" charset="-120"/>
              </a:rPr>
              <a:t> containing a form that:</a:t>
            </a:r>
            <a:endParaRPr lang="en-US" sz="1600" dirty="0"/>
          </a:p>
        </p:txBody>
      </p:sp>
      <p:sp>
        <p:nvSpPr>
          <p:cNvPr id="9" name="Text 7"/>
          <p:cNvSpPr/>
          <p:nvPr/>
        </p:nvSpPr>
        <p:spPr>
          <a:xfrm>
            <a:off x="502920" y="3857244"/>
            <a:ext cx="274320" cy="334264"/>
          </a:xfrm>
          <a:prstGeom prst="rect">
            <a:avLst/>
          </a:prstGeom>
          <a:noFill/>
          <a:ln/>
        </p:spPr>
        <p:txBody>
          <a:bodyPr wrap="square" lIns="38100" tIns="38100" rIns="38100" bIns="38100" rtlCol="0" anchor="t"/>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a:t>
            </a:r>
            <a:endParaRPr lang="en-US" sz="1600" dirty="0"/>
          </a:p>
        </p:txBody>
      </p:sp>
      <p:sp>
        <p:nvSpPr>
          <p:cNvPr id="10" name="Text 8"/>
          <p:cNvSpPr/>
          <p:nvPr/>
        </p:nvSpPr>
        <p:spPr>
          <a:xfrm>
            <a:off x="731520" y="3857244"/>
            <a:ext cx="3488679" cy="613664"/>
          </a:xfrm>
          <a:prstGeom prst="rect">
            <a:avLst/>
          </a:prstGeom>
          <a:noFill/>
          <a:ln/>
        </p:spPr>
        <p:txBody>
          <a:bodyPr wrap="square" lIns="38100" tIns="38100" rIns="38100" bIns="38100" rtlCol="0" anchor="t"/>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sends its data to login.php using the post method</a:t>
            </a:r>
            <a:endParaRPr lang="en-US" sz="1600" dirty="0"/>
          </a:p>
        </p:txBody>
      </p:sp>
      <p:sp>
        <p:nvSpPr>
          <p:cNvPr id="11" name="Text 9"/>
          <p:cNvSpPr/>
          <p:nvPr/>
        </p:nvSpPr>
        <p:spPr>
          <a:xfrm>
            <a:off x="502920" y="4544060"/>
            <a:ext cx="274320" cy="334264"/>
          </a:xfrm>
          <a:prstGeom prst="rect">
            <a:avLst/>
          </a:prstGeom>
          <a:noFill/>
          <a:ln/>
        </p:spPr>
        <p:txBody>
          <a:bodyPr wrap="square" lIns="38100" tIns="38100" rIns="38100" bIns="38100" rtlCol="0" anchor="t"/>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a:t>
            </a:r>
            <a:endParaRPr lang="en-US" sz="1600" dirty="0"/>
          </a:p>
        </p:txBody>
      </p:sp>
      <p:sp>
        <p:nvSpPr>
          <p:cNvPr id="12" name="Text 10"/>
          <p:cNvSpPr/>
          <p:nvPr/>
        </p:nvSpPr>
        <p:spPr>
          <a:xfrm>
            <a:off x="731520" y="4544060"/>
            <a:ext cx="3488679" cy="613664"/>
          </a:xfrm>
          <a:prstGeom prst="rect">
            <a:avLst/>
          </a:prstGeom>
          <a:noFill/>
          <a:ln/>
        </p:spPr>
        <p:txBody>
          <a:bodyPr wrap="square" lIns="38100" tIns="38100" rIns="38100" bIns="38100" rtlCol="0" anchor="t"/>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asks for an email address using type="email"</a:t>
            </a:r>
            <a:endParaRPr lang="en-US" sz="1600" dirty="0"/>
          </a:p>
        </p:txBody>
      </p:sp>
      <p:sp>
        <p:nvSpPr>
          <p:cNvPr id="13" name="Text 11"/>
          <p:cNvSpPr/>
          <p:nvPr/>
        </p:nvSpPr>
        <p:spPr>
          <a:xfrm>
            <a:off x="502920" y="5230876"/>
            <a:ext cx="274320" cy="334264"/>
          </a:xfrm>
          <a:prstGeom prst="rect">
            <a:avLst/>
          </a:prstGeom>
          <a:noFill/>
          <a:ln/>
        </p:spPr>
        <p:txBody>
          <a:bodyPr wrap="square" lIns="38100" tIns="38100" rIns="38100" bIns="38100" rtlCol="0" anchor="t"/>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a:t>
            </a:r>
            <a:endParaRPr lang="en-US" sz="1600" dirty="0"/>
          </a:p>
        </p:txBody>
      </p:sp>
      <p:sp>
        <p:nvSpPr>
          <p:cNvPr id="14" name="Text 12"/>
          <p:cNvSpPr/>
          <p:nvPr/>
        </p:nvSpPr>
        <p:spPr>
          <a:xfrm>
            <a:off x="731520" y="5230876"/>
            <a:ext cx="3488679" cy="613664"/>
          </a:xfrm>
          <a:prstGeom prst="rect">
            <a:avLst/>
          </a:prstGeom>
          <a:noFill/>
          <a:ln/>
        </p:spPr>
        <p:txBody>
          <a:bodyPr wrap="square" lIns="38100" tIns="38100" rIns="38100" bIns="38100" rtlCol="0" anchor="t"/>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asks for a password that is hidden as dots</a:t>
            </a:r>
            <a:endParaRPr lang="en-US" sz="1600" dirty="0"/>
          </a:p>
        </p:txBody>
      </p:sp>
      <p:sp>
        <p:nvSpPr>
          <p:cNvPr id="15" name="Text 13"/>
          <p:cNvSpPr/>
          <p:nvPr/>
        </p:nvSpPr>
        <p:spPr>
          <a:xfrm>
            <a:off x="502920" y="5917692"/>
            <a:ext cx="274320" cy="334264"/>
          </a:xfrm>
          <a:prstGeom prst="rect">
            <a:avLst/>
          </a:prstGeom>
          <a:noFill/>
          <a:ln/>
        </p:spPr>
        <p:txBody>
          <a:bodyPr wrap="square" lIns="38100" tIns="38100" rIns="38100" bIns="38100" rtlCol="0" anchor="t"/>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a:t>
            </a:r>
            <a:endParaRPr lang="en-US" sz="1600" dirty="0"/>
          </a:p>
        </p:txBody>
      </p:sp>
      <p:sp>
        <p:nvSpPr>
          <p:cNvPr id="16" name="Text 14"/>
          <p:cNvSpPr/>
          <p:nvPr/>
        </p:nvSpPr>
        <p:spPr>
          <a:xfrm>
            <a:off x="731520" y="5917692"/>
            <a:ext cx="3488679" cy="613664"/>
          </a:xfrm>
          <a:prstGeom prst="rect">
            <a:avLst/>
          </a:prstGeom>
          <a:noFill/>
          <a:ln/>
        </p:spPr>
        <p:txBody>
          <a:bodyPr wrap="square" lIns="38100" tIns="38100" rIns="38100" bIns="38100" rtlCol="0" anchor="t"/>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links every label to its box with for and id</a:t>
            </a:r>
            <a:endParaRPr lang="en-US" sz="1600" dirty="0"/>
          </a:p>
        </p:txBody>
      </p:sp>
      <p:sp>
        <p:nvSpPr>
          <p:cNvPr id="17" name="Text 15"/>
          <p:cNvSpPr/>
          <p:nvPr/>
        </p:nvSpPr>
        <p:spPr>
          <a:xfrm>
            <a:off x="502920" y="6604508"/>
            <a:ext cx="274320" cy="334264"/>
          </a:xfrm>
          <a:prstGeom prst="rect">
            <a:avLst/>
          </a:prstGeom>
          <a:noFill/>
          <a:ln/>
        </p:spPr>
        <p:txBody>
          <a:bodyPr wrap="square" lIns="38100" tIns="38100" rIns="38100" bIns="38100" rtlCol="0" anchor="t"/>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a:t>
            </a:r>
            <a:endParaRPr lang="en-US" sz="1600" dirty="0"/>
          </a:p>
        </p:txBody>
      </p:sp>
      <p:sp>
        <p:nvSpPr>
          <p:cNvPr id="18" name="Text 16"/>
          <p:cNvSpPr/>
          <p:nvPr/>
        </p:nvSpPr>
        <p:spPr>
          <a:xfrm>
            <a:off x="731520" y="6604508"/>
            <a:ext cx="3488679" cy="613664"/>
          </a:xfrm>
          <a:prstGeom prst="rect">
            <a:avLst/>
          </a:prstGeom>
          <a:noFill/>
          <a:ln/>
        </p:spPr>
        <p:txBody>
          <a:bodyPr wrap="square" lIns="38100" tIns="38100" rIns="38100" bIns="38100" rtlCol="0" anchor="t"/>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has a button that reads Log in</a:t>
            </a:r>
            <a:endParaRPr lang="en-US" sz="1600" dirty="0"/>
          </a:p>
        </p:txBody>
      </p:sp>
      <p:pic>
        <p:nvPicPr>
          <p:cNvPr id="19" name="Image 0" descr="crops/p54.jpg"/>
          <p:cNvPicPr>
            <a:picLocks noChangeAspect="1"/>
          </p:cNvPicPr>
          <p:nvPr/>
        </p:nvPicPr>
        <p:blipFill>
          <a:blip r:embed="rId3"/>
          <a:stretch>
            <a:fillRect/>
          </a:stretch>
        </p:blipFill>
        <p:spPr>
          <a:xfrm>
            <a:off x="4430076" y="4191738"/>
            <a:ext cx="2645712" cy="1661715"/>
          </a:xfrm>
          <a:prstGeom prst="rect">
            <a:avLst/>
          </a:prstGeom>
        </p:spPr>
      </p:pic>
      <p:sp>
        <p:nvSpPr>
          <p:cNvPr id="20" name="Text 17"/>
          <p:cNvSpPr/>
          <p:nvPr/>
        </p:nvSpPr>
        <p:spPr>
          <a:xfrm>
            <a:off x="457200" y="7364476"/>
            <a:ext cx="6645585" cy="668528"/>
          </a:xfrm>
          <a:prstGeom prst="rect">
            <a:avLst/>
          </a:prstGeom>
          <a:noFill/>
          <a:ln/>
        </p:spPr>
        <p:txBody>
          <a:bodyPr wrap="square" lIns="38100" tIns="38100" rIns="38100" bIns="38100" rtlCol="0" anchor="t"/>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Then open it in a browser and click the label text. Does the cursor jump into the box?</a:t>
            </a:r>
            <a:endParaRPr lang="en-US" sz="16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137160"/>
            <a:ext cx="6645585" cy="365760"/>
          </a:xfrm>
          <a:prstGeom prst="rect">
            <a:avLst/>
          </a:prstGeom>
          <a:noFill/>
          <a:ln/>
        </p:spPr>
        <p:txBody>
          <a:bodyPr wrap="square" lIns="38100" tIns="38100" rIns="38100" bIns="38100" rtlCol="0" anchor="t"/>
          <a:lstStyle/>
          <a:p>
            <a:pPr marL="0" indent="0" algn="r">
              <a:buNone/>
            </a:pPr>
            <a:r>
              <a:rPr lang="en-US" sz="1600" dirty="0">
                <a:solidFill>
                  <a:srgbClr val="595959"/>
                </a:solidFill>
                <a:latin typeface="Comic Sans MS" pitchFamily="34" charset="0"/>
                <a:ea typeface="Comic Sans MS" pitchFamily="34" charset="-122"/>
                <a:cs typeface="Comic Sans MS" pitchFamily="34" charset="-120"/>
              </a:rPr>
              <a:t>HTML Forms</a:t>
            </a:r>
            <a:endParaRPr lang="en-US" sz="1600" dirty="0"/>
          </a:p>
        </p:txBody>
      </p:sp>
      <p:sp>
        <p:nvSpPr>
          <p:cNvPr id="3" name="Text 1"/>
          <p:cNvSpPr/>
          <p:nvPr/>
        </p:nvSpPr>
        <p:spPr>
          <a:xfrm>
            <a:off x="0" y="10149840"/>
            <a:ext cx="7559985" cy="365760"/>
          </a:xfrm>
          <a:prstGeom prst="rect">
            <a:avLst/>
          </a:prstGeom>
          <a:noFill/>
          <a:ln/>
        </p:spPr>
        <p:txBody>
          <a:bodyPr wrap="square" lIns="38100" tIns="38100" rIns="38100" bIns="38100" rtlCol="0" anchor="t"/>
          <a:lstStyle/>
          <a:p>
            <a:pPr marL="0" indent="0" algn="ctr">
              <a:buNone/>
            </a:pPr>
            <a:r>
              <a:rPr lang="en-US" sz="1600">
                <a:solidFill>
                  <a:srgbClr val="000000"/>
                </a:solidFill>
                <a:latin typeface="Comic Sans MS" pitchFamily="34" charset="0"/>
                <a:ea typeface="Comic Sans MS" pitchFamily="34" charset="-122"/>
                <a:cs typeface="Comic Sans MS" pitchFamily="34" charset="-120"/>
              </a:rPr>
              <a:t>24</a:t>
            </a:r>
            <a:endParaRPr lang="en-US" sz="1600" dirty="0"/>
          </a:p>
        </p:txBody>
      </p:sp>
      <p:graphicFrame>
        <p:nvGraphicFramePr>
          <p:cNvPr id="47" name="Table 0"/>
          <p:cNvGraphicFramePr>
            <a:graphicFrameLocks noGrp="1"/>
          </p:cNvGraphicFramePr>
          <p:nvPr>
            <p:extLst>
              <p:ext uri="{D42A27DB-BD31-4B8C-83A1-F6EECF244321}">
                <p14:modId xmlns:p14="http://schemas.microsoft.com/office/powerpoint/2010/main" val="1579011935"/>
              </p:ext>
            </p:extLst>
          </p:nvPr>
        </p:nvGraphicFramePr>
        <p:xfrm>
          <a:off x="457200" y="640080"/>
          <a:ext cx="6645585" cy="3236976"/>
        </p:xfrm>
        <a:graphic>
          <a:graphicData uri="http://schemas.openxmlformats.org/drawingml/2006/table">
            <a:tbl>
              <a:tblPr/>
              <a:tblGrid>
                <a:gridCol w="411480">
                  <a:extLst>
                    <a:ext uri="{9D8B030D-6E8A-4147-A177-3AD203B41FA5}">
                      <a16:colId xmlns:a16="http://schemas.microsoft.com/office/drawing/2014/main" val="20000"/>
                    </a:ext>
                  </a:extLst>
                </a:gridCol>
                <a:gridCol w="3200400">
                  <a:extLst>
                    <a:ext uri="{9D8B030D-6E8A-4147-A177-3AD203B41FA5}">
                      <a16:colId xmlns:a16="http://schemas.microsoft.com/office/drawing/2014/main" val="20001"/>
                    </a:ext>
                  </a:extLst>
                </a:gridCol>
                <a:gridCol w="3033705">
                  <a:extLst>
                    <a:ext uri="{9D8B030D-6E8A-4147-A177-3AD203B41FA5}">
                      <a16:colId xmlns:a16="http://schemas.microsoft.com/office/drawing/2014/main" val="20002"/>
                    </a:ext>
                  </a:extLst>
                </a:gridCol>
              </a:tblGrid>
              <a:tr h="416560">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600" b="1" dirty="0">
                          <a:solidFill>
                            <a:srgbClr val="000000"/>
                          </a:solidFill>
                          <a:latin typeface="Comic Sans MS" pitchFamily="34" charset="0"/>
                          <a:ea typeface="Comic Sans MS" pitchFamily="34" charset="-122"/>
                          <a:cs typeface="Comic Sans MS" pitchFamily="34" charset="-120"/>
                        </a:rPr>
                        <a:t>Marking checklist</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705104">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600" b="1" dirty="0">
                          <a:solidFill>
                            <a:srgbClr val="000000"/>
                          </a:solidFill>
                          <a:latin typeface="Comic Sans MS" pitchFamily="34" charset="0"/>
                          <a:ea typeface="Comic Sans MS" pitchFamily="34" charset="-122"/>
                          <a:cs typeface="Comic Sans MS" pitchFamily="34" charset="-120"/>
                        </a:rPr>
                        <a:t>Does every input have a name?</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Without it, nothing is sent.</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705104">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600" b="1" dirty="0">
                          <a:solidFill>
                            <a:srgbClr val="000000"/>
                          </a:solidFill>
                          <a:latin typeface="Comic Sans MS" pitchFamily="34" charset="0"/>
                          <a:ea typeface="Comic Sans MS" pitchFamily="34" charset="-122"/>
                          <a:cs typeface="Comic Sans MS" pitchFamily="34" charset="-120"/>
                        </a:rPr>
                        <a:t>Is there a closing &lt;/form&gt;?</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The most common missing line.</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705104">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600" b="1" dirty="0">
                          <a:solidFill>
                            <a:srgbClr val="000000"/>
                          </a:solidFill>
                          <a:latin typeface="Comic Sans MS" pitchFamily="34" charset="0"/>
                          <a:ea typeface="Comic Sans MS" pitchFamily="34" charset="-122"/>
                          <a:cs typeface="Comic Sans MS" pitchFamily="34" charset="-120"/>
                        </a:rPr>
                        <a:t>Does each for match an id exactly?</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Check the spelling twice.</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705104">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600" b="1" dirty="0">
                          <a:solidFill>
                            <a:srgbClr val="000000"/>
                          </a:solidFill>
                          <a:latin typeface="Comic Sans MS" pitchFamily="34" charset="0"/>
                          <a:ea typeface="Comic Sans MS" pitchFamily="34" charset="-122"/>
                          <a:cs typeface="Comic Sans MS" pitchFamily="34" charset="-120"/>
                        </a:rPr>
                        <a:t>Is the method post, not get?</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Passwords must never show in the URL.</a:t>
                      </a:r>
                      <a:endParaRPr lang="en-US" sz="1600" dirty="0">
                        <a:latin typeface="Comic Sans MS" charset="0"/>
                        <a:ea typeface="Comic Sans MS" charset="0"/>
                        <a:cs typeface="Comic Sans MS" charset="0"/>
                      </a:endParaRPr>
                    </a:p>
                  </a:txBody>
                  <a:tcPr marL="64008" marR="64008" marT="27432" marB="27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5" name="Text 2"/>
          <p:cNvSpPr/>
          <p:nvPr/>
        </p:nvSpPr>
        <p:spPr>
          <a:xfrm>
            <a:off x="457200" y="4005072"/>
            <a:ext cx="6645585" cy="379984"/>
          </a:xfrm>
          <a:prstGeom prst="rect">
            <a:avLst/>
          </a:prstGeom>
          <a:noFill/>
          <a:ln/>
        </p:spPr>
        <p:txBody>
          <a:bodyPr wrap="square" lIns="38100" tIns="38100" rIns="38100" bIns="38100" rtlCol="0" anchor="t"/>
          <a:lstStyle/>
          <a:p>
            <a:pPr marL="0" indent="0" algn="l">
              <a:buNone/>
            </a:pPr>
            <a:r>
              <a:rPr lang="en-US" sz="1600" b="1" dirty="0">
                <a:solidFill>
                  <a:srgbClr val="000000"/>
                </a:solidFill>
                <a:latin typeface="Comic Sans MS" pitchFamily="34" charset="0"/>
                <a:ea typeface="Comic Sans MS" pitchFamily="34" charset="-122"/>
                <a:cs typeface="Comic Sans MS" pitchFamily="34" charset="-120"/>
              </a:rPr>
              <a:t>Write your code here:</a:t>
            </a:r>
            <a:endParaRPr lang="en-US" sz="1600" dirty="0"/>
          </a:p>
        </p:txBody>
      </p:sp>
      <p:sp>
        <p:nvSpPr>
          <p:cNvPr id="6" name="Shape 3"/>
          <p:cNvSpPr/>
          <p:nvPr/>
        </p:nvSpPr>
        <p:spPr>
          <a:xfrm>
            <a:off x="457200" y="4869688"/>
            <a:ext cx="6645585" cy="0"/>
          </a:xfrm>
          <a:prstGeom prst="line">
            <a:avLst/>
          </a:prstGeom>
          <a:noFill/>
          <a:ln w="9525">
            <a:solidFill>
              <a:srgbClr val="808080"/>
            </a:solidFill>
            <a:prstDash val="solid"/>
          </a:ln>
        </p:spPr>
        <p:txBody>
          <a:bodyPr/>
          <a:lstStyle/>
          <a:p>
            <a:endParaRPr lang="en-GB"/>
          </a:p>
        </p:txBody>
      </p:sp>
      <p:sp>
        <p:nvSpPr>
          <p:cNvPr id="7" name="Shape 4"/>
          <p:cNvSpPr/>
          <p:nvPr/>
        </p:nvSpPr>
        <p:spPr>
          <a:xfrm>
            <a:off x="457200" y="5281168"/>
            <a:ext cx="6645585" cy="0"/>
          </a:xfrm>
          <a:prstGeom prst="line">
            <a:avLst/>
          </a:prstGeom>
          <a:noFill/>
          <a:ln w="9525">
            <a:solidFill>
              <a:srgbClr val="808080"/>
            </a:solidFill>
            <a:prstDash val="solid"/>
          </a:ln>
        </p:spPr>
        <p:txBody>
          <a:bodyPr/>
          <a:lstStyle/>
          <a:p>
            <a:endParaRPr lang="en-GB"/>
          </a:p>
        </p:txBody>
      </p:sp>
      <p:sp>
        <p:nvSpPr>
          <p:cNvPr id="8" name="Shape 5"/>
          <p:cNvSpPr/>
          <p:nvPr/>
        </p:nvSpPr>
        <p:spPr>
          <a:xfrm>
            <a:off x="457200" y="5692648"/>
            <a:ext cx="6645585" cy="0"/>
          </a:xfrm>
          <a:prstGeom prst="line">
            <a:avLst/>
          </a:prstGeom>
          <a:noFill/>
          <a:ln w="9525">
            <a:solidFill>
              <a:srgbClr val="808080"/>
            </a:solidFill>
            <a:prstDash val="solid"/>
          </a:ln>
        </p:spPr>
        <p:txBody>
          <a:bodyPr/>
          <a:lstStyle/>
          <a:p>
            <a:endParaRPr lang="en-GB"/>
          </a:p>
        </p:txBody>
      </p:sp>
      <p:sp>
        <p:nvSpPr>
          <p:cNvPr id="9" name="Shape 6"/>
          <p:cNvSpPr/>
          <p:nvPr/>
        </p:nvSpPr>
        <p:spPr>
          <a:xfrm>
            <a:off x="457200" y="6104128"/>
            <a:ext cx="6645585" cy="0"/>
          </a:xfrm>
          <a:prstGeom prst="line">
            <a:avLst/>
          </a:prstGeom>
          <a:noFill/>
          <a:ln w="9525">
            <a:solidFill>
              <a:srgbClr val="808080"/>
            </a:solidFill>
            <a:prstDash val="solid"/>
          </a:ln>
        </p:spPr>
        <p:txBody>
          <a:bodyPr/>
          <a:lstStyle/>
          <a:p>
            <a:endParaRPr lang="en-GB"/>
          </a:p>
        </p:txBody>
      </p:sp>
      <p:sp>
        <p:nvSpPr>
          <p:cNvPr id="10" name="Shape 7"/>
          <p:cNvSpPr/>
          <p:nvPr/>
        </p:nvSpPr>
        <p:spPr>
          <a:xfrm>
            <a:off x="457200" y="6515608"/>
            <a:ext cx="6645585" cy="0"/>
          </a:xfrm>
          <a:prstGeom prst="line">
            <a:avLst/>
          </a:prstGeom>
          <a:noFill/>
          <a:ln w="9525">
            <a:solidFill>
              <a:srgbClr val="808080"/>
            </a:solidFill>
            <a:prstDash val="solid"/>
          </a:ln>
        </p:spPr>
        <p:txBody>
          <a:bodyPr/>
          <a:lstStyle/>
          <a:p>
            <a:endParaRPr lang="en-GB"/>
          </a:p>
        </p:txBody>
      </p:sp>
      <p:sp>
        <p:nvSpPr>
          <p:cNvPr id="11" name="Shape 8"/>
          <p:cNvSpPr/>
          <p:nvPr/>
        </p:nvSpPr>
        <p:spPr>
          <a:xfrm>
            <a:off x="457200" y="6927088"/>
            <a:ext cx="6645585" cy="0"/>
          </a:xfrm>
          <a:prstGeom prst="line">
            <a:avLst/>
          </a:prstGeom>
          <a:noFill/>
          <a:ln w="9525">
            <a:solidFill>
              <a:srgbClr val="808080"/>
            </a:solidFill>
            <a:prstDash val="solid"/>
          </a:ln>
        </p:spPr>
        <p:txBody>
          <a:bodyPr/>
          <a:lstStyle/>
          <a:p>
            <a:endParaRPr lang="en-GB"/>
          </a:p>
        </p:txBody>
      </p:sp>
      <p:sp>
        <p:nvSpPr>
          <p:cNvPr id="12" name="Shape 9"/>
          <p:cNvSpPr/>
          <p:nvPr/>
        </p:nvSpPr>
        <p:spPr>
          <a:xfrm>
            <a:off x="457200" y="7338568"/>
            <a:ext cx="6645585" cy="0"/>
          </a:xfrm>
          <a:prstGeom prst="line">
            <a:avLst/>
          </a:prstGeom>
          <a:noFill/>
          <a:ln w="9525">
            <a:solidFill>
              <a:srgbClr val="808080"/>
            </a:solidFill>
            <a:prstDash val="solid"/>
          </a:ln>
        </p:spPr>
        <p:txBody>
          <a:bodyPr/>
          <a:lstStyle/>
          <a:p>
            <a:endParaRPr lang="en-GB"/>
          </a:p>
        </p:txBody>
      </p:sp>
      <p:sp>
        <p:nvSpPr>
          <p:cNvPr id="13" name="Shape 10"/>
          <p:cNvSpPr/>
          <p:nvPr/>
        </p:nvSpPr>
        <p:spPr>
          <a:xfrm>
            <a:off x="457200" y="7750048"/>
            <a:ext cx="6645585" cy="0"/>
          </a:xfrm>
          <a:prstGeom prst="line">
            <a:avLst/>
          </a:prstGeom>
          <a:noFill/>
          <a:ln w="9525">
            <a:solidFill>
              <a:srgbClr val="808080"/>
            </a:solidFill>
            <a:prstDash val="solid"/>
          </a:ln>
        </p:spPr>
        <p:txBody>
          <a:bodyPr/>
          <a:lstStyle/>
          <a:p>
            <a:endParaRPr lang="en-GB"/>
          </a:p>
        </p:txBody>
      </p:sp>
      <p:sp>
        <p:nvSpPr>
          <p:cNvPr id="14" name="Shape 11"/>
          <p:cNvSpPr/>
          <p:nvPr/>
        </p:nvSpPr>
        <p:spPr>
          <a:xfrm>
            <a:off x="457200" y="8161528"/>
            <a:ext cx="6645585" cy="0"/>
          </a:xfrm>
          <a:prstGeom prst="line">
            <a:avLst/>
          </a:prstGeom>
          <a:noFill/>
          <a:ln w="9525">
            <a:solidFill>
              <a:srgbClr val="808080"/>
            </a:solidFill>
            <a:prstDash val="solid"/>
          </a:ln>
        </p:spPr>
        <p:txBody>
          <a:bodyPr/>
          <a:lstStyle/>
          <a:p>
            <a:endParaRPr lang="en-GB"/>
          </a:p>
        </p:txBody>
      </p:sp>
      <p:sp>
        <p:nvSpPr>
          <p:cNvPr id="15" name="Shape 12"/>
          <p:cNvSpPr/>
          <p:nvPr/>
        </p:nvSpPr>
        <p:spPr>
          <a:xfrm>
            <a:off x="457200" y="8573008"/>
            <a:ext cx="6645585" cy="0"/>
          </a:xfrm>
          <a:prstGeom prst="line">
            <a:avLst/>
          </a:prstGeom>
          <a:noFill/>
          <a:ln w="9525">
            <a:solidFill>
              <a:srgbClr val="808080"/>
            </a:solidFill>
            <a:prstDash val="solid"/>
          </a:ln>
        </p:spPr>
        <p:txBody>
          <a:bodyPr/>
          <a:lstStyle/>
          <a:p>
            <a:endParaRPr lang="en-GB"/>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4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137160"/>
            <a:ext cx="6645585" cy="365760"/>
          </a:xfrm>
          <a:prstGeom prst="rect">
            <a:avLst/>
          </a:prstGeom>
          <a:noFill/>
          <a:ln/>
        </p:spPr>
        <p:txBody>
          <a:bodyPr wrap="square" lIns="38100" tIns="38100" rIns="38100" bIns="38100" rtlCol="0" anchor="t"/>
          <a:lstStyle/>
          <a:p>
            <a:pPr marL="0" indent="0" algn="r">
              <a:buNone/>
            </a:pPr>
            <a:r>
              <a:rPr lang="en-US" sz="1600" dirty="0">
                <a:solidFill>
                  <a:srgbClr val="595959"/>
                </a:solidFill>
                <a:latin typeface="Comic Sans MS" pitchFamily="34" charset="0"/>
                <a:ea typeface="Comic Sans MS" pitchFamily="34" charset="-122"/>
                <a:cs typeface="Comic Sans MS" pitchFamily="34" charset="-120"/>
              </a:rPr>
              <a:t>HTML Forms</a:t>
            </a:r>
            <a:endParaRPr lang="en-US" sz="1600" dirty="0"/>
          </a:p>
        </p:txBody>
      </p:sp>
      <p:sp>
        <p:nvSpPr>
          <p:cNvPr id="3" name="Text 1"/>
          <p:cNvSpPr/>
          <p:nvPr/>
        </p:nvSpPr>
        <p:spPr>
          <a:xfrm>
            <a:off x="0" y="10149840"/>
            <a:ext cx="7559985" cy="365760"/>
          </a:xfrm>
          <a:prstGeom prst="rect">
            <a:avLst/>
          </a:prstGeom>
          <a:noFill/>
          <a:ln/>
        </p:spPr>
        <p:txBody>
          <a:bodyPr wrap="square" lIns="38100" tIns="38100" rIns="38100" bIns="38100" rtlCol="0" anchor="t"/>
          <a:lstStyle/>
          <a:p>
            <a:pPr marL="0" indent="0" algn="ctr">
              <a:buNone/>
            </a:pPr>
            <a:r>
              <a:rPr lang="en-US" sz="1600">
                <a:solidFill>
                  <a:srgbClr val="000000"/>
                </a:solidFill>
                <a:latin typeface="Comic Sans MS" pitchFamily="34" charset="0"/>
                <a:ea typeface="Comic Sans MS" pitchFamily="34" charset="-122"/>
                <a:cs typeface="Comic Sans MS" pitchFamily="34" charset="-120"/>
              </a:rPr>
              <a:t>25</a:t>
            </a:r>
            <a:endParaRPr lang="en-US" sz="1600" dirty="0"/>
          </a:p>
        </p:txBody>
      </p:sp>
      <p:sp>
        <p:nvSpPr>
          <p:cNvPr id="4" name="Text 2"/>
          <p:cNvSpPr/>
          <p:nvPr/>
        </p:nvSpPr>
        <p:spPr>
          <a:xfrm>
            <a:off x="457200" y="822960"/>
            <a:ext cx="6645585" cy="596392"/>
          </a:xfrm>
          <a:prstGeom prst="rect">
            <a:avLst/>
          </a:prstGeom>
          <a:noFill/>
          <a:ln/>
        </p:spPr>
        <p:txBody>
          <a:bodyPr wrap="square" lIns="38100" tIns="38100" rIns="38100" bIns="38100" rtlCol="0" anchor="t"/>
          <a:lstStyle/>
          <a:p>
            <a:pPr marL="0" indent="0" algn="ctr">
              <a:buNone/>
            </a:pPr>
            <a:r>
              <a:rPr lang="en-US" sz="2800" b="1" u="sng" dirty="0">
                <a:solidFill>
                  <a:srgbClr val="000000"/>
                </a:solidFill>
                <a:latin typeface="Comic Sans MS" pitchFamily="34" charset="0"/>
                <a:ea typeface="Comic Sans MS" pitchFamily="34" charset="-122"/>
                <a:cs typeface="Comic Sans MS" pitchFamily="34" charset="-120"/>
              </a:rPr>
              <a:t>TASK 3</a:t>
            </a:r>
            <a:endParaRPr lang="en-US" sz="2800" dirty="0"/>
          </a:p>
        </p:txBody>
      </p:sp>
      <p:sp>
        <p:nvSpPr>
          <p:cNvPr id="6" name="Text 4"/>
          <p:cNvSpPr/>
          <p:nvPr/>
        </p:nvSpPr>
        <p:spPr>
          <a:xfrm>
            <a:off x="457200" y="2192528"/>
            <a:ext cx="6645585" cy="515620"/>
          </a:xfrm>
          <a:prstGeom prst="rect">
            <a:avLst/>
          </a:prstGeom>
          <a:noFill/>
          <a:ln/>
        </p:spPr>
        <p:txBody>
          <a:bodyPr wrap="square" lIns="38100" tIns="38100" rIns="38100" bIns="38100" rtlCol="0" anchor="t"/>
          <a:lstStyle/>
          <a:p>
            <a:pPr marL="0" indent="0" algn="l">
              <a:buNone/>
            </a:pPr>
            <a:r>
              <a:rPr lang="en-US" sz="2200" b="1" dirty="0">
                <a:solidFill>
                  <a:srgbClr val="000000"/>
                </a:solidFill>
                <a:latin typeface="Comic Sans MS" pitchFamily="34" charset="0"/>
                <a:ea typeface="Comic Sans MS" pitchFamily="34" charset="-122"/>
                <a:cs typeface="Comic Sans MS" pitchFamily="34" charset="-120"/>
              </a:rPr>
              <a:t>Build a newsletter sign-up form</a:t>
            </a:r>
            <a:endParaRPr lang="en-US" sz="2200" dirty="0"/>
          </a:p>
        </p:txBody>
      </p:sp>
      <p:sp>
        <p:nvSpPr>
          <p:cNvPr id="7" name="Shape 5"/>
          <p:cNvSpPr/>
          <p:nvPr/>
        </p:nvSpPr>
        <p:spPr>
          <a:xfrm>
            <a:off x="457200" y="2717292"/>
            <a:ext cx="6645585" cy="0"/>
          </a:xfrm>
          <a:prstGeom prst="line">
            <a:avLst/>
          </a:prstGeom>
          <a:noFill/>
          <a:ln w="19050">
            <a:solidFill>
              <a:srgbClr val="000000"/>
            </a:solidFill>
            <a:prstDash val="solid"/>
          </a:ln>
        </p:spPr>
        <p:txBody>
          <a:bodyPr/>
          <a:lstStyle/>
          <a:p>
            <a:endParaRPr lang="en-GB"/>
          </a:p>
        </p:txBody>
      </p:sp>
      <p:sp>
        <p:nvSpPr>
          <p:cNvPr id="8" name="Text 6"/>
          <p:cNvSpPr/>
          <p:nvPr/>
        </p:nvSpPr>
        <p:spPr>
          <a:xfrm>
            <a:off x="457200" y="2827020"/>
            <a:ext cx="3630088" cy="957072"/>
          </a:xfrm>
          <a:prstGeom prst="rect">
            <a:avLst/>
          </a:prstGeom>
          <a:noFill/>
          <a:ln/>
        </p:spPr>
        <p:txBody>
          <a:bodyPr wrap="square" lIns="38100" tIns="38100" rIns="38100" bIns="38100" rtlCol="0" anchor="t"/>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Working on your own, create a file called </a:t>
            </a:r>
            <a:r>
              <a:rPr lang="en-US" sz="1600" b="1" dirty="0">
                <a:solidFill>
                  <a:srgbClr val="000000"/>
                </a:solidFill>
                <a:latin typeface="Comic Sans MS" pitchFamily="34" charset="0"/>
                <a:ea typeface="Comic Sans MS" pitchFamily="34" charset="-122"/>
                <a:cs typeface="Comic Sans MS" pitchFamily="34" charset="-120"/>
              </a:rPr>
              <a:t>newsletter.html</a:t>
            </a:r>
            <a:r>
              <a:rPr lang="en-US" sz="1600" dirty="0">
                <a:solidFill>
                  <a:srgbClr val="000000"/>
                </a:solidFill>
                <a:latin typeface="Comic Sans MS" pitchFamily="34" charset="0"/>
                <a:ea typeface="Comic Sans MS" pitchFamily="34" charset="-122"/>
                <a:cs typeface="Comic Sans MS" pitchFamily="34" charset="-120"/>
              </a:rPr>
              <a:t> containing a form that:</a:t>
            </a:r>
            <a:endParaRPr lang="en-US" sz="1600" dirty="0"/>
          </a:p>
        </p:txBody>
      </p:sp>
      <p:sp>
        <p:nvSpPr>
          <p:cNvPr id="9" name="Text 7"/>
          <p:cNvSpPr/>
          <p:nvPr/>
        </p:nvSpPr>
        <p:spPr>
          <a:xfrm>
            <a:off x="502920" y="3857244"/>
            <a:ext cx="274320" cy="334264"/>
          </a:xfrm>
          <a:prstGeom prst="rect">
            <a:avLst/>
          </a:prstGeom>
          <a:noFill/>
          <a:ln/>
        </p:spPr>
        <p:txBody>
          <a:bodyPr wrap="square" lIns="38100" tIns="38100" rIns="38100" bIns="38100" rtlCol="0" anchor="t"/>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a:t>
            </a:r>
            <a:endParaRPr lang="en-US" sz="1600" dirty="0"/>
          </a:p>
        </p:txBody>
      </p:sp>
      <p:sp>
        <p:nvSpPr>
          <p:cNvPr id="10" name="Text 8"/>
          <p:cNvSpPr/>
          <p:nvPr/>
        </p:nvSpPr>
        <p:spPr>
          <a:xfrm>
            <a:off x="731520" y="3857244"/>
            <a:ext cx="3355768" cy="902208"/>
          </a:xfrm>
          <a:prstGeom prst="rect">
            <a:avLst/>
          </a:prstGeom>
          <a:noFill/>
          <a:ln/>
        </p:spPr>
        <p:txBody>
          <a:bodyPr wrap="square" lIns="38100" tIns="38100" rIns="38100" bIns="38100" rtlCol="0" anchor="t"/>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sends its data to subscribe.php using the post method</a:t>
            </a:r>
            <a:endParaRPr lang="en-US" sz="1600" dirty="0"/>
          </a:p>
        </p:txBody>
      </p:sp>
      <p:sp>
        <p:nvSpPr>
          <p:cNvPr id="11" name="Text 9"/>
          <p:cNvSpPr/>
          <p:nvPr/>
        </p:nvSpPr>
        <p:spPr>
          <a:xfrm>
            <a:off x="502920" y="4832604"/>
            <a:ext cx="274320" cy="334264"/>
          </a:xfrm>
          <a:prstGeom prst="rect">
            <a:avLst/>
          </a:prstGeom>
          <a:noFill/>
          <a:ln/>
        </p:spPr>
        <p:txBody>
          <a:bodyPr wrap="square" lIns="38100" tIns="38100" rIns="38100" bIns="38100" rtlCol="0" anchor="t"/>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a:t>
            </a:r>
            <a:endParaRPr lang="en-US" sz="1600" dirty="0"/>
          </a:p>
        </p:txBody>
      </p:sp>
      <p:sp>
        <p:nvSpPr>
          <p:cNvPr id="12" name="Text 10"/>
          <p:cNvSpPr/>
          <p:nvPr/>
        </p:nvSpPr>
        <p:spPr>
          <a:xfrm>
            <a:off x="731520" y="4832604"/>
            <a:ext cx="3355768" cy="613664"/>
          </a:xfrm>
          <a:prstGeom prst="rect">
            <a:avLst/>
          </a:prstGeom>
          <a:noFill/>
          <a:ln/>
        </p:spPr>
        <p:txBody>
          <a:bodyPr wrap="square" lIns="38100" tIns="38100" rIns="38100" bIns="38100" rtlCol="0" anchor="t"/>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asks for a name using type="text"</a:t>
            </a:r>
            <a:endParaRPr lang="en-US" sz="1600" dirty="0"/>
          </a:p>
        </p:txBody>
      </p:sp>
      <p:sp>
        <p:nvSpPr>
          <p:cNvPr id="13" name="Text 11"/>
          <p:cNvSpPr/>
          <p:nvPr/>
        </p:nvSpPr>
        <p:spPr>
          <a:xfrm>
            <a:off x="502920" y="5519420"/>
            <a:ext cx="274320" cy="334264"/>
          </a:xfrm>
          <a:prstGeom prst="rect">
            <a:avLst/>
          </a:prstGeom>
          <a:noFill/>
          <a:ln/>
        </p:spPr>
        <p:txBody>
          <a:bodyPr wrap="square" lIns="38100" tIns="38100" rIns="38100" bIns="38100" rtlCol="0" anchor="t"/>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a:t>
            </a:r>
            <a:endParaRPr lang="en-US" sz="1600" dirty="0"/>
          </a:p>
        </p:txBody>
      </p:sp>
      <p:sp>
        <p:nvSpPr>
          <p:cNvPr id="14" name="Text 12"/>
          <p:cNvSpPr/>
          <p:nvPr/>
        </p:nvSpPr>
        <p:spPr>
          <a:xfrm>
            <a:off x="731520" y="5519420"/>
            <a:ext cx="3355768" cy="613664"/>
          </a:xfrm>
          <a:prstGeom prst="rect">
            <a:avLst/>
          </a:prstGeom>
          <a:noFill/>
          <a:ln/>
        </p:spPr>
        <p:txBody>
          <a:bodyPr wrap="square" lIns="38100" tIns="38100" rIns="38100" bIns="38100" rtlCol="0" anchor="t"/>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asks for an email address using type="email"</a:t>
            </a:r>
            <a:endParaRPr lang="en-US" sz="1600" dirty="0"/>
          </a:p>
        </p:txBody>
      </p:sp>
      <p:sp>
        <p:nvSpPr>
          <p:cNvPr id="15" name="Text 13"/>
          <p:cNvSpPr/>
          <p:nvPr/>
        </p:nvSpPr>
        <p:spPr>
          <a:xfrm>
            <a:off x="502920" y="6206236"/>
            <a:ext cx="274320" cy="334264"/>
          </a:xfrm>
          <a:prstGeom prst="rect">
            <a:avLst/>
          </a:prstGeom>
          <a:noFill/>
          <a:ln/>
        </p:spPr>
        <p:txBody>
          <a:bodyPr wrap="square" lIns="38100" tIns="38100" rIns="38100" bIns="38100" rtlCol="0" anchor="t"/>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a:t>
            </a:r>
            <a:endParaRPr lang="en-US" sz="1600" dirty="0"/>
          </a:p>
        </p:txBody>
      </p:sp>
      <p:sp>
        <p:nvSpPr>
          <p:cNvPr id="16" name="Text 14"/>
          <p:cNvSpPr/>
          <p:nvPr/>
        </p:nvSpPr>
        <p:spPr>
          <a:xfrm>
            <a:off x="731520" y="6206236"/>
            <a:ext cx="3355768" cy="613664"/>
          </a:xfrm>
          <a:prstGeom prst="rect">
            <a:avLst/>
          </a:prstGeom>
          <a:noFill/>
          <a:ln/>
        </p:spPr>
        <p:txBody>
          <a:bodyPr wrap="square" lIns="38100" tIns="38100" rIns="38100" bIns="38100" rtlCol="0" anchor="t"/>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links every label to its box with for and id</a:t>
            </a:r>
            <a:endParaRPr lang="en-US" sz="1600" dirty="0"/>
          </a:p>
        </p:txBody>
      </p:sp>
      <p:sp>
        <p:nvSpPr>
          <p:cNvPr id="17" name="Text 15"/>
          <p:cNvSpPr/>
          <p:nvPr/>
        </p:nvSpPr>
        <p:spPr>
          <a:xfrm>
            <a:off x="502920" y="6893052"/>
            <a:ext cx="274320" cy="334264"/>
          </a:xfrm>
          <a:prstGeom prst="rect">
            <a:avLst/>
          </a:prstGeom>
          <a:noFill/>
          <a:ln/>
        </p:spPr>
        <p:txBody>
          <a:bodyPr wrap="square" lIns="38100" tIns="38100" rIns="38100" bIns="38100" rtlCol="0" anchor="t"/>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a:t>
            </a:r>
            <a:endParaRPr lang="en-US" sz="1600" dirty="0"/>
          </a:p>
        </p:txBody>
      </p:sp>
      <p:sp>
        <p:nvSpPr>
          <p:cNvPr id="18" name="Text 16"/>
          <p:cNvSpPr/>
          <p:nvPr/>
        </p:nvSpPr>
        <p:spPr>
          <a:xfrm>
            <a:off x="731520" y="6893052"/>
            <a:ext cx="3355768" cy="613664"/>
          </a:xfrm>
          <a:prstGeom prst="rect">
            <a:avLst/>
          </a:prstGeom>
          <a:noFill/>
          <a:ln/>
        </p:spPr>
        <p:txBody>
          <a:bodyPr wrap="square" lIns="38100" tIns="38100" rIns="38100" bIns="38100" rtlCol="0" anchor="t"/>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has a button that reads Subscribe</a:t>
            </a:r>
            <a:endParaRPr lang="en-US" sz="1600" dirty="0"/>
          </a:p>
        </p:txBody>
      </p:sp>
      <p:pic>
        <p:nvPicPr>
          <p:cNvPr id="19" name="Image 0" descr="crops/p57.jpg"/>
          <p:cNvPicPr>
            <a:picLocks noChangeAspect="1"/>
          </p:cNvPicPr>
          <p:nvPr/>
        </p:nvPicPr>
        <p:blipFill>
          <a:blip r:embed="rId3"/>
          <a:stretch>
            <a:fillRect/>
          </a:stretch>
        </p:blipFill>
        <p:spPr>
          <a:xfrm>
            <a:off x="4298494" y="4606597"/>
            <a:ext cx="2775965" cy="1120542"/>
          </a:xfrm>
          <a:prstGeom prst="rect">
            <a:avLst/>
          </a:prstGeom>
        </p:spPr>
      </p:pic>
      <p:sp>
        <p:nvSpPr>
          <p:cNvPr id="20" name="Text 17"/>
          <p:cNvSpPr/>
          <p:nvPr/>
        </p:nvSpPr>
        <p:spPr>
          <a:xfrm>
            <a:off x="457200" y="7653020"/>
            <a:ext cx="6645585" cy="668528"/>
          </a:xfrm>
          <a:prstGeom prst="rect">
            <a:avLst/>
          </a:prstGeom>
          <a:noFill/>
          <a:ln/>
        </p:spPr>
        <p:txBody>
          <a:bodyPr wrap="square" lIns="38100" tIns="38100" rIns="38100" bIns="38100" rtlCol="0" anchor="t"/>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Then open it in a browser and click each label. Does the cursor jump into the box beside it?</a:t>
            </a:r>
            <a:endParaRPr lang="en-US" sz="16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4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137160"/>
            <a:ext cx="6645585" cy="365760"/>
          </a:xfrm>
          <a:prstGeom prst="rect">
            <a:avLst/>
          </a:prstGeom>
          <a:noFill/>
          <a:ln/>
        </p:spPr>
        <p:txBody>
          <a:bodyPr wrap="square" lIns="38100" tIns="38100" rIns="38100" bIns="38100" rtlCol="0" anchor="t"/>
          <a:lstStyle/>
          <a:p>
            <a:pPr marL="0" indent="0" algn="r">
              <a:buNone/>
            </a:pPr>
            <a:r>
              <a:rPr lang="en-US" sz="1600" dirty="0">
                <a:solidFill>
                  <a:srgbClr val="595959"/>
                </a:solidFill>
                <a:latin typeface="Comic Sans MS" pitchFamily="34" charset="0"/>
                <a:ea typeface="Comic Sans MS" pitchFamily="34" charset="-122"/>
                <a:cs typeface="Comic Sans MS" pitchFamily="34" charset="-120"/>
              </a:rPr>
              <a:t>HTML Forms</a:t>
            </a:r>
            <a:endParaRPr lang="en-US" sz="1600" dirty="0"/>
          </a:p>
        </p:txBody>
      </p:sp>
      <p:sp>
        <p:nvSpPr>
          <p:cNvPr id="4" name="Text 2"/>
          <p:cNvSpPr/>
          <p:nvPr/>
        </p:nvSpPr>
        <p:spPr>
          <a:xfrm>
            <a:off x="457200" y="640080"/>
            <a:ext cx="6645585" cy="379984"/>
          </a:xfrm>
          <a:prstGeom prst="rect">
            <a:avLst/>
          </a:prstGeom>
          <a:noFill/>
          <a:ln/>
        </p:spPr>
        <p:txBody>
          <a:bodyPr wrap="square" lIns="38100" tIns="38100" rIns="38100" bIns="38100" rtlCol="0" anchor="t"/>
          <a:lstStyle/>
          <a:p>
            <a:pPr marL="0" indent="0" algn="l">
              <a:buNone/>
            </a:pPr>
            <a:r>
              <a:rPr lang="en-US" sz="1600" b="1" dirty="0">
                <a:solidFill>
                  <a:srgbClr val="000000"/>
                </a:solidFill>
                <a:latin typeface="Comic Sans MS" pitchFamily="34" charset="0"/>
                <a:ea typeface="Comic Sans MS" pitchFamily="34" charset="-122"/>
                <a:cs typeface="Comic Sans MS" pitchFamily="34" charset="-120"/>
              </a:rPr>
              <a:t>Write your code here:</a:t>
            </a:r>
            <a:endParaRPr lang="en-US" sz="1600" dirty="0"/>
          </a:p>
        </p:txBody>
      </p:sp>
      <p:sp>
        <p:nvSpPr>
          <p:cNvPr id="5" name="Shape 3"/>
          <p:cNvSpPr/>
          <p:nvPr/>
        </p:nvSpPr>
        <p:spPr>
          <a:xfrm>
            <a:off x="457200" y="1504696"/>
            <a:ext cx="6645585" cy="0"/>
          </a:xfrm>
          <a:prstGeom prst="line">
            <a:avLst/>
          </a:prstGeom>
          <a:noFill/>
          <a:ln w="9525">
            <a:solidFill>
              <a:srgbClr val="808080"/>
            </a:solidFill>
            <a:prstDash val="solid"/>
          </a:ln>
        </p:spPr>
        <p:txBody>
          <a:bodyPr/>
          <a:lstStyle/>
          <a:p>
            <a:endParaRPr lang="en-GB"/>
          </a:p>
        </p:txBody>
      </p:sp>
      <p:sp>
        <p:nvSpPr>
          <p:cNvPr id="6" name="Shape 4"/>
          <p:cNvSpPr/>
          <p:nvPr/>
        </p:nvSpPr>
        <p:spPr>
          <a:xfrm>
            <a:off x="457200" y="1916176"/>
            <a:ext cx="6645585" cy="0"/>
          </a:xfrm>
          <a:prstGeom prst="line">
            <a:avLst/>
          </a:prstGeom>
          <a:noFill/>
          <a:ln w="9525">
            <a:solidFill>
              <a:srgbClr val="808080"/>
            </a:solidFill>
            <a:prstDash val="solid"/>
          </a:ln>
        </p:spPr>
        <p:txBody>
          <a:bodyPr/>
          <a:lstStyle/>
          <a:p>
            <a:endParaRPr lang="en-GB"/>
          </a:p>
        </p:txBody>
      </p:sp>
      <p:sp>
        <p:nvSpPr>
          <p:cNvPr id="7" name="Shape 5"/>
          <p:cNvSpPr/>
          <p:nvPr/>
        </p:nvSpPr>
        <p:spPr>
          <a:xfrm>
            <a:off x="457200" y="2327656"/>
            <a:ext cx="6645585" cy="0"/>
          </a:xfrm>
          <a:prstGeom prst="line">
            <a:avLst/>
          </a:prstGeom>
          <a:noFill/>
          <a:ln w="9525">
            <a:solidFill>
              <a:srgbClr val="808080"/>
            </a:solidFill>
            <a:prstDash val="solid"/>
          </a:ln>
        </p:spPr>
        <p:txBody>
          <a:bodyPr/>
          <a:lstStyle/>
          <a:p>
            <a:endParaRPr lang="en-GB"/>
          </a:p>
        </p:txBody>
      </p:sp>
      <p:sp>
        <p:nvSpPr>
          <p:cNvPr id="8" name="Shape 6"/>
          <p:cNvSpPr/>
          <p:nvPr/>
        </p:nvSpPr>
        <p:spPr>
          <a:xfrm>
            <a:off x="457200" y="2739136"/>
            <a:ext cx="6645585" cy="0"/>
          </a:xfrm>
          <a:prstGeom prst="line">
            <a:avLst/>
          </a:prstGeom>
          <a:noFill/>
          <a:ln w="9525">
            <a:solidFill>
              <a:srgbClr val="808080"/>
            </a:solidFill>
            <a:prstDash val="solid"/>
          </a:ln>
        </p:spPr>
        <p:txBody>
          <a:bodyPr/>
          <a:lstStyle/>
          <a:p>
            <a:endParaRPr lang="en-GB"/>
          </a:p>
        </p:txBody>
      </p:sp>
      <p:sp>
        <p:nvSpPr>
          <p:cNvPr id="9" name="Shape 7"/>
          <p:cNvSpPr/>
          <p:nvPr/>
        </p:nvSpPr>
        <p:spPr>
          <a:xfrm>
            <a:off x="457200" y="3150616"/>
            <a:ext cx="6645585" cy="0"/>
          </a:xfrm>
          <a:prstGeom prst="line">
            <a:avLst/>
          </a:prstGeom>
          <a:noFill/>
          <a:ln w="9525">
            <a:solidFill>
              <a:srgbClr val="808080"/>
            </a:solidFill>
            <a:prstDash val="solid"/>
          </a:ln>
        </p:spPr>
        <p:txBody>
          <a:bodyPr/>
          <a:lstStyle/>
          <a:p>
            <a:endParaRPr lang="en-GB"/>
          </a:p>
        </p:txBody>
      </p:sp>
      <p:sp>
        <p:nvSpPr>
          <p:cNvPr id="10" name="Shape 8"/>
          <p:cNvSpPr/>
          <p:nvPr/>
        </p:nvSpPr>
        <p:spPr>
          <a:xfrm>
            <a:off x="457200" y="3562096"/>
            <a:ext cx="6645585" cy="0"/>
          </a:xfrm>
          <a:prstGeom prst="line">
            <a:avLst/>
          </a:prstGeom>
          <a:noFill/>
          <a:ln w="9525">
            <a:solidFill>
              <a:srgbClr val="808080"/>
            </a:solidFill>
            <a:prstDash val="solid"/>
          </a:ln>
        </p:spPr>
        <p:txBody>
          <a:bodyPr/>
          <a:lstStyle/>
          <a:p>
            <a:endParaRPr lang="en-GB"/>
          </a:p>
        </p:txBody>
      </p:sp>
      <p:sp>
        <p:nvSpPr>
          <p:cNvPr id="11" name="Shape 9"/>
          <p:cNvSpPr/>
          <p:nvPr/>
        </p:nvSpPr>
        <p:spPr>
          <a:xfrm>
            <a:off x="457200" y="3973576"/>
            <a:ext cx="6645585" cy="0"/>
          </a:xfrm>
          <a:prstGeom prst="line">
            <a:avLst/>
          </a:prstGeom>
          <a:noFill/>
          <a:ln w="9525">
            <a:solidFill>
              <a:srgbClr val="808080"/>
            </a:solidFill>
            <a:prstDash val="solid"/>
          </a:ln>
        </p:spPr>
        <p:txBody>
          <a:bodyPr/>
          <a:lstStyle/>
          <a:p>
            <a:endParaRPr lang="en-GB"/>
          </a:p>
        </p:txBody>
      </p:sp>
      <p:sp>
        <p:nvSpPr>
          <p:cNvPr id="12" name="Shape 10"/>
          <p:cNvSpPr/>
          <p:nvPr/>
        </p:nvSpPr>
        <p:spPr>
          <a:xfrm>
            <a:off x="457200" y="4385056"/>
            <a:ext cx="6645585" cy="0"/>
          </a:xfrm>
          <a:prstGeom prst="line">
            <a:avLst/>
          </a:prstGeom>
          <a:noFill/>
          <a:ln w="9525">
            <a:solidFill>
              <a:srgbClr val="808080"/>
            </a:solidFill>
            <a:prstDash val="solid"/>
          </a:ln>
        </p:spPr>
        <p:txBody>
          <a:bodyPr/>
          <a:lstStyle/>
          <a:p>
            <a:endParaRPr lang="en-GB"/>
          </a:p>
        </p:txBody>
      </p:sp>
      <p:sp>
        <p:nvSpPr>
          <p:cNvPr id="13" name="Shape 11"/>
          <p:cNvSpPr/>
          <p:nvPr/>
        </p:nvSpPr>
        <p:spPr>
          <a:xfrm>
            <a:off x="457200" y="4796536"/>
            <a:ext cx="6645585" cy="0"/>
          </a:xfrm>
          <a:prstGeom prst="line">
            <a:avLst/>
          </a:prstGeom>
          <a:noFill/>
          <a:ln w="9525">
            <a:solidFill>
              <a:srgbClr val="808080"/>
            </a:solidFill>
            <a:prstDash val="solid"/>
          </a:ln>
        </p:spPr>
        <p:txBody>
          <a:bodyPr/>
          <a:lstStyle/>
          <a:p>
            <a:endParaRPr lang="en-GB"/>
          </a:p>
        </p:txBody>
      </p:sp>
      <p:sp>
        <p:nvSpPr>
          <p:cNvPr id="14" name="Shape 12"/>
          <p:cNvSpPr/>
          <p:nvPr/>
        </p:nvSpPr>
        <p:spPr>
          <a:xfrm>
            <a:off x="457200" y="5208016"/>
            <a:ext cx="6645585" cy="0"/>
          </a:xfrm>
          <a:prstGeom prst="line">
            <a:avLst/>
          </a:prstGeom>
          <a:noFill/>
          <a:ln w="9525">
            <a:solidFill>
              <a:srgbClr val="808080"/>
            </a:solidFill>
            <a:prstDash val="solid"/>
          </a:ln>
        </p:spPr>
        <p:txBody>
          <a:bodyPr/>
          <a:lstStyle/>
          <a:p>
            <a:endParaRPr lang="en-GB"/>
          </a:p>
        </p:txBody>
      </p:sp>
      <p:sp>
        <p:nvSpPr>
          <p:cNvPr id="15" name="Shape 13"/>
          <p:cNvSpPr/>
          <p:nvPr/>
        </p:nvSpPr>
        <p:spPr>
          <a:xfrm>
            <a:off x="457200" y="5619496"/>
            <a:ext cx="6645585" cy="0"/>
          </a:xfrm>
          <a:prstGeom prst="line">
            <a:avLst/>
          </a:prstGeom>
          <a:noFill/>
          <a:ln w="9525">
            <a:solidFill>
              <a:srgbClr val="808080"/>
            </a:solidFill>
            <a:prstDash val="solid"/>
          </a:ln>
        </p:spPr>
        <p:txBody>
          <a:bodyPr/>
          <a:lstStyle/>
          <a:p>
            <a:endParaRPr lang="en-GB"/>
          </a:p>
        </p:txBody>
      </p:sp>
      <p:sp>
        <p:nvSpPr>
          <p:cNvPr id="16" name="Shape 14"/>
          <p:cNvSpPr/>
          <p:nvPr/>
        </p:nvSpPr>
        <p:spPr>
          <a:xfrm>
            <a:off x="457200" y="6030976"/>
            <a:ext cx="6645585" cy="0"/>
          </a:xfrm>
          <a:prstGeom prst="line">
            <a:avLst/>
          </a:prstGeom>
          <a:noFill/>
          <a:ln w="9525">
            <a:solidFill>
              <a:srgbClr val="808080"/>
            </a:solidFill>
            <a:prstDash val="solid"/>
          </a:ln>
        </p:spPr>
        <p:txBody>
          <a:bodyPr/>
          <a:lstStyle/>
          <a:p>
            <a:endParaRPr lang="en-GB"/>
          </a:p>
        </p:txBody>
      </p:sp>
      <p:sp>
        <p:nvSpPr>
          <p:cNvPr id="18" name="Shape 6">
            <a:extLst>
              <a:ext uri="{FF2B5EF4-FFF2-40B4-BE49-F238E27FC236}">
                <a16:creationId xmlns:a16="http://schemas.microsoft.com/office/drawing/2014/main" id="{978F3B36-B2F4-C4D0-1838-47152603C09F}"/>
              </a:ext>
            </a:extLst>
          </p:cNvPr>
          <p:cNvSpPr/>
          <p:nvPr/>
        </p:nvSpPr>
        <p:spPr>
          <a:xfrm>
            <a:off x="457200" y="6414665"/>
            <a:ext cx="6645585" cy="0"/>
          </a:xfrm>
          <a:prstGeom prst="line">
            <a:avLst/>
          </a:prstGeom>
          <a:noFill/>
          <a:ln w="9525">
            <a:solidFill>
              <a:srgbClr val="808080"/>
            </a:solidFill>
            <a:prstDash val="solid"/>
          </a:ln>
        </p:spPr>
        <p:txBody>
          <a:bodyPr/>
          <a:lstStyle/>
          <a:p>
            <a:endParaRPr lang="en-GB"/>
          </a:p>
        </p:txBody>
      </p:sp>
      <p:sp>
        <p:nvSpPr>
          <p:cNvPr id="20" name="Shape 7">
            <a:extLst>
              <a:ext uri="{FF2B5EF4-FFF2-40B4-BE49-F238E27FC236}">
                <a16:creationId xmlns:a16="http://schemas.microsoft.com/office/drawing/2014/main" id="{4995D928-F12F-91BD-7B23-9D4003C4E6AE}"/>
              </a:ext>
            </a:extLst>
          </p:cNvPr>
          <p:cNvSpPr/>
          <p:nvPr/>
        </p:nvSpPr>
        <p:spPr>
          <a:xfrm>
            <a:off x="457200" y="6826145"/>
            <a:ext cx="6645585" cy="0"/>
          </a:xfrm>
          <a:prstGeom prst="line">
            <a:avLst/>
          </a:prstGeom>
          <a:noFill/>
          <a:ln w="9525">
            <a:solidFill>
              <a:srgbClr val="808080"/>
            </a:solidFill>
            <a:prstDash val="solid"/>
          </a:ln>
        </p:spPr>
        <p:txBody>
          <a:bodyPr/>
          <a:lstStyle/>
          <a:p>
            <a:endParaRPr lang="en-GB"/>
          </a:p>
        </p:txBody>
      </p:sp>
      <p:sp>
        <p:nvSpPr>
          <p:cNvPr id="22" name="Shape 8">
            <a:extLst>
              <a:ext uri="{FF2B5EF4-FFF2-40B4-BE49-F238E27FC236}">
                <a16:creationId xmlns:a16="http://schemas.microsoft.com/office/drawing/2014/main" id="{D18C16E5-B3DC-1E29-7A4D-BD78BF9A3A64}"/>
              </a:ext>
            </a:extLst>
          </p:cNvPr>
          <p:cNvSpPr/>
          <p:nvPr/>
        </p:nvSpPr>
        <p:spPr>
          <a:xfrm>
            <a:off x="457200" y="7237625"/>
            <a:ext cx="6645585" cy="0"/>
          </a:xfrm>
          <a:prstGeom prst="line">
            <a:avLst/>
          </a:prstGeom>
          <a:noFill/>
          <a:ln w="9525">
            <a:solidFill>
              <a:srgbClr val="808080"/>
            </a:solidFill>
            <a:prstDash val="solid"/>
          </a:ln>
        </p:spPr>
        <p:txBody>
          <a:bodyPr/>
          <a:lstStyle/>
          <a:p>
            <a:endParaRPr lang="en-GB"/>
          </a:p>
        </p:txBody>
      </p:sp>
      <p:sp>
        <p:nvSpPr>
          <p:cNvPr id="24" name="Shape 9">
            <a:extLst>
              <a:ext uri="{FF2B5EF4-FFF2-40B4-BE49-F238E27FC236}">
                <a16:creationId xmlns:a16="http://schemas.microsoft.com/office/drawing/2014/main" id="{0BB6BD2D-EAE9-9C26-F4C7-B1B6461CCDE0}"/>
              </a:ext>
            </a:extLst>
          </p:cNvPr>
          <p:cNvSpPr/>
          <p:nvPr/>
        </p:nvSpPr>
        <p:spPr>
          <a:xfrm>
            <a:off x="457200" y="7649105"/>
            <a:ext cx="6645585" cy="0"/>
          </a:xfrm>
          <a:prstGeom prst="line">
            <a:avLst/>
          </a:prstGeom>
          <a:noFill/>
          <a:ln w="9525">
            <a:solidFill>
              <a:srgbClr val="808080"/>
            </a:solidFill>
            <a:prstDash val="solid"/>
          </a:ln>
        </p:spPr>
        <p:txBody>
          <a:bodyPr/>
          <a:lstStyle/>
          <a:p>
            <a:endParaRPr lang="en-GB"/>
          </a:p>
        </p:txBody>
      </p:sp>
      <p:sp>
        <p:nvSpPr>
          <p:cNvPr id="26" name="Shape 10">
            <a:extLst>
              <a:ext uri="{FF2B5EF4-FFF2-40B4-BE49-F238E27FC236}">
                <a16:creationId xmlns:a16="http://schemas.microsoft.com/office/drawing/2014/main" id="{B0834079-E571-04D8-5722-E99F82C4DAC8}"/>
              </a:ext>
            </a:extLst>
          </p:cNvPr>
          <p:cNvSpPr/>
          <p:nvPr/>
        </p:nvSpPr>
        <p:spPr>
          <a:xfrm>
            <a:off x="457200" y="8060585"/>
            <a:ext cx="6645585" cy="0"/>
          </a:xfrm>
          <a:prstGeom prst="line">
            <a:avLst/>
          </a:prstGeom>
          <a:noFill/>
          <a:ln w="9525">
            <a:solidFill>
              <a:srgbClr val="808080"/>
            </a:solidFill>
            <a:prstDash val="solid"/>
          </a:ln>
        </p:spPr>
        <p:txBody>
          <a:bodyPr/>
          <a:lstStyle/>
          <a:p>
            <a:endParaRPr lang="en-GB"/>
          </a:p>
        </p:txBody>
      </p:sp>
      <p:sp>
        <p:nvSpPr>
          <p:cNvPr id="28" name="Shape 11">
            <a:extLst>
              <a:ext uri="{FF2B5EF4-FFF2-40B4-BE49-F238E27FC236}">
                <a16:creationId xmlns:a16="http://schemas.microsoft.com/office/drawing/2014/main" id="{3B89AFDB-2349-97AE-1816-0BDEAA70CECA}"/>
              </a:ext>
            </a:extLst>
          </p:cNvPr>
          <p:cNvSpPr/>
          <p:nvPr/>
        </p:nvSpPr>
        <p:spPr>
          <a:xfrm>
            <a:off x="457200" y="8472065"/>
            <a:ext cx="6645585" cy="0"/>
          </a:xfrm>
          <a:prstGeom prst="line">
            <a:avLst/>
          </a:prstGeom>
          <a:noFill/>
          <a:ln w="9525">
            <a:solidFill>
              <a:srgbClr val="808080"/>
            </a:solidFill>
            <a:prstDash val="solid"/>
          </a:ln>
        </p:spPr>
        <p:txBody>
          <a:bodyPr/>
          <a:lstStyle/>
          <a:p>
            <a:endParaRPr lang="en-GB"/>
          </a:p>
        </p:txBody>
      </p:sp>
      <p:sp>
        <p:nvSpPr>
          <p:cNvPr id="30" name="Shape 12">
            <a:extLst>
              <a:ext uri="{FF2B5EF4-FFF2-40B4-BE49-F238E27FC236}">
                <a16:creationId xmlns:a16="http://schemas.microsoft.com/office/drawing/2014/main" id="{FCA849B6-A491-B309-8DFF-FD49D75CB699}"/>
              </a:ext>
            </a:extLst>
          </p:cNvPr>
          <p:cNvSpPr/>
          <p:nvPr/>
        </p:nvSpPr>
        <p:spPr>
          <a:xfrm>
            <a:off x="457200" y="8883545"/>
            <a:ext cx="6645585" cy="0"/>
          </a:xfrm>
          <a:prstGeom prst="line">
            <a:avLst/>
          </a:prstGeom>
          <a:noFill/>
          <a:ln w="9525">
            <a:solidFill>
              <a:srgbClr val="808080"/>
            </a:solidFill>
            <a:prstDash val="solid"/>
          </a:ln>
        </p:spPr>
        <p:txBody>
          <a:bodyPr/>
          <a:lstStyle/>
          <a:p>
            <a:endParaRPr lang="en-GB"/>
          </a:p>
        </p:txBody>
      </p:sp>
      <p:sp>
        <p:nvSpPr>
          <p:cNvPr id="32" name="Shape 13">
            <a:extLst>
              <a:ext uri="{FF2B5EF4-FFF2-40B4-BE49-F238E27FC236}">
                <a16:creationId xmlns:a16="http://schemas.microsoft.com/office/drawing/2014/main" id="{A597C200-9437-C50A-DE14-5B9ACF234872}"/>
              </a:ext>
            </a:extLst>
          </p:cNvPr>
          <p:cNvSpPr/>
          <p:nvPr/>
        </p:nvSpPr>
        <p:spPr>
          <a:xfrm>
            <a:off x="457200" y="9295025"/>
            <a:ext cx="6645585" cy="0"/>
          </a:xfrm>
          <a:prstGeom prst="line">
            <a:avLst/>
          </a:prstGeom>
          <a:noFill/>
          <a:ln w="9525">
            <a:solidFill>
              <a:srgbClr val="808080"/>
            </a:solidFill>
            <a:prstDash val="solid"/>
          </a:ln>
        </p:spPr>
        <p:txBody>
          <a:bodyPr/>
          <a:lstStyle/>
          <a:p>
            <a:endParaRPr lang="en-GB"/>
          </a:p>
        </p:txBody>
      </p:sp>
      <p:sp>
        <p:nvSpPr>
          <p:cNvPr id="34" name="Shape 14">
            <a:extLst>
              <a:ext uri="{FF2B5EF4-FFF2-40B4-BE49-F238E27FC236}">
                <a16:creationId xmlns:a16="http://schemas.microsoft.com/office/drawing/2014/main" id="{37FCC14D-93EB-B417-E397-6B4B888AE52E}"/>
              </a:ext>
            </a:extLst>
          </p:cNvPr>
          <p:cNvSpPr/>
          <p:nvPr/>
        </p:nvSpPr>
        <p:spPr>
          <a:xfrm>
            <a:off x="457200" y="9706505"/>
            <a:ext cx="6645585" cy="0"/>
          </a:xfrm>
          <a:prstGeom prst="line">
            <a:avLst/>
          </a:prstGeom>
          <a:noFill/>
          <a:ln w="9525">
            <a:solidFill>
              <a:srgbClr val="808080"/>
            </a:solidFill>
            <a:prstDash val="solid"/>
          </a:ln>
        </p:spPr>
        <p:txBody>
          <a:bodyPr/>
          <a:lstStyle/>
          <a:p>
            <a:endParaRPr lang="en-GB"/>
          </a:p>
        </p:txBody>
      </p:sp>
      <p:sp>
        <p:nvSpPr>
          <p:cNvPr id="19" name="Text 1">
            <a:extLst>
              <a:ext uri="{FF2B5EF4-FFF2-40B4-BE49-F238E27FC236}">
                <a16:creationId xmlns:a16="http://schemas.microsoft.com/office/drawing/2014/main" id="{7C05D473-04E6-E5A4-86E0-5E620A2CB1A0}"/>
              </a:ext>
            </a:extLst>
          </p:cNvPr>
          <p:cNvSpPr/>
          <p:nvPr/>
        </p:nvSpPr>
        <p:spPr>
          <a:xfrm>
            <a:off x="0" y="10149840"/>
            <a:ext cx="7559985" cy="365760"/>
          </a:xfrm>
          <a:prstGeom prst="rect">
            <a:avLst/>
          </a:prstGeom>
          <a:noFill/>
          <a:ln/>
        </p:spPr>
        <p:txBody>
          <a:bodyPr wrap="square" lIns="38100" tIns="38100" rIns="38100" bIns="38100" rtlCol="0" anchor="t"/>
          <a:lstStyle/>
          <a:p>
            <a:pPr marL="0" indent="0" algn="ctr">
              <a:buNone/>
            </a:pPr>
            <a:r>
              <a:rPr lang="en-US" sz="1600">
                <a:solidFill>
                  <a:srgbClr val="000000"/>
                </a:solidFill>
                <a:latin typeface="Comic Sans MS" pitchFamily="34" charset="0"/>
                <a:ea typeface="Comic Sans MS" pitchFamily="34" charset="-122"/>
                <a:cs typeface="Comic Sans MS" pitchFamily="34" charset="-120"/>
              </a:rPr>
              <a:t>26</a:t>
            </a:r>
            <a:endParaRPr lang="en-US" sz="16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852C5CDF-58F3-5D02-34DD-A8568D8445FC}"/>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7010DC50-8AC8-19B6-2FBB-8B14C9F589A9}"/>
              </a:ext>
            </a:extLst>
          </p:cNvPr>
          <p:cNvSpPr/>
          <p:nvPr/>
        </p:nvSpPr>
        <p:spPr>
          <a:xfrm>
            <a:off x="457200" y="137160"/>
            <a:ext cx="6645585" cy="365760"/>
          </a:xfrm>
          <a:prstGeom prst="rect">
            <a:avLst/>
          </a:prstGeom>
          <a:noFill/>
          <a:ln/>
        </p:spPr>
        <p:txBody>
          <a:bodyPr wrap="square" lIns="38100" tIns="38100" rIns="38100" bIns="38100" rtlCol="0" anchor="t"/>
          <a:lstStyle/>
          <a:p>
            <a:pPr marL="0" indent="0" algn="r">
              <a:buNone/>
            </a:pPr>
            <a:r>
              <a:rPr lang="en-US" sz="1600" dirty="0">
                <a:solidFill>
                  <a:srgbClr val="595959"/>
                </a:solidFill>
                <a:latin typeface="Comic Sans MS" pitchFamily="34" charset="0"/>
                <a:ea typeface="Comic Sans MS" pitchFamily="34" charset="-122"/>
                <a:cs typeface="Comic Sans MS" pitchFamily="34" charset="-120"/>
              </a:rPr>
              <a:t>HTML Forms</a:t>
            </a:r>
            <a:endParaRPr lang="en-US" sz="1600" dirty="0"/>
          </a:p>
        </p:txBody>
      </p:sp>
      <p:sp>
        <p:nvSpPr>
          <p:cNvPr id="3" name="Text 1">
            <a:extLst>
              <a:ext uri="{FF2B5EF4-FFF2-40B4-BE49-F238E27FC236}">
                <a16:creationId xmlns:a16="http://schemas.microsoft.com/office/drawing/2014/main" id="{C7C99081-B1BE-7918-5F34-681D06ADF7A1}"/>
              </a:ext>
            </a:extLst>
          </p:cNvPr>
          <p:cNvSpPr/>
          <p:nvPr/>
        </p:nvSpPr>
        <p:spPr>
          <a:xfrm>
            <a:off x="0" y="10149840"/>
            <a:ext cx="7559985" cy="365760"/>
          </a:xfrm>
          <a:prstGeom prst="rect">
            <a:avLst/>
          </a:prstGeom>
          <a:noFill/>
          <a:ln/>
        </p:spPr>
        <p:txBody>
          <a:bodyPr wrap="square" lIns="38100" tIns="38100" rIns="38100" bIns="38100" rtlCol="0" anchor="t"/>
          <a:lstStyle/>
          <a:p>
            <a:pPr marL="0" indent="0" algn="ctr">
              <a:buNone/>
            </a:pPr>
            <a:r>
              <a:rPr lang="en-US" sz="1600">
                <a:solidFill>
                  <a:srgbClr val="000000"/>
                </a:solidFill>
                <a:latin typeface="Comic Sans MS" pitchFamily="34" charset="0"/>
                <a:ea typeface="Comic Sans MS" pitchFamily="34" charset="-122"/>
                <a:cs typeface="Comic Sans MS" pitchFamily="34" charset="-120"/>
              </a:rPr>
              <a:t>27</a:t>
            </a:r>
            <a:endParaRPr lang="en-US" sz="1600" dirty="0"/>
          </a:p>
        </p:txBody>
      </p:sp>
      <p:sp>
        <p:nvSpPr>
          <p:cNvPr id="4" name="Text 2">
            <a:extLst>
              <a:ext uri="{FF2B5EF4-FFF2-40B4-BE49-F238E27FC236}">
                <a16:creationId xmlns:a16="http://schemas.microsoft.com/office/drawing/2014/main" id="{2F13F2C1-3012-4E86-BE46-A2606CDD499B}"/>
              </a:ext>
            </a:extLst>
          </p:cNvPr>
          <p:cNvSpPr/>
          <p:nvPr/>
        </p:nvSpPr>
        <p:spPr>
          <a:xfrm>
            <a:off x="457200" y="822960"/>
            <a:ext cx="6645585" cy="596392"/>
          </a:xfrm>
          <a:prstGeom prst="rect">
            <a:avLst/>
          </a:prstGeom>
          <a:noFill/>
          <a:ln/>
        </p:spPr>
        <p:txBody>
          <a:bodyPr wrap="square" lIns="38100" tIns="38100" rIns="38100" bIns="38100" rtlCol="0" anchor="t"/>
          <a:lstStyle/>
          <a:p>
            <a:pPr marL="0" indent="0" algn="ctr">
              <a:buNone/>
            </a:pPr>
            <a:r>
              <a:rPr lang="en-US" sz="2800" b="1" u="sng">
                <a:solidFill>
                  <a:srgbClr val="000000"/>
                </a:solidFill>
                <a:latin typeface="Comic Sans MS" pitchFamily="34" charset="0"/>
                <a:ea typeface="Comic Sans MS" pitchFamily="34" charset="-122"/>
                <a:cs typeface="Comic Sans MS" pitchFamily="34" charset="-120"/>
              </a:rPr>
              <a:t>TASK 4</a:t>
            </a:r>
            <a:endParaRPr lang="en-US" sz="2800" dirty="0"/>
          </a:p>
        </p:txBody>
      </p:sp>
      <p:sp>
        <p:nvSpPr>
          <p:cNvPr id="6" name="Text 4">
            <a:extLst>
              <a:ext uri="{FF2B5EF4-FFF2-40B4-BE49-F238E27FC236}">
                <a16:creationId xmlns:a16="http://schemas.microsoft.com/office/drawing/2014/main" id="{2D5215B4-790A-33E8-555E-141EBE846006}"/>
              </a:ext>
            </a:extLst>
          </p:cNvPr>
          <p:cNvSpPr/>
          <p:nvPr/>
        </p:nvSpPr>
        <p:spPr>
          <a:xfrm>
            <a:off x="457200" y="2192528"/>
            <a:ext cx="6645585" cy="515620"/>
          </a:xfrm>
          <a:prstGeom prst="rect">
            <a:avLst/>
          </a:prstGeom>
          <a:noFill/>
          <a:ln/>
        </p:spPr>
        <p:txBody>
          <a:bodyPr wrap="square" lIns="38100" tIns="38100" rIns="38100" bIns="38100" rtlCol="0" anchor="t"/>
          <a:lstStyle/>
          <a:p>
            <a:pPr marL="0" indent="0" algn="l">
              <a:buNone/>
            </a:pPr>
            <a:r>
              <a:rPr lang="en-US" sz="2200" b="1" dirty="0">
                <a:solidFill>
                  <a:srgbClr val="000000"/>
                </a:solidFill>
                <a:latin typeface="Comic Sans MS" pitchFamily="34" charset="0"/>
                <a:ea typeface="Comic Sans MS" pitchFamily="34" charset="-122"/>
                <a:cs typeface="Comic Sans MS" pitchFamily="34" charset="-120"/>
              </a:rPr>
              <a:t>Build </a:t>
            </a:r>
            <a:r>
              <a:rPr lang="en-US" sz="2200" b="1">
                <a:solidFill>
                  <a:srgbClr val="000000"/>
                </a:solidFill>
                <a:latin typeface="Comic Sans MS" pitchFamily="34" charset="0"/>
                <a:ea typeface="Comic Sans MS" pitchFamily="34" charset="-122"/>
                <a:cs typeface="Comic Sans MS" pitchFamily="34" charset="-120"/>
              </a:rPr>
              <a:t>a give us your feedback form</a:t>
            </a:r>
            <a:endParaRPr lang="en-US" sz="2200" dirty="0"/>
          </a:p>
        </p:txBody>
      </p:sp>
      <p:sp>
        <p:nvSpPr>
          <p:cNvPr id="7" name="Shape 5">
            <a:extLst>
              <a:ext uri="{FF2B5EF4-FFF2-40B4-BE49-F238E27FC236}">
                <a16:creationId xmlns:a16="http://schemas.microsoft.com/office/drawing/2014/main" id="{20DC8CC0-71F4-1BCD-6AD1-F00FB4F4B76F}"/>
              </a:ext>
            </a:extLst>
          </p:cNvPr>
          <p:cNvSpPr/>
          <p:nvPr/>
        </p:nvSpPr>
        <p:spPr>
          <a:xfrm>
            <a:off x="457200" y="2717292"/>
            <a:ext cx="6645585" cy="0"/>
          </a:xfrm>
          <a:prstGeom prst="line">
            <a:avLst/>
          </a:prstGeom>
          <a:noFill/>
          <a:ln w="19050">
            <a:solidFill>
              <a:srgbClr val="000000"/>
            </a:solidFill>
            <a:prstDash val="solid"/>
          </a:ln>
        </p:spPr>
        <p:txBody>
          <a:bodyPr/>
          <a:lstStyle/>
          <a:p>
            <a:endParaRPr lang="en-GB"/>
          </a:p>
        </p:txBody>
      </p:sp>
      <p:sp>
        <p:nvSpPr>
          <p:cNvPr id="8" name="Text 6">
            <a:extLst>
              <a:ext uri="{FF2B5EF4-FFF2-40B4-BE49-F238E27FC236}">
                <a16:creationId xmlns:a16="http://schemas.microsoft.com/office/drawing/2014/main" id="{20D87AA2-C49C-BD67-D5E8-381FC4BD11D4}"/>
              </a:ext>
            </a:extLst>
          </p:cNvPr>
          <p:cNvSpPr/>
          <p:nvPr/>
        </p:nvSpPr>
        <p:spPr>
          <a:xfrm>
            <a:off x="457200" y="2827020"/>
            <a:ext cx="3630088" cy="957072"/>
          </a:xfrm>
          <a:prstGeom prst="rect">
            <a:avLst/>
          </a:prstGeom>
          <a:noFill/>
          <a:ln/>
        </p:spPr>
        <p:txBody>
          <a:bodyPr wrap="square" lIns="38100" tIns="38100" rIns="38100" bIns="38100" rtlCol="0" anchor="t"/>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Working on your own, create a file </a:t>
            </a:r>
            <a:r>
              <a:rPr lang="en-US" sz="1600">
                <a:solidFill>
                  <a:srgbClr val="000000"/>
                </a:solidFill>
                <a:latin typeface="Comic Sans MS" pitchFamily="34" charset="0"/>
                <a:ea typeface="Comic Sans MS" pitchFamily="34" charset="-122"/>
                <a:cs typeface="Comic Sans MS" pitchFamily="34" charset="-120"/>
              </a:rPr>
              <a:t>called </a:t>
            </a:r>
            <a:r>
              <a:rPr lang="en-US" sz="1600" b="1">
                <a:solidFill>
                  <a:srgbClr val="000000"/>
                </a:solidFill>
                <a:latin typeface="Comic Sans MS" pitchFamily="34" charset="0"/>
                <a:ea typeface="Comic Sans MS" pitchFamily="34" charset="-122"/>
                <a:cs typeface="Comic Sans MS" pitchFamily="34" charset="-120"/>
              </a:rPr>
              <a:t>feedback.</a:t>
            </a:r>
            <a:r>
              <a:rPr lang="en-US" sz="1600" b="1" dirty="0">
                <a:solidFill>
                  <a:srgbClr val="000000"/>
                </a:solidFill>
                <a:latin typeface="Comic Sans MS" pitchFamily="34" charset="0"/>
                <a:ea typeface="Comic Sans MS" pitchFamily="34" charset="-122"/>
                <a:cs typeface="Comic Sans MS" pitchFamily="34" charset="-120"/>
              </a:rPr>
              <a:t>html</a:t>
            </a:r>
            <a:r>
              <a:rPr lang="en-US" sz="1600" dirty="0">
                <a:solidFill>
                  <a:srgbClr val="000000"/>
                </a:solidFill>
                <a:latin typeface="Comic Sans MS" pitchFamily="34" charset="0"/>
                <a:ea typeface="Comic Sans MS" pitchFamily="34" charset="-122"/>
                <a:cs typeface="Comic Sans MS" pitchFamily="34" charset="-120"/>
              </a:rPr>
              <a:t> containing a form that:</a:t>
            </a:r>
            <a:endParaRPr lang="en-US" sz="1600" dirty="0"/>
          </a:p>
        </p:txBody>
      </p:sp>
      <p:sp>
        <p:nvSpPr>
          <p:cNvPr id="9" name="Text 7">
            <a:extLst>
              <a:ext uri="{FF2B5EF4-FFF2-40B4-BE49-F238E27FC236}">
                <a16:creationId xmlns:a16="http://schemas.microsoft.com/office/drawing/2014/main" id="{29FF7211-3A10-85A4-6DCE-44822B0327F9}"/>
              </a:ext>
            </a:extLst>
          </p:cNvPr>
          <p:cNvSpPr/>
          <p:nvPr/>
        </p:nvSpPr>
        <p:spPr>
          <a:xfrm>
            <a:off x="502920" y="3857244"/>
            <a:ext cx="274320" cy="334264"/>
          </a:xfrm>
          <a:prstGeom prst="rect">
            <a:avLst/>
          </a:prstGeom>
          <a:noFill/>
          <a:ln/>
        </p:spPr>
        <p:txBody>
          <a:bodyPr wrap="square" lIns="38100" tIns="38100" rIns="38100" bIns="38100" rtlCol="0" anchor="t"/>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a:t>
            </a:r>
            <a:endParaRPr lang="en-US" sz="1600" dirty="0"/>
          </a:p>
        </p:txBody>
      </p:sp>
      <p:sp>
        <p:nvSpPr>
          <p:cNvPr id="10" name="Text 8">
            <a:extLst>
              <a:ext uri="{FF2B5EF4-FFF2-40B4-BE49-F238E27FC236}">
                <a16:creationId xmlns:a16="http://schemas.microsoft.com/office/drawing/2014/main" id="{1041DDA1-EEF3-49C2-94E4-767C21B50B07}"/>
              </a:ext>
            </a:extLst>
          </p:cNvPr>
          <p:cNvSpPr/>
          <p:nvPr/>
        </p:nvSpPr>
        <p:spPr>
          <a:xfrm>
            <a:off x="731520" y="3857244"/>
            <a:ext cx="3355768" cy="902208"/>
          </a:xfrm>
          <a:prstGeom prst="rect">
            <a:avLst/>
          </a:prstGeom>
          <a:noFill/>
          <a:ln/>
        </p:spPr>
        <p:txBody>
          <a:bodyPr wrap="square" lIns="38100" tIns="38100" rIns="38100" bIns="38100" rtlCol="0" anchor="t"/>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sends its data </a:t>
            </a:r>
            <a:r>
              <a:rPr lang="en-US" sz="1600">
                <a:solidFill>
                  <a:srgbClr val="000000"/>
                </a:solidFill>
                <a:latin typeface="Comic Sans MS" pitchFamily="34" charset="0"/>
                <a:ea typeface="Comic Sans MS" pitchFamily="34" charset="-122"/>
                <a:cs typeface="Comic Sans MS" pitchFamily="34" charset="-120"/>
              </a:rPr>
              <a:t>to feedback.</a:t>
            </a:r>
            <a:r>
              <a:rPr lang="en-US" sz="1600" dirty="0">
                <a:solidFill>
                  <a:srgbClr val="000000"/>
                </a:solidFill>
                <a:latin typeface="Comic Sans MS" pitchFamily="34" charset="0"/>
                <a:ea typeface="Comic Sans MS" pitchFamily="34" charset="-122"/>
                <a:cs typeface="Comic Sans MS" pitchFamily="34" charset="-120"/>
              </a:rPr>
              <a:t>php using the post method</a:t>
            </a:r>
            <a:endParaRPr lang="en-US" sz="1600" dirty="0"/>
          </a:p>
        </p:txBody>
      </p:sp>
      <p:sp>
        <p:nvSpPr>
          <p:cNvPr id="11" name="Text 9">
            <a:extLst>
              <a:ext uri="{FF2B5EF4-FFF2-40B4-BE49-F238E27FC236}">
                <a16:creationId xmlns:a16="http://schemas.microsoft.com/office/drawing/2014/main" id="{F47EB3ED-0AA5-97B3-3CAE-7EB0A1469E40}"/>
              </a:ext>
            </a:extLst>
          </p:cNvPr>
          <p:cNvSpPr/>
          <p:nvPr/>
        </p:nvSpPr>
        <p:spPr>
          <a:xfrm>
            <a:off x="502920" y="4832604"/>
            <a:ext cx="274320" cy="334264"/>
          </a:xfrm>
          <a:prstGeom prst="rect">
            <a:avLst/>
          </a:prstGeom>
          <a:noFill/>
          <a:ln/>
        </p:spPr>
        <p:txBody>
          <a:bodyPr wrap="square" lIns="38100" tIns="38100" rIns="38100" bIns="38100" rtlCol="0" anchor="t"/>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a:t>
            </a:r>
            <a:endParaRPr lang="en-US" sz="1600" dirty="0"/>
          </a:p>
        </p:txBody>
      </p:sp>
      <p:sp>
        <p:nvSpPr>
          <p:cNvPr id="12" name="Text 10">
            <a:extLst>
              <a:ext uri="{FF2B5EF4-FFF2-40B4-BE49-F238E27FC236}">
                <a16:creationId xmlns:a16="http://schemas.microsoft.com/office/drawing/2014/main" id="{F13F0AC9-C231-4A01-1721-0A8C38E0C84B}"/>
              </a:ext>
            </a:extLst>
          </p:cNvPr>
          <p:cNvSpPr/>
          <p:nvPr/>
        </p:nvSpPr>
        <p:spPr>
          <a:xfrm>
            <a:off x="731520" y="4832604"/>
            <a:ext cx="3355768" cy="613664"/>
          </a:xfrm>
          <a:prstGeom prst="rect">
            <a:avLst/>
          </a:prstGeom>
          <a:noFill/>
          <a:ln/>
        </p:spPr>
        <p:txBody>
          <a:bodyPr wrap="square" lIns="38100" tIns="38100" rIns="38100" bIns="38100" rtlCol="0" anchor="t"/>
          <a:lstStyle/>
          <a:p>
            <a:r>
              <a:rPr lang="en-US" sz="1600" dirty="0">
                <a:solidFill>
                  <a:srgbClr val="000000"/>
                </a:solidFill>
                <a:latin typeface="Comic Sans MS" pitchFamily="34" charset="0"/>
                <a:ea typeface="Comic Sans MS" pitchFamily="34" charset="-122"/>
                <a:cs typeface="Comic Sans MS" pitchFamily="34" charset="-120"/>
              </a:rPr>
              <a:t>asks </a:t>
            </a:r>
            <a:r>
              <a:rPr lang="en-US" sz="1600">
                <a:solidFill>
                  <a:srgbClr val="000000"/>
                </a:solidFill>
                <a:latin typeface="Comic Sans MS" pitchFamily="34" charset="0"/>
                <a:ea typeface="Comic Sans MS" pitchFamily="34" charset="-122"/>
                <a:cs typeface="Comic Sans MS" pitchFamily="34" charset="-120"/>
              </a:rPr>
              <a:t>for an email address      type= "email"</a:t>
            </a:r>
            <a:endParaRPr lang="en-US" sz="1600" dirty="0"/>
          </a:p>
        </p:txBody>
      </p:sp>
      <p:sp>
        <p:nvSpPr>
          <p:cNvPr id="13" name="Text 11">
            <a:extLst>
              <a:ext uri="{FF2B5EF4-FFF2-40B4-BE49-F238E27FC236}">
                <a16:creationId xmlns:a16="http://schemas.microsoft.com/office/drawing/2014/main" id="{4AA7E2DE-51DC-C40F-24C4-E7A284968284}"/>
              </a:ext>
            </a:extLst>
          </p:cNvPr>
          <p:cNvSpPr/>
          <p:nvPr/>
        </p:nvSpPr>
        <p:spPr>
          <a:xfrm>
            <a:off x="502920" y="5519420"/>
            <a:ext cx="274320" cy="334264"/>
          </a:xfrm>
          <a:prstGeom prst="rect">
            <a:avLst/>
          </a:prstGeom>
          <a:noFill/>
          <a:ln/>
        </p:spPr>
        <p:txBody>
          <a:bodyPr wrap="square" lIns="38100" tIns="38100" rIns="38100" bIns="38100" rtlCol="0" anchor="t"/>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a:t>
            </a:r>
            <a:endParaRPr lang="en-US" sz="1600" dirty="0"/>
          </a:p>
        </p:txBody>
      </p:sp>
      <p:sp>
        <p:nvSpPr>
          <p:cNvPr id="14" name="Text 12">
            <a:extLst>
              <a:ext uri="{FF2B5EF4-FFF2-40B4-BE49-F238E27FC236}">
                <a16:creationId xmlns:a16="http://schemas.microsoft.com/office/drawing/2014/main" id="{E3EE1B34-BFF9-E861-AF0A-875C0C862D85}"/>
              </a:ext>
            </a:extLst>
          </p:cNvPr>
          <p:cNvSpPr/>
          <p:nvPr/>
        </p:nvSpPr>
        <p:spPr>
          <a:xfrm>
            <a:off x="731520" y="5519420"/>
            <a:ext cx="3355768" cy="613664"/>
          </a:xfrm>
          <a:prstGeom prst="rect">
            <a:avLst/>
          </a:prstGeom>
          <a:noFill/>
          <a:ln/>
        </p:spPr>
        <p:txBody>
          <a:bodyPr wrap="square" lIns="38100" tIns="38100" rIns="38100" bIns="38100" rtlCol="0" anchor="t"/>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asks </a:t>
            </a:r>
            <a:r>
              <a:rPr lang="en-US" sz="1600">
                <a:solidFill>
                  <a:srgbClr val="000000"/>
                </a:solidFill>
                <a:latin typeface="Comic Sans MS" pitchFamily="34" charset="0"/>
                <a:ea typeface="Comic Sans MS" pitchFamily="34" charset="-122"/>
                <a:cs typeface="Comic Sans MS" pitchFamily="34" charset="-120"/>
              </a:rPr>
              <a:t>for rating out of 10 using type=“number"</a:t>
            </a:r>
            <a:endParaRPr lang="en-US" sz="1600" dirty="0"/>
          </a:p>
        </p:txBody>
      </p:sp>
      <p:sp>
        <p:nvSpPr>
          <p:cNvPr id="15" name="Text 13">
            <a:extLst>
              <a:ext uri="{FF2B5EF4-FFF2-40B4-BE49-F238E27FC236}">
                <a16:creationId xmlns:a16="http://schemas.microsoft.com/office/drawing/2014/main" id="{3B95E2A0-6B80-1CE5-F685-BF56EFC592FA}"/>
              </a:ext>
            </a:extLst>
          </p:cNvPr>
          <p:cNvSpPr/>
          <p:nvPr/>
        </p:nvSpPr>
        <p:spPr>
          <a:xfrm>
            <a:off x="502920" y="6206236"/>
            <a:ext cx="274320" cy="334264"/>
          </a:xfrm>
          <a:prstGeom prst="rect">
            <a:avLst/>
          </a:prstGeom>
          <a:noFill/>
          <a:ln/>
        </p:spPr>
        <p:txBody>
          <a:bodyPr wrap="square" lIns="38100" tIns="38100" rIns="38100" bIns="38100" rtlCol="0" anchor="t"/>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a:t>
            </a:r>
            <a:endParaRPr lang="en-US" sz="1600" dirty="0"/>
          </a:p>
        </p:txBody>
      </p:sp>
      <p:sp>
        <p:nvSpPr>
          <p:cNvPr id="16" name="Text 14">
            <a:extLst>
              <a:ext uri="{FF2B5EF4-FFF2-40B4-BE49-F238E27FC236}">
                <a16:creationId xmlns:a16="http://schemas.microsoft.com/office/drawing/2014/main" id="{54D7C825-C098-337C-5035-8A4B5FD4F871}"/>
              </a:ext>
            </a:extLst>
          </p:cNvPr>
          <p:cNvSpPr/>
          <p:nvPr/>
        </p:nvSpPr>
        <p:spPr>
          <a:xfrm>
            <a:off x="731520" y="6206236"/>
            <a:ext cx="3355768" cy="613664"/>
          </a:xfrm>
          <a:prstGeom prst="rect">
            <a:avLst/>
          </a:prstGeom>
          <a:noFill/>
          <a:ln/>
        </p:spPr>
        <p:txBody>
          <a:bodyPr wrap="square" lIns="38100" tIns="38100" rIns="38100" bIns="38100" rtlCol="0" anchor="t"/>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links every label to its box with for and id</a:t>
            </a:r>
            <a:endParaRPr lang="en-US" sz="1600" dirty="0"/>
          </a:p>
        </p:txBody>
      </p:sp>
      <p:sp>
        <p:nvSpPr>
          <p:cNvPr id="17" name="Text 15">
            <a:extLst>
              <a:ext uri="{FF2B5EF4-FFF2-40B4-BE49-F238E27FC236}">
                <a16:creationId xmlns:a16="http://schemas.microsoft.com/office/drawing/2014/main" id="{440D4E98-16F1-3DC2-1694-53F000C2360B}"/>
              </a:ext>
            </a:extLst>
          </p:cNvPr>
          <p:cNvSpPr/>
          <p:nvPr/>
        </p:nvSpPr>
        <p:spPr>
          <a:xfrm>
            <a:off x="502920" y="6893052"/>
            <a:ext cx="274320" cy="334264"/>
          </a:xfrm>
          <a:prstGeom prst="rect">
            <a:avLst/>
          </a:prstGeom>
          <a:noFill/>
          <a:ln/>
        </p:spPr>
        <p:txBody>
          <a:bodyPr wrap="square" lIns="38100" tIns="38100" rIns="38100" bIns="38100" rtlCol="0" anchor="t"/>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a:t>
            </a:r>
            <a:endParaRPr lang="en-US" sz="1600" dirty="0"/>
          </a:p>
        </p:txBody>
      </p:sp>
      <p:sp>
        <p:nvSpPr>
          <p:cNvPr id="18" name="Text 16">
            <a:extLst>
              <a:ext uri="{FF2B5EF4-FFF2-40B4-BE49-F238E27FC236}">
                <a16:creationId xmlns:a16="http://schemas.microsoft.com/office/drawing/2014/main" id="{1853E0BA-9093-B0AA-9E2D-6A8AEEF18BCA}"/>
              </a:ext>
            </a:extLst>
          </p:cNvPr>
          <p:cNvSpPr/>
          <p:nvPr/>
        </p:nvSpPr>
        <p:spPr>
          <a:xfrm>
            <a:off x="731520" y="6893052"/>
            <a:ext cx="3355768" cy="613664"/>
          </a:xfrm>
          <a:prstGeom prst="rect">
            <a:avLst/>
          </a:prstGeom>
          <a:noFill/>
          <a:ln/>
        </p:spPr>
        <p:txBody>
          <a:bodyPr wrap="square" lIns="38100" tIns="38100" rIns="38100" bIns="38100" rtlCol="0" anchor="t"/>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has a button that </a:t>
            </a:r>
            <a:r>
              <a:rPr lang="en-US" sz="1600">
                <a:solidFill>
                  <a:srgbClr val="000000"/>
                </a:solidFill>
                <a:latin typeface="Comic Sans MS" pitchFamily="34" charset="0"/>
                <a:ea typeface="Comic Sans MS" pitchFamily="34" charset="-122"/>
                <a:cs typeface="Comic Sans MS" pitchFamily="34" charset="-120"/>
              </a:rPr>
              <a:t>reads Send feedback</a:t>
            </a:r>
            <a:endParaRPr lang="en-US" sz="1600" dirty="0"/>
          </a:p>
        </p:txBody>
      </p:sp>
      <p:sp>
        <p:nvSpPr>
          <p:cNvPr id="20" name="Text 17">
            <a:extLst>
              <a:ext uri="{FF2B5EF4-FFF2-40B4-BE49-F238E27FC236}">
                <a16:creationId xmlns:a16="http://schemas.microsoft.com/office/drawing/2014/main" id="{1C0318D0-6A7C-8F11-4234-0D73A6CA0FE8}"/>
              </a:ext>
            </a:extLst>
          </p:cNvPr>
          <p:cNvSpPr/>
          <p:nvPr/>
        </p:nvSpPr>
        <p:spPr>
          <a:xfrm>
            <a:off x="457200" y="7653020"/>
            <a:ext cx="6645585" cy="668528"/>
          </a:xfrm>
          <a:prstGeom prst="rect">
            <a:avLst/>
          </a:prstGeom>
          <a:noFill/>
          <a:ln/>
        </p:spPr>
        <p:txBody>
          <a:bodyPr wrap="square" lIns="38100" tIns="38100" rIns="38100" bIns="38100" rtlCol="0" anchor="t"/>
          <a:lstStyle/>
          <a:p>
            <a:pPr marL="0" indent="0" algn="l">
              <a:buNone/>
            </a:pPr>
            <a:r>
              <a:rPr lang="en-US" sz="1600" dirty="0">
                <a:solidFill>
                  <a:srgbClr val="000000"/>
                </a:solidFill>
                <a:latin typeface="Comic Sans MS" pitchFamily="34" charset="0"/>
                <a:ea typeface="Comic Sans MS" pitchFamily="34" charset="-122"/>
                <a:cs typeface="Comic Sans MS" pitchFamily="34" charset="-120"/>
              </a:rPr>
              <a:t>Then open it in a browser and click each label. Does the cursor jump into the box beside it?</a:t>
            </a:r>
            <a:endParaRPr lang="en-US" sz="1600" dirty="0"/>
          </a:p>
        </p:txBody>
      </p:sp>
      <p:pic>
        <p:nvPicPr>
          <p:cNvPr id="22" name="Picture 21">
            <a:extLst>
              <a:ext uri="{FF2B5EF4-FFF2-40B4-BE49-F238E27FC236}">
                <a16:creationId xmlns:a16="http://schemas.microsoft.com/office/drawing/2014/main" id="{CF56F43A-5C14-0A4C-A49D-778E321EF40C}"/>
              </a:ext>
            </a:extLst>
          </p:cNvPr>
          <p:cNvPicPr>
            <a:picLocks noChangeAspect="1"/>
          </p:cNvPicPr>
          <p:nvPr/>
        </p:nvPicPr>
        <p:blipFill>
          <a:blip r:embed="rId3"/>
          <a:stretch>
            <a:fillRect/>
          </a:stretch>
        </p:blipFill>
        <p:spPr>
          <a:xfrm>
            <a:off x="4087288" y="4422203"/>
            <a:ext cx="3275458" cy="1637729"/>
          </a:xfrm>
          <a:prstGeom prst="rect">
            <a:avLst/>
          </a:prstGeom>
        </p:spPr>
      </p:pic>
    </p:spTree>
    <p:extLst>
      <p:ext uri="{BB962C8B-B14F-4D97-AF65-F5344CB8AC3E}">
        <p14:creationId xmlns:p14="http://schemas.microsoft.com/office/powerpoint/2010/main" val="1661606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6C347886-FDD4-8238-1259-61BA429A57AC}"/>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F90B5B91-224E-A946-59E4-470EAD3EDC47}"/>
              </a:ext>
            </a:extLst>
          </p:cNvPr>
          <p:cNvSpPr/>
          <p:nvPr/>
        </p:nvSpPr>
        <p:spPr>
          <a:xfrm>
            <a:off x="457200" y="137160"/>
            <a:ext cx="6645585" cy="365760"/>
          </a:xfrm>
          <a:prstGeom prst="rect">
            <a:avLst/>
          </a:prstGeom>
          <a:noFill/>
          <a:ln/>
        </p:spPr>
        <p:txBody>
          <a:bodyPr wrap="square" lIns="38100" tIns="38100" rIns="38100" bIns="38100" rtlCol="0" anchor="t"/>
          <a:lstStyle/>
          <a:p>
            <a:pPr marL="0" indent="0" algn="r">
              <a:buNone/>
            </a:pPr>
            <a:r>
              <a:rPr lang="en-US" sz="1600" dirty="0">
                <a:solidFill>
                  <a:srgbClr val="595959"/>
                </a:solidFill>
                <a:latin typeface="Comic Sans MS" pitchFamily="34" charset="0"/>
                <a:ea typeface="Comic Sans MS" pitchFamily="34" charset="-122"/>
                <a:cs typeface="Comic Sans MS" pitchFamily="34" charset="-120"/>
              </a:rPr>
              <a:t>HTML Forms</a:t>
            </a:r>
            <a:endParaRPr lang="en-US" sz="1600" dirty="0"/>
          </a:p>
        </p:txBody>
      </p:sp>
      <p:sp>
        <p:nvSpPr>
          <p:cNvPr id="4" name="Text 2">
            <a:extLst>
              <a:ext uri="{FF2B5EF4-FFF2-40B4-BE49-F238E27FC236}">
                <a16:creationId xmlns:a16="http://schemas.microsoft.com/office/drawing/2014/main" id="{1C1D5FDD-3607-9734-8D98-720CA71E2F60}"/>
              </a:ext>
            </a:extLst>
          </p:cNvPr>
          <p:cNvSpPr/>
          <p:nvPr/>
        </p:nvSpPr>
        <p:spPr>
          <a:xfrm>
            <a:off x="457200" y="640080"/>
            <a:ext cx="6645585" cy="379984"/>
          </a:xfrm>
          <a:prstGeom prst="rect">
            <a:avLst/>
          </a:prstGeom>
          <a:noFill/>
          <a:ln/>
        </p:spPr>
        <p:txBody>
          <a:bodyPr wrap="square" lIns="38100" tIns="38100" rIns="38100" bIns="38100" rtlCol="0" anchor="t"/>
          <a:lstStyle/>
          <a:p>
            <a:pPr marL="0" indent="0" algn="l">
              <a:buNone/>
            </a:pPr>
            <a:r>
              <a:rPr lang="en-US" sz="1600" b="1" dirty="0">
                <a:solidFill>
                  <a:srgbClr val="000000"/>
                </a:solidFill>
                <a:latin typeface="Comic Sans MS" pitchFamily="34" charset="0"/>
                <a:ea typeface="Comic Sans MS" pitchFamily="34" charset="-122"/>
                <a:cs typeface="Comic Sans MS" pitchFamily="34" charset="-120"/>
              </a:rPr>
              <a:t>Write your code here:</a:t>
            </a:r>
            <a:endParaRPr lang="en-US" sz="1600" dirty="0"/>
          </a:p>
        </p:txBody>
      </p:sp>
      <p:sp>
        <p:nvSpPr>
          <p:cNvPr id="5" name="Shape 3">
            <a:extLst>
              <a:ext uri="{FF2B5EF4-FFF2-40B4-BE49-F238E27FC236}">
                <a16:creationId xmlns:a16="http://schemas.microsoft.com/office/drawing/2014/main" id="{CC5EE8E2-925A-DF76-CA7D-753AEFEBC920}"/>
              </a:ext>
            </a:extLst>
          </p:cNvPr>
          <p:cNvSpPr/>
          <p:nvPr/>
        </p:nvSpPr>
        <p:spPr>
          <a:xfrm>
            <a:off x="457200" y="1504696"/>
            <a:ext cx="6645585" cy="0"/>
          </a:xfrm>
          <a:prstGeom prst="line">
            <a:avLst/>
          </a:prstGeom>
          <a:noFill/>
          <a:ln w="9525">
            <a:solidFill>
              <a:srgbClr val="808080"/>
            </a:solidFill>
            <a:prstDash val="solid"/>
          </a:ln>
        </p:spPr>
        <p:txBody>
          <a:bodyPr/>
          <a:lstStyle/>
          <a:p>
            <a:endParaRPr lang="en-GB"/>
          </a:p>
        </p:txBody>
      </p:sp>
      <p:sp>
        <p:nvSpPr>
          <p:cNvPr id="6" name="Shape 4">
            <a:extLst>
              <a:ext uri="{FF2B5EF4-FFF2-40B4-BE49-F238E27FC236}">
                <a16:creationId xmlns:a16="http://schemas.microsoft.com/office/drawing/2014/main" id="{2A2D88EB-9269-6C0F-E8F0-27CDE5EA2C20}"/>
              </a:ext>
            </a:extLst>
          </p:cNvPr>
          <p:cNvSpPr/>
          <p:nvPr/>
        </p:nvSpPr>
        <p:spPr>
          <a:xfrm>
            <a:off x="457200" y="1916176"/>
            <a:ext cx="6645585" cy="0"/>
          </a:xfrm>
          <a:prstGeom prst="line">
            <a:avLst/>
          </a:prstGeom>
          <a:noFill/>
          <a:ln w="9525">
            <a:solidFill>
              <a:srgbClr val="808080"/>
            </a:solidFill>
            <a:prstDash val="solid"/>
          </a:ln>
        </p:spPr>
        <p:txBody>
          <a:bodyPr/>
          <a:lstStyle/>
          <a:p>
            <a:endParaRPr lang="en-GB"/>
          </a:p>
        </p:txBody>
      </p:sp>
      <p:sp>
        <p:nvSpPr>
          <p:cNvPr id="7" name="Shape 5">
            <a:extLst>
              <a:ext uri="{FF2B5EF4-FFF2-40B4-BE49-F238E27FC236}">
                <a16:creationId xmlns:a16="http://schemas.microsoft.com/office/drawing/2014/main" id="{4076257F-63C9-4D90-37E6-896B8476BD35}"/>
              </a:ext>
            </a:extLst>
          </p:cNvPr>
          <p:cNvSpPr/>
          <p:nvPr/>
        </p:nvSpPr>
        <p:spPr>
          <a:xfrm>
            <a:off x="457200" y="2327656"/>
            <a:ext cx="6645585" cy="0"/>
          </a:xfrm>
          <a:prstGeom prst="line">
            <a:avLst/>
          </a:prstGeom>
          <a:noFill/>
          <a:ln w="9525">
            <a:solidFill>
              <a:srgbClr val="808080"/>
            </a:solidFill>
            <a:prstDash val="solid"/>
          </a:ln>
        </p:spPr>
        <p:txBody>
          <a:bodyPr/>
          <a:lstStyle/>
          <a:p>
            <a:endParaRPr lang="en-GB"/>
          </a:p>
        </p:txBody>
      </p:sp>
      <p:sp>
        <p:nvSpPr>
          <p:cNvPr id="8" name="Shape 6">
            <a:extLst>
              <a:ext uri="{FF2B5EF4-FFF2-40B4-BE49-F238E27FC236}">
                <a16:creationId xmlns:a16="http://schemas.microsoft.com/office/drawing/2014/main" id="{79E4D4AF-149B-3B74-660F-FE07F0A2AE7E}"/>
              </a:ext>
            </a:extLst>
          </p:cNvPr>
          <p:cNvSpPr/>
          <p:nvPr/>
        </p:nvSpPr>
        <p:spPr>
          <a:xfrm>
            <a:off x="457200" y="2739136"/>
            <a:ext cx="6645585" cy="0"/>
          </a:xfrm>
          <a:prstGeom prst="line">
            <a:avLst/>
          </a:prstGeom>
          <a:noFill/>
          <a:ln w="9525">
            <a:solidFill>
              <a:srgbClr val="808080"/>
            </a:solidFill>
            <a:prstDash val="solid"/>
          </a:ln>
        </p:spPr>
        <p:txBody>
          <a:bodyPr/>
          <a:lstStyle/>
          <a:p>
            <a:endParaRPr lang="en-GB"/>
          </a:p>
        </p:txBody>
      </p:sp>
      <p:sp>
        <p:nvSpPr>
          <p:cNvPr id="9" name="Shape 7">
            <a:extLst>
              <a:ext uri="{FF2B5EF4-FFF2-40B4-BE49-F238E27FC236}">
                <a16:creationId xmlns:a16="http://schemas.microsoft.com/office/drawing/2014/main" id="{99059AB8-6BB6-5A74-043B-FB944F6AD2EE}"/>
              </a:ext>
            </a:extLst>
          </p:cNvPr>
          <p:cNvSpPr/>
          <p:nvPr/>
        </p:nvSpPr>
        <p:spPr>
          <a:xfrm>
            <a:off x="457200" y="3150616"/>
            <a:ext cx="6645585" cy="0"/>
          </a:xfrm>
          <a:prstGeom prst="line">
            <a:avLst/>
          </a:prstGeom>
          <a:noFill/>
          <a:ln w="9525">
            <a:solidFill>
              <a:srgbClr val="808080"/>
            </a:solidFill>
            <a:prstDash val="solid"/>
          </a:ln>
        </p:spPr>
        <p:txBody>
          <a:bodyPr/>
          <a:lstStyle/>
          <a:p>
            <a:endParaRPr lang="en-GB"/>
          </a:p>
        </p:txBody>
      </p:sp>
      <p:sp>
        <p:nvSpPr>
          <p:cNvPr id="10" name="Shape 8">
            <a:extLst>
              <a:ext uri="{FF2B5EF4-FFF2-40B4-BE49-F238E27FC236}">
                <a16:creationId xmlns:a16="http://schemas.microsoft.com/office/drawing/2014/main" id="{91067546-CA9D-ACE5-AD8B-747098EB706F}"/>
              </a:ext>
            </a:extLst>
          </p:cNvPr>
          <p:cNvSpPr/>
          <p:nvPr/>
        </p:nvSpPr>
        <p:spPr>
          <a:xfrm>
            <a:off x="457200" y="3562096"/>
            <a:ext cx="6645585" cy="0"/>
          </a:xfrm>
          <a:prstGeom prst="line">
            <a:avLst/>
          </a:prstGeom>
          <a:noFill/>
          <a:ln w="9525">
            <a:solidFill>
              <a:srgbClr val="808080"/>
            </a:solidFill>
            <a:prstDash val="solid"/>
          </a:ln>
        </p:spPr>
        <p:txBody>
          <a:bodyPr/>
          <a:lstStyle/>
          <a:p>
            <a:endParaRPr lang="en-GB"/>
          </a:p>
        </p:txBody>
      </p:sp>
      <p:sp>
        <p:nvSpPr>
          <p:cNvPr id="11" name="Shape 9">
            <a:extLst>
              <a:ext uri="{FF2B5EF4-FFF2-40B4-BE49-F238E27FC236}">
                <a16:creationId xmlns:a16="http://schemas.microsoft.com/office/drawing/2014/main" id="{055D1FF7-AAD4-DDE0-C87A-B9B32CFF1361}"/>
              </a:ext>
            </a:extLst>
          </p:cNvPr>
          <p:cNvSpPr/>
          <p:nvPr/>
        </p:nvSpPr>
        <p:spPr>
          <a:xfrm>
            <a:off x="457200" y="3973576"/>
            <a:ext cx="6645585" cy="0"/>
          </a:xfrm>
          <a:prstGeom prst="line">
            <a:avLst/>
          </a:prstGeom>
          <a:noFill/>
          <a:ln w="9525">
            <a:solidFill>
              <a:srgbClr val="808080"/>
            </a:solidFill>
            <a:prstDash val="solid"/>
          </a:ln>
        </p:spPr>
        <p:txBody>
          <a:bodyPr/>
          <a:lstStyle/>
          <a:p>
            <a:endParaRPr lang="en-GB"/>
          </a:p>
        </p:txBody>
      </p:sp>
      <p:sp>
        <p:nvSpPr>
          <p:cNvPr id="12" name="Shape 10">
            <a:extLst>
              <a:ext uri="{FF2B5EF4-FFF2-40B4-BE49-F238E27FC236}">
                <a16:creationId xmlns:a16="http://schemas.microsoft.com/office/drawing/2014/main" id="{BF0D66D7-53DE-4137-7DBA-3391DB3EB0D9}"/>
              </a:ext>
            </a:extLst>
          </p:cNvPr>
          <p:cNvSpPr/>
          <p:nvPr/>
        </p:nvSpPr>
        <p:spPr>
          <a:xfrm>
            <a:off x="457200" y="4385056"/>
            <a:ext cx="6645585" cy="0"/>
          </a:xfrm>
          <a:prstGeom prst="line">
            <a:avLst/>
          </a:prstGeom>
          <a:noFill/>
          <a:ln w="9525">
            <a:solidFill>
              <a:srgbClr val="808080"/>
            </a:solidFill>
            <a:prstDash val="solid"/>
          </a:ln>
        </p:spPr>
        <p:txBody>
          <a:bodyPr/>
          <a:lstStyle/>
          <a:p>
            <a:endParaRPr lang="en-GB"/>
          </a:p>
        </p:txBody>
      </p:sp>
      <p:sp>
        <p:nvSpPr>
          <p:cNvPr id="13" name="Shape 11">
            <a:extLst>
              <a:ext uri="{FF2B5EF4-FFF2-40B4-BE49-F238E27FC236}">
                <a16:creationId xmlns:a16="http://schemas.microsoft.com/office/drawing/2014/main" id="{F61EFDC7-01FD-6011-1C36-9378C16925B3}"/>
              </a:ext>
            </a:extLst>
          </p:cNvPr>
          <p:cNvSpPr/>
          <p:nvPr/>
        </p:nvSpPr>
        <p:spPr>
          <a:xfrm>
            <a:off x="457200" y="4796536"/>
            <a:ext cx="6645585" cy="0"/>
          </a:xfrm>
          <a:prstGeom prst="line">
            <a:avLst/>
          </a:prstGeom>
          <a:noFill/>
          <a:ln w="9525">
            <a:solidFill>
              <a:srgbClr val="808080"/>
            </a:solidFill>
            <a:prstDash val="solid"/>
          </a:ln>
        </p:spPr>
        <p:txBody>
          <a:bodyPr/>
          <a:lstStyle/>
          <a:p>
            <a:endParaRPr lang="en-GB"/>
          </a:p>
        </p:txBody>
      </p:sp>
      <p:sp>
        <p:nvSpPr>
          <p:cNvPr id="14" name="Shape 12">
            <a:extLst>
              <a:ext uri="{FF2B5EF4-FFF2-40B4-BE49-F238E27FC236}">
                <a16:creationId xmlns:a16="http://schemas.microsoft.com/office/drawing/2014/main" id="{3DA2732E-2AE0-FF64-9E2D-FD048F7EBEC7}"/>
              </a:ext>
            </a:extLst>
          </p:cNvPr>
          <p:cNvSpPr/>
          <p:nvPr/>
        </p:nvSpPr>
        <p:spPr>
          <a:xfrm>
            <a:off x="457200" y="5208016"/>
            <a:ext cx="6645585" cy="0"/>
          </a:xfrm>
          <a:prstGeom prst="line">
            <a:avLst/>
          </a:prstGeom>
          <a:noFill/>
          <a:ln w="9525">
            <a:solidFill>
              <a:srgbClr val="808080"/>
            </a:solidFill>
            <a:prstDash val="solid"/>
          </a:ln>
        </p:spPr>
        <p:txBody>
          <a:bodyPr/>
          <a:lstStyle/>
          <a:p>
            <a:endParaRPr lang="en-GB"/>
          </a:p>
        </p:txBody>
      </p:sp>
      <p:sp>
        <p:nvSpPr>
          <p:cNvPr id="15" name="Shape 13">
            <a:extLst>
              <a:ext uri="{FF2B5EF4-FFF2-40B4-BE49-F238E27FC236}">
                <a16:creationId xmlns:a16="http://schemas.microsoft.com/office/drawing/2014/main" id="{3C3D641D-B05C-147B-2FCF-6804A3DE0C49}"/>
              </a:ext>
            </a:extLst>
          </p:cNvPr>
          <p:cNvSpPr/>
          <p:nvPr/>
        </p:nvSpPr>
        <p:spPr>
          <a:xfrm>
            <a:off x="457200" y="5619496"/>
            <a:ext cx="6645585" cy="0"/>
          </a:xfrm>
          <a:prstGeom prst="line">
            <a:avLst/>
          </a:prstGeom>
          <a:noFill/>
          <a:ln w="9525">
            <a:solidFill>
              <a:srgbClr val="808080"/>
            </a:solidFill>
            <a:prstDash val="solid"/>
          </a:ln>
        </p:spPr>
        <p:txBody>
          <a:bodyPr/>
          <a:lstStyle/>
          <a:p>
            <a:endParaRPr lang="en-GB"/>
          </a:p>
        </p:txBody>
      </p:sp>
      <p:sp>
        <p:nvSpPr>
          <p:cNvPr id="16" name="Shape 14">
            <a:extLst>
              <a:ext uri="{FF2B5EF4-FFF2-40B4-BE49-F238E27FC236}">
                <a16:creationId xmlns:a16="http://schemas.microsoft.com/office/drawing/2014/main" id="{6CA1044B-50B3-4FF0-09ED-884B167A511F}"/>
              </a:ext>
            </a:extLst>
          </p:cNvPr>
          <p:cNvSpPr/>
          <p:nvPr/>
        </p:nvSpPr>
        <p:spPr>
          <a:xfrm>
            <a:off x="457200" y="6030976"/>
            <a:ext cx="6645585" cy="0"/>
          </a:xfrm>
          <a:prstGeom prst="line">
            <a:avLst/>
          </a:prstGeom>
          <a:noFill/>
          <a:ln w="9525">
            <a:solidFill>
              <a:srgbClr val="808080"/>
            </a:solidFill>
            <a:prstDash val="solid"/>
          </a:ln>
        </p:spPr>
        <p:txBody>
          <a:bodyPr/>
          <a:lstStyle/>
          <a:p>
            <a:endParaRPr lang="en-GB"/>
          </a:p>
        </p:txBody>
      </p:sp>
      <p:sp>
        <p:nvSpPr>
          <p:cNvPr id="17" name="Shape 6">
            <a:extLst>
              <a:ext uri="{FF2B5EF4-FFF2-40B4-BE49-F238E27FC236}">
                <a16:creationId xmlns:a16="http://schemas.microsoft.com/office/drawing/2014/main" id="{20FA8732-9E80-1DA8-AF48-7653C7E78D8D}"/>
              </a:ext>
            </a:extLst>
          </p:cNvPr>
          <p:cNvSpPr/>
          <p:nvPr/>
        </p:nvSpPr>
        <p:spPr>
          <a:xfrm>
            <a:off x="457200" y="6414665"/>
            <a:ext cx="6645585" cy="0"/>
          </a:xfrm>
          <a:prstGeom prst="line">
            <a:avLst/>
          </a:prstGeom>
          <a:noFill/>
          <a:ln w="9525">
            <a:solidFill>
              <a:srgbClr val="808080"/>
            </a:solidFill>
            <a:prstDash val="solid"/>
          </a:ln>
        </p:spPr>
        <p:txBody>
          <a:bodyPr/>
          <a:lstStyle/>
          <a:p>
            <a:endParaRPr lang="en-GB"/>
          </a:p>
        </p:txBody>
      </p:sp>
      <p:sp>
        <p:nvSpPr>
          <p:cNvPr id="18" name="Shape 7">
            <a:extLst>
              <a:ext uri="{FF2B5EF4-FFF2-40B4-BE49-F238E27FC236}">
                <a16:creationId xmlns:a16="http://schemas.microsoft.com/office/drawing/2014/main" id="{CB55F71F-2416-6234-E2CC-5779A8AF0EE0}"/>
              </a:ext>
            </a:extLst>
          </p:cNvPr>
          <p:cNvSpPr/>
          <p:nvPr/>
        </p:nvSpPr>
        <p:spPr>
          <a:xfrm>
            <a:off x="457200" y="6826145"/>
            <a:ext cx="6645585" cy="0"/>
          </a:xfrm>
          <a:prstGeom prst="line">
            <a:avLst/>
          </a:prstGeom>
          <a:noFill/>
          <a:ln w="9525">
            <a:solidFill>
              <a:srgbClr val="808080"/>
            </a:solidFill>
            <a:prstDash val="solid"/>
          </a:ln>
        </p:spPr>
        <p:txBody>
          <a:bodyPr/>
          <a:lstStyle/>
          <a:p>
            <a:endParaRPr lang="en-GB"/>
          </a:p>
        </p:txBody>
      </p:sp>
      <p:sp>
        <p:nvSpPr>
          <p:cNvPr id="19" name="Shape 8">
            <a:extLst>
              <a:ext uri="{FF2B5EF4-FFF2-40B4-BE49-F238E27FC236}">
                <a16:creationId xmlns:a16="http://schemas.microsoft.com/office/drawing/2014/main" id="{65079774-5702-0BF0-F3F5-E5393FF7FDDB}"/>
              </a:ext>
            </a:extLst>
          </p:cNvPr>
          <p:cNvSpPr/>
          <p:nvPr/>
        </p:nvSpPr>
        <p:spPr>
          <a:xfrm>
            <a:off x="457200" y="7237625"/>
            <a:ext cx="6645585" cy="0"/>
          </a:xfrm>
          <a:prstGeom prst="line">
            <a:avLst/>
          </a:prstGeom>
          <a:noFill/>
          <a:ln w="9525">
            <a:solidFill>
              <a:srgbClr val="808080"/>
            </a:solidFill>
            <a:prstDash val="solid"/>
          </a:ln>
        </p:spPr>
        <p:txBody>
          <a:bodyPr/>
          <a:lstStyle/>
          <a:p>
            <a:endParaRPr lang="en-GB"/>
          </a:p>
        </p:txBody>
      </p:sp>
      <p:sp>
        <p:nvSpPr>
          <p:cNvPr id="20" name="Shape 9">
            <a:extLst>
              <a:ext uri="{FF2B5EF4-FFF2-40B4-BE49-F238E27FC236}">
                <a16:creationId xmlns:a16="http://schemas.microsoft.com/office/drawing/2014/main" id="{F759F41A-7B73-4AEF-9E33-688AC2C58AA3}"/>
              </a:ext>
            </a:extLst>
          </p:cNvPr>
          <p:cNvSpPr/>
          <p:nvPr/>
        </p:nvSpPr>
        <p:spPr>
          <a:xfrm>
            <a:off x="457200" y="7649105"/>
            <a:ext cx="6645585" cy="0"/>
          </a:xfrm>
          <a:prstGeom prst="line">
            <a:avLst/>
          </a:prstGeom>
          <a:noFill/>
          <a:ln w="9525">
            <a:solidFill>
              <a:srgbClr val="808080"/>
            </a:solidFill>
            <a:prstDash val="solid"/>
          </a:ln>
        </p:spPr>
        <p:txBody>
          <a:bodyPr/>
          <a:lstStyle/>
          <a:p>
            <a:endParaRPr lang="en-GB"/>
          </a:p>
        </p:txBody>
      </p:sp>
      <p:sp>
        <p:nvSpPr>
          <p:cNvPr id="21" name="Shape 10">
            <a:extLst>
              <a:ext uri="{FF2B5EF4-FFF2-40B4-BE49-F238E27FC236}">
                <a16:creationId xmlns:a16="http://schemas.microsoft.com/office/drawing/2014/main" id="{4F177C1C-3BD8-FE05-7E73-56FB6E4C8AE6}"/>
              </a:ext>
            </a:extLst>
          </p:cNvPr>
          <p:cNvSpPr/>
          <p:nvPr/>
        </p:nvSpPr>
        <p:spPr>
          <a:xfrm>
            <a:off x="457200" y="8060585"/>
            <a:ext cx="6645585" cy="0"/>
          </a:xfrm>
          <a:prstGeom prst="line">
            <a:avLst/>
          </a:prstGeom>
          <a:noFill/>
          <a:ln w="9525">
            <a:solidFill>
              <a:srgbClr val="808080"/>
            </a:solidFill>
            <a:prstDash val="solid"/>
          </a:ln>
        </p:spPr>
        <p:txBody>
          <a:bodyPr/>
          <a:lstStyle/>
          <a:p>
            <a:endParaRPr lang="en-GB"/>
          </a:p>
        </p:txBody>
      </p:sp>
      <p:sp>
        <p:nvSpPr>
          <p:cNvPr id="22" name="Shape 11">
            <a:extLst>
              <a:ext uri="{FF2B5EF4-FFF2-40B4-BE49-F238E27FC236}">
                <a16:creationId xmlns:a16="http://schemas.microsoft.com/office/drawing/2014/main" id="{446B53A8-69E5-E988-3418-5D38D2C61866}"/>
              </a:ext>
            </a:extLst>
          </p:cNvPr>
          <p:cNvSpPr/>
          <p:nvPr/>
        </p:nvSpPr>
        <p:spPr>
          <a:xfrm>
            <a:off x="457200" y="8472065"/>
            <a:ext cx="6645585" cy="0"/>
          </a:xfrm>
          <a:prstGeom prst="line">
            <a:avLst/>
          </a:prstGeom>
          <a:noFill/>
          <a:ln w="9525">
            <a:solidFill>
              <a:srgbClr val="808080"/>
            </a:solidFill>
            <a:prstDash val="solid"/>
          </a:ln>
        </p:spPr>
        <p:txBody>
          <a:bodyPr/>
          <a:lstStyle/>
          <a:p>
            <a:endParaRPr lang="en-GB"/>
          </a:p>
        </p:txBody>
      </p:sp>
      <p:sp>
        <p:nvSpPr>
          <p:cNvPr id="23" name="Shape 12">
            <a:extLst>
              <a:ext uri="{FF2B5EF4-FFF2-40B4-BE49-F238E27FC236}">
                <a16:creationId xmlns:a16="http://schemas.microsoft.com/office/drawing/2014/main" id="{6802A7A9-E64A-C194-06B1-96C658C7069E}"/>
              </a:ext>
            </a:extLst>
          </p:cNvPr>
          <p:cNvSpPr/>
          <p:nvPr/>
        </p:nvSpPr>
        <p:spPr>
          <a:xfrm>
            <a:off x="457200" y="8883545"/>
            <a:ext cx="6645585" cy="0"/>
          </a:xfrm>
          <a:prstGeom prst="line">
            <a:avLst/>
          </a:prstGeom>
          <a:noFill/>
          <a:ln w="9525">
            <a:solidFill>
              <a:srgbClr val="808080"/>
            </a:solidFill>
            <a:prstDash val="solid"/>
          </a:ln>
        </p:spPr>
        <p:txBody>
          <a:bodyPr/>
          <a:lstStyle/>
          <a:p>
            <a:endParaRPr lang="en-GB"/>
          </a:p>
        </p:txBody>
      </p:sp>
      <p:sp>
        <p:nvSpPr>
          <p:cNvPr id="24" name="Shape 13">
            <a:extLst>
              <a:ext uri="{FF2B5EF4-FFF2-40B4-BE49-F238E27FC236}">
                <a16:creationId xmlns:a16="http://schemas.microsoft.com/office/drawing/2014/main" id="{63C20224-0A32-22D0-03DB-1D6F64F4ACF0}"/>
              </a:ext>
            </a:extLst>
          </p:cNvPr>
          <p:cNvSpPr/>
          <p:nvPr/>
        </p:nvSpPr>
        <p:spPr>
          <a:xfrm>
            <a:off x="457200" y="9295025"/>
            <a:ext cx="6645585" cy="0"/>
          </a:xfrm>
          <a:prstGeom prst="line">
            <a:avLst/>
          </a:prstGeom>
          <a:noFill/>
          <a:ln w="9525">
            <a:solidFill>
              <a:srgbClr val="808080"/>
            </a:solidFill>
            <a:prstDash val="solid"/>
          </a:ln>
        </p:spPr>
        <p:txBody>
          <a:bodyPr/>
          <a:lstStyle/>
          <a:p>
            <a:endParaRPr lang="en-GB"/>
          </a:p>
        </p:txBody>
      </p:sp>
      <p:sp>
        <p:nvSpPr>
          <p:cNvPr id="25" name="Shape 14">
            <a:extLst>
              <a:ext uri="{FF2B5EF4-FFF2-40B4-BE49-F238E27FC236}">
                <a16:creationId xmlns:a16="http://schemas.microsoft.com/office/drawing/2014/main" id="{FDB821BB-2610-1087-9A78-1A7E16F1E2D9}"/>
              </a:ext>
            </a:extLst>
          </p:cNvPr>
          <p:cNvSpPr/>
          <p:nvPr/>
        </p:nvSpPr>
        <p:spPr>
          <a:xfrm>
            <a:off x="457200" y="9706505"/>
            <a:ext cx="6645585" cy="0"/>
          </a:xfrm>
          <a:prstGeom prst="line">
            <a:avLst/>
          </a:prstGeom>
          <a:noFill/>
          <a:ln w="9525">
            <a:solidFill>
              <a:srgbClr val="808080"/>
            </a:solidFill>
            <a:prstDash val="solid"/>
          </a:ln>
        </p:spPr>
        <p:txBody>
          <a:bodyPr/>
          <a:lstStyle/>
          <a:p>
            <a:endParaRPr lang="en-GB"/>
          </a:p>
        </p:txBody>
      </p:sp>
      <p:sp>
        <p:nvSpPr>
          <p:cNvPr id="27" name="Text 1">
            <a:extLst>
              <a:ext uri="{FF2B5EF4-FFF2-40B4-BE49-F238E27FC236}">
                <a16:creationId xmlns:a16="http://schemas.microsoft.com/office/drawing/2014/main" id="{912903DF-D693-D1B4-783C-CFDAA58658E8}"/>
              </a:ext>
            </a:extLst>
          </p:cNvPr>
          <p:cNvSpPr/>
          <p:nvPr/>
        </p:nvSpPr>
        <p:spPr>
          <a:xfrm>
            <a:off x="0" y="10149840"/>
            <a:ext cx="7559985" cy="365760"/>
          </a:xfrm>
          <a:prstGeom prst="rect">
            <a:avLst/>
          </a:prstGeom>
          <a:noFill/>
          <a:ln/>
        </p:spPr>
        <p:txBody>
          <a:bodyPr wrap="square" lIns="38100" tIns="38100" rIns="38100" bIns="38100" rtlCol="0" anchor="t"/>
          <a:lstStyle/>
          <a:p>
            <a:pPr marL="0" indent="0" algn="ctr">
              <a:buNone/>
            </a:pPr>
            <a:r>
              <a:rPr lang="en-US" sz="1600">
                <a:solidFill>
                  <a:srgbClr val="000000"/>
                </a:solidFill>
                <a:latin typeface="Comic Sans MS" pitchFamily="34" charset="0"/>
                <a:ea typeface="Comic Sans MS" pitchFamily="34" charset="-122"/>
                <a:cs typeface="Comic Sans MS" pitchFamily="34" charset="-120"/>
              </a:rPr>
              <a:t>28</a:t>
            </a:r>
            <a:endParaRPr lang="en-US" sz="1600" dirty="0"/>
          </a:p>
        </p:txBody>
      </p:sp>
    </p:spTree>
    <p:extLst>
      <p:ext uri="{BB962C8B-B14F-4D97-AF65-F5344CB8AC3E}">
        <p14:creationId xmlns:p14="http://schemas.microsoft.com/office/powerpoint/2010/main" val="19993032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41C4752E-28E5-9B88-6ED7-89E32D71C6E2}"/>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78F88118-2A9E-BB63-1A00-BCF03D02C5C9}"/>
              </a:ext>
            </a:extLst>
          </p:cNvPr>
          <p:cNvSpPr/>
          <p:nvPr/>
        </p:nvSpPr>
        <p:spPr>
          <a:xfrm>
            <a:off x="457200" y="137160"/>
            <a:ext cx="6645585" cy="365760"/>
          </a:xfrm>
          <a:prstGeom prst="rect">
            <a:avLst/>
          </a:prstGeom>
          <a:noFill/>
          <a:ln/>
        </p:spPr>
        <p:txBody>
          <a:bodyPr wrap="square" lIns="38100" tIns="38100" rIns="38100" bIns="38100" rtlCol="0" anchor="t"/>
          <a:lstStyle/>
          <a:p>
            <a:pPr marL="0" indent="0" algn="r">
              <a:buNone/>
            </a:pPr>
            <a:r>
              <a:rPr lang="en-US" sz="1600" dirty="0">
                <a:solidFill>
                  <a:srgbClr val="595959"/>
                </a:solidFill>
                <a:latin typeface="Comic Sans MS" panose="030F0702030302020204" pitchFamily="66" charset="0"/>
                <a:ea typeface="Comic Sans MS" pitchFamily="34" charset="-122"/>
                <a:cs typeface="Comic Sans MS" pitchFamily="34" charset="-120"/>
              </a:rPr>
              <a:t>HTML Forms</a:t>
            </a:r>
            <a:endParaRPr lang="en-US" sz="1600" dirty="0">
              <a:latin typeface="Comic Sans MS" panose="030F0702030302020204" pitchFamily="66" charset="0"/>
            </a:endParaRPr>
          </a:p>
        </p:txBody>
      </p:sp>
      <p:sp>
        <p:nvSpPr>
          <p:cNvPr id="3" name="Text 1">
            <a:extLst>
              <a:ext uri="{FF2B5EF4-FFF2-40B4-BE49-F238E27FC236}">
                <a16:creationId xmlns:a16="http://schemas.microsoft.com/office/drawing/2014/main" id="{3763A547-C9C0-2341-9A11-8BE2B18200AD}"/>
              </a:ext>
            </a:extLst>
          </p:cNvPr>
          <p:cNvSpPr/>
          <p:nvPr/>
        </p:nvSpPr>
        <p:spPr>
          <a:xfrm>
            <a:off x="0" y="10149840"/>
            <a:ext cx="7559985" cy="365760"/>
          </a:xfrm>
          <a:prstGeom prst="rect">
            <a:avLst/>
          </a:prstGeom>
          <a:noFill/>
          <a:ln/>
        </p:spPr>
        <p:txBody>
          <a:bodyPr wrap="square" lIns="38100" tIns="38100" rIns="38100" bIns="38100" rtlCol="0" anchor="t"/>
          <a:lstStyle/>
          <a:p>
            <a:pPr marL="0" indent="0" algn="ctr">
              <a:buNone/>
            </a:pPr>
            <a:r>
              <a:rPr lang="en-US" sz="1600">
                <a:solidFill>
                  <a:srgbClr val="000000"/>
                </a:solidFill>
                <a:latin typeface="Comic Sans MS" panose="030F0702030302020204" pitchFamily="66" charset="0"/>
                <a:ea typeface="Comic Sans MS" pitchFamily="34" charset="-122"/>
                <a:cs typeface="Comic Sans MS" pitchFamily="34" charset="-120"/>
              </a:rPr>
              <a:t>29</a:t>
            </a:r>
            <a:endParaRPr lang="en-US" sz="1600" dirty="0">
              <a:latin typeface="Comic Sans MS" panose="030F0702030302020204" pitchFamily="66" charset="0"/>
            </a:endParaRPr>
          </a:p>
        </p:txBody>
      </p:sp>
      <p:sp>
        <p:nvSpPr>
          <p:cNvPr id="4" name="Text 2">
            <a:extLst>
              <a:ext uri="{FF2B5EF4-FFF2-40B4-BE49-F238E27FC236}">
                <a16:creationId xmlns:a16="http://schemas.microsoft.com/office/drawing/2014/main" id="{63ADD6FF-1347-B221-497B-881BC9DD6225}"/>
              </a:ext>
            </a:extLst>
          </p:cNvPr>
          <p:cNvSpPr/>
          <p:nvPr/>
        </p:nvSpPr>
        <p:spPr>
          <a:xfrm>
            <a:off x="457200" y="822960"/>
            <a:ext cx="6645585" cy="596392"/>
          </a:xfrm>
          <a:prstGeom prst="rect">
            <a:avLst/>
          </a:prstGeom>
          <a:noFill/>
          <a:ln/>
        </p:spPr>
        <p:txBody>
          <a:bodyPr wrap="square" lIns="38100" tIns="38100" rIns="38100" bIns="38100" rtlCol="0" anchor="t"/>
          <a:lstStyle/>
          <a:p>
            <a:pPr marL="0" indent="0" algn="ctr">
              <a:buNone/>
            </a:pPr>
            <a:r>
              <a:rPr lang="en-US" sz="2800" b="1" u="sng">
                <a:solidFill>
                  <a:srgbClr val="000000"/>
                </a:solidFill>
                <a:latin typeface="Comic Sans MS" panose="030F0702030302020204" pitchFamily="66" charset="0"/>
                <a:ea typeface="Comic Sans MS" pitchFamily="34" charset="-122"/>
                <a:cs typeface="Comic Sans MS" pitchFamily="34" charset="-120"/>
              </a:rPr>
              <a:t>TASK 5</a:t>
            </a:r>
            <a:endParaRPr lang="en-US" sz="2800" dirty="0">
              <a:latin typeface="Comic Sans MS" panose="030F0702030302020204" pitchFamily="66" charset="0"/>
            </a:endParaRPr>
          </a:p>
        </p:txBody>
      </p:sp>
      <p:sp>
        <p:nvSpPr>
          <p:cNvPr id="6" name="Text 4">
            <a:extLst>
              <a:ext uri="{FF2B5EF4-FFF2-40B4-BE49-F238E27FC236}">
                <a16:creationId xmlns:a16="http://schemas.microsoft.com/office/drawing/2014/main" id="{32AD795C-DCF8-F630-713C-0C1B1D1276DB}"/>
              </a:ext>
            </a:extLst>
          </p:cNvPr>
          <p:cNvSpPr/>
          <p:nvPr/>
        </p:nvSpPr>
        <p:spPr>
          <a:xfrm>
            <a:off x="457200" y="2192528"/>
            <a:ext cx="6645585" cy="515620"/>
          </a:xfrm>
          <a:prstGeom prst="rect">
            <a:avLst/>
          </a:prstGeom>
          <a:noFill/>
          <a:ln/>
        </p:spPr>
        <p:txBody>
          <a:bodyPr wrap="square" lIns="38100" tIns="38100" rIns="38100" bIns="38100" rtlCol="0" anchor="t"/>
          <a:lstStyle/>
          <a:p>
            <a:pPr marL="0" indent="0" algn="l">
              <a:buNone/>
            </a:pPr>
            <a:r>
              <a:rPr lang="en-US" sz="2200" b="1">
                <a:solidFill>
                  <a:srgbClr val="000000"/>
                </a:solidFill>
                <a:latin typeface="Comic Sans MS" panose="030F0702030302020204" pitchFamily="66" charset="0"/>
                <a:ea typeface="Comic Sans MS" pitchFamily="34" charset="-122"/>
                <a:cs typeface="Comic Sans MS" pitchFamily="34" charset="-120"/>
              </a:rPr>
              <a:t>Build a book search form</a:t>
            </a:r>
            <a:endParaRPr lang="en-US" sz="2200" dirty="0">
              <a:latin typeface="Comic Sans MS" panose="030F0702030302020204" pitchFamily="66" charset="0"/>
            </a:endParaRPr>
          </a:p>
        </p:txBody>
      </p:sp>
      <p:sp>
        <p:nvSpPr>
          <p:cNvPr id="7" name="Shape 5">
            <a:extLst>
              <a:ext uri="{FF2B5EF4-FFF2-40B4-BE49-F238E27FC236}">
                <a16:creationId xmlns:a16="http://schemas.microsoft.com/office/drawing/2014/main" id="{CEAAE2D8-8680-0ADA-76A8-4E7270A5C79D}"/>
              </a:ext>
            </a:extLst>
          </p:cNvPr>
          <p:cNvSpPr/>
          <p:nvPr/>
        </p:nvSpPr>
        <p:spPr>
          <a:xfrm>
            <a:off x="457200" y="2717292"/>
            <a:ext cx="6645585" cy="0"/>
          </a:xfrm>
          <a:prstGeom prst="line">
            <a:avLst/>
          </a:prstGeom>
          <a:noFill/>
          <a:ln w="19050">
            <a:solidFill>
              <a:srgbClr val="000000"/>
            </a:solidFill>
            <a:prstDash val="solid"/>
          </a:ln>
        </p:spPr>
        <p:txBody>
          <a:bodyPr/>
          <a:lstStyle/>
          <a:p>
            <a:endParaRPr lang="en-GB">
              <a:latin typeface="Comic Sans MS" panose="030F0702030302020204" pitchFamily="66" charset="0"/>
            </a:endParaRPr>
          </a:p>
        </p:txBody>
      </p:sp>
      <p:sp>
        <p:nvSpPr>
          <p:cNvPr id="8" name="Text 6">
            <a:extLst>
              <a:ext uri="{FF2B5EF4-FFF2-40B4-BE49-F238E27FC236}">
                <a16:creationId xmlns:a16="http://schemas.microsoft.com/office/drawing/2014/main" id="{9CD709A8-68AF-EFA5-EEF5-52A943CDAE22}"/>
              </a:ext>
            </a:extLst>
          </p:cNvPr>
          <p:cNvSpPr/>
          <p:nvPr/>
        </p:nvSpPr>
        <p:spPr>
          <a:xfrm>
            <a:off x="457200" y="2827020"/>
            <a:ext cx="3630088" cy="957072"/>
          </a:xfrm>
          <a:prstGeom prst="rect">
            <a:avLst/>
          </a:prstGeom>
          <a:noFill/>
          <a:ln/>
        </p:spPr>
        <p:txBody>
          <a:bodyPr wrap="square" lIns="38100" tIns="38100" rIns="38100" bIns="38100" rtlCol="0" anchor="t"/>
          <a:lstStyle/>
          <a:p>
            <a:pPr marL="0" indent="0" algn="l">
              <a:buNone/>
            </a:pPr>
            <a:r>
              <a:rPr lang="en-US" sz="1600" dirty="0">
                <a:solidFill>
                  <a:srgbClr val="000000"/>
                </a:solidFill>
                <a:latin typeface="Comic Sans MS" panose="030F0702030302020204" pitchFamily="66" charset="0"/>
                <a:ea typeface="Comic Sans MS" pitchFamily="34" charset="-122"/>
                <a:cs typeface="Comic Sans MS" pitchFamily="34" charset="-120"/>
              </a:rPr>
              <a:t>Working on your own, create a file </a:t>
            </a:r>
            <a:r>
              <a:rPr lang="en-US" sz="1600">
                <a:solidFill>
                  <a:srgbClr val="000000"/>
                </a:solidFill>
                <a:latin typeface="Comic Sans MS" panose="030F0702030302020204" pitchFamily="66" charset="0"/>
                <a:ea typeface="Comic Sans MS" pitchFamily="34" charset="-122"/>
                <a:cs typeface="Comic Sans MS" pitchFamily="34" charset="-120"/>
              </a:rPr>
              <a:t>called </a:t>
            </a:r>
            <a:r>
              <a:rPr lang="en-US" sz="1600" b="1">
                <a:solidFill>
                  <a:srgbClr val="000000"/>
                </a:solidFill>
                <a:latin typeface="Comic Sans MS" panose="030F0702030302020204" pitchFamily="66" charset="0"/>
                <a:ea typeface="Comic Sans MS" pitchFamily="34" charset="-122"/>
                <a:cs typeface="Comic Sans MS" pitchFamily="34" charset="-120"/>
              </a:rPr>
              <a:t>book.</a:t>
            </a:r>
            <a:r>
              <a:rPr lang="en-US" sz="1600" b="1" dirty="0">
                <a:solidFill>
                  <a:srgbClr val="000000"/>
                </a:solidFill>
                <a:latin typeface="Comic Sans MS" panose="030F0702030302020204" pitchFamily="66" charset="0"/>
                <a:ea typeface="Comic Sans MS" pitchFamily="34" charset="-122"/>
                <a:cs typeface="Comic Sans MS" pitchFamily="34" charset="-120"/>
              </a:rPr>
              <a:t>html</a:t>
            </a:r>
            <a:r>
              <a:rPr lang="en-US" sz="1600" dirty="0">
                <a:solidFill>
                  <a:srgbClr val="000000"/>
                </a:solidFill>
                <a:latin typeface="Comic Sans MS" panose="030F0702030302020204" pitchFamily="66" charset="0"/>
                <a:ea typeface="Comic Sans MS" pitchFamily="34" charset="-122"/>
                <a:cs typeface="Comic Sans MS" pitchFamily="34" charset="-120"/>
              </a:rPr>
              <a:t> containing a form that:</a:t>
            </a:r>
            <a:endParaRPr lang="en-US" sz="1600" dirty="0">
              <a:latin typeface="Comic Sans MS" panose="030F0702030302020204" pitchFamily="66" charset="0"/>
            </a:endParaRPr>
          </a:p>
        </p:txBody>
      </p:sp>
      <p:sp>
        <p:nvSpPr>
          <p:cNvPr id="9" name="Text 7">
            <a:extLst>
              <a:ext uri="{FF2B5EF4-FFF2-40B4-BE49-F238E27FC236}">
                <a16:creationId xmlns:a16="http://schemas.microsoft.com/office/drawing/2014/main" id="{F50960E0-0892-B9EA-A2C9-FAB8F2ABC7CC}"/>
              </a:ext>
            </a:extLst>
          </p:cNvPr>
          <p:cNvSpPr/>
          <p:nvPr/>
        </p:nvSpPr>
        <p:spPr>
          <a:xfrm>
            <a:off x="502920" y="3857244"/>
            <a:ext cx="274320" cy="334264"/>
          </a:xfrm>
          <a:prstGeom prst="rect">
            <a:avLst/>
          </a:prstGeom>
          <a:noFill/>
          <a:ln/>
        </p:spPr>
        <p:txBody>
          <a:bodyPr wrap="square" lIns="38100" tIns="38100" rIns="38100" bIns="38100" rtlCol="0" anchor="t"/>
          <a:lstStyle/>
          <a:p>
            <a:pPr marL="0" indent="0" algn="l">
              <a:buNone/>
            </a:pPr>
            <a:r>
              <a:rPr lang="en-US" sz="1600" dirty="0">
                <a:solidFill>
                  <a:srgbClr val="000000"/>
                </a:solidFill>
                <a:latin typeface="Comic Sans MS" panose="030F0702030302020204" pitchFamily="66" charset="0"/>
                <a:ea typeface="Comic Sans MS" pitchFamily="34" charset="-122"/>
                <a:cs typeface="Comic Sans MS" pitchFamily="34" charset="-120"/>
              </a:rPr>
              <a:t>•</a:t>
            </a:r>
            <a:endParaRPr lang="en-US" sz="1600" dirty="0">
              <a:latin typeface="Comic Sans MS" panose="030F0702030302020204" pitchFamily="66" charset="0"/>
            </a:endParaRPr>
          </a:p>
        </p:txBody>
      </p:sp>
      <p:sp>
        <p:nvSpPr>
          <p:cNvPr id="10" name="Text 8">
            <a:extLst>
              <a:ext uri="{FF2B5EF4-FFF2-40B4-BE49-F238E27FC236}">
                <a16:creationId xmlns:a16="http://schemas.microsoft.com/office/drawing/2014/main" id="{FBD978DE-3603-6C27-B40F-20CF0B2DA405}"/>
              </a:ext>
            </a:extLst>
          </p:cNvPr>
          <p:cNvSpPr/>
          <p:nvPr/>
        </p:nvSpPr>
        <p:spPr>
          <a:xfrm>
            <a:off x="731520" y="3857244"/>
            <a:ext cx="3355768" cy="902208"/>
          </a:xfrm>
          <a:prstGeom prst="rect">
            <a:avLst/>
          </a:prstGeom>
          <a:noFill/>
          <a:ln/>
        </p:spPr>
        <p:txBody>
          <a:bodyPr wrap="square" lIns="38100" tIns="38100" rIns="38100" bIns="38100" rtlCol="0" anchor="t"/>
          <a:lstStyle/>
          <a:p>
            <a:pPr marL="0" indent="0" algn="l">
              <a:buNone/>
            </a:pPr>
            <a:r>
              <a:rPr lang="en-US" sz="1600" dirty="0">
                <a:solidFill>
                  <a:srgbClr val="000000"/>
                </a:solidFill>
                <a:latin typeface="Comic Sans MS" panose="030F0702030302020204" pitchFamily="66" charset="0"/>
                <a:ea typeface="Comic Sans MS" pitchFamily="34" charset="-122"/>
                <a:cs typeface="Comic Sans MS" pitchFamily="34" charset="-120"/>
              </a:rPr>
              <a:t>sends its data </a:t>
            </a:r>
            <a:r>
              <a:rPr lang="en-US" sz="1600">
                <a:solidFill>
                  <a:srgbClr val="000000"/>
                </a:solidFill>
                <a:latin typeface="Comic Sans MS" panose="030F0702030302020204" pitchFamily="66" charset="0"/>
                <a:ea typeface="Comic Sans MS" pitchFamily="34" charset="-122"/>
                <a:cs typeface="Comic Sans MS" pitchFamily="34" charset="-120"/>
              </a:rPr>
              <a:t>to books.</a:t>
            </a:r>
            <a:r>
              <a:rPr lang="en-US" sz="1600" dirty="0">
                <a:solidFill>
                  <a:srgbClr val="000000"/>
                </a:solidFill>
                <a:latin typeface="Comic Sans MS" panose="030F0702030302020204" pitchFamily="66" charset="0"/>
                <a:ea typeface="Comic Sans MS" pitchFamily="34" charset="-122"/>
                <a:cs typeface="Comic Sans MS" pitchFamily="34" charset="-120"/>
              </a:rPr>
              <a:t>php using </a:t>
            </a:r>
            <a:r>
              <a:rPr lang="en-US" sz="1600">
                <a:solidFill>
                  <a:srgbClr val="000000"/>
                </a:solidFill>
                <a:latin typeface="Comic Sans MS" panose="030F0702030302020204" pitchFamily="66" charset="0"/>
                <a:ea typeface="Comic Sans MS" pitchFamily="34" charset="-122"/>
                <a:cs typeface="Comic Sans MS" pitchFamily="34" charset="-120"/>
              </a:rPr>
              <a:t>the get </a:t>
            </a:r>
            <a:r>
              <a:rPr lang="en-US" sz="1600" dirty="0">
                <a:solidFill>
                  <a:srgbClr val="000000"/>
                </a:solidFill>
                <a:latin typeface="Comic Sans MS" panose="030F0702030302020204" pitchFamily="66" charset="0"/>
                <a:ea typeface="Comic Sans MS" pitchFamily="34" charset="-122"/>
                <a:cs typeface="Comic Sans MS" pitchFamily="34" charset="-120"/>
              </a:rPr>
              <a:t>method</a:t>
            </a:r>
            <a:endParaRPr lang="en-US" sz="1600" dirty="0">
              <a:latin typeface="Comic Sans MS" panose="030F0702030302020204" pitchFamily="66" charset="0"/>
            </a:endParaRPr>
          </a:p>
        </p:txBody>
      </p:sp>
      <p:sp>
        <p:nvSpPr>
          <p:cNvPr id="11" name="Text 9">
            <a:extLst>
              <a:ext uri="{FF2B5EF4-FFF2-40B4-BE49-F238E27FC236}">
                <a16:creationId xmlns:a16="http://schemas.microsoft.com/office/drawing/2014/main" id="{6CEEB5B0-9451-0B78-3A9E-E23C3DE5A98C}"/>
              </a:ext>
            </a:extLst>
          </p:cNvPr>
          <p:cNvSpPr/>
          <p:nvPr/>
        </p:nvSpPr>
        <p:spPr>
          <a:xfrm>
            <a:off x="502920" y="4832604"/>
            <a:ext cx="274320" cy="334264"/>
          </a:xfrm>
          <a:prstGeom prst="rect">
            <a:avLst/>
          </a:prstGeom>
          <a:noFill/>
          <a:ln/>
        </p:spPr>
        <p:txBody>
          <a:bodyPr wrap="square" lIns="38100" tIns="38100" rIns="38100" bIns="38100" rtlCol="0" anchor="t"/>
          <a:lstStyle/>
          <a:p>
            <a:pPr marL="0" indent="0" algn="l">
              <a:buNone/>
            </a:pPr>
            <a:r>
              <a:rPr lang="en-US" sz="1600" dirty="0">
                <a:solidFill>
                  <a:srgbClr val="000000"/>
                </a:solidFill>
                <a:latin typeface="Comic Sans MS" panose="030F0702030302020204" pitchFamily="66" charset="0"/>
                <a:ea typeface="Comic Sans MS" pitchFamily="34" charset="-122"/>
                <a:cs typeface="Comic Sans MS" pitchFamily="34" charset="-120"/>
              </a:rPr>
              <a:t>•</a:t>
            </a:r>
            <a:endParaRPr lang="en-US" sz="1600" dirty="0">
              <a:latin typeface="Comic Sans MS" panose="030F0702030302020204" pitchFamily="66" charset="0"/>
            </a:endParaRPr>
          </a:p>
        </p:txBody>
      </p:sp>
      <p:sp>
        <p:nvSpPr>
          <p:cNvPr id="12" name="Text 10">
            <a:extLst>
              <a:ext uri="{FF2B5EF4-FFF2-40B4-BE49-F238E27FC236}">
                <a16:creationId xmlns:a16="http://schemas.microsoft.com/office/drawing/2014/main" id="{F11C86E7-D599-3B98-CDA3-1B2DA5B7FC08}"/>
              </a:ext>
            </a:extLst>
          </p:cNvPr>
          <p:cNvSpPr/>
          <p:nvPr/>
        </p:nvSpPr>
        <p:spPr>
          <a:xfrm>
            <a:off x="731520" y="4832604"/>
            <a:ext cx="3355768" cy="613664"/>
          </a:xfrm>
          <a:prstGeom prst="rect">
            <a:avLst/>
          </a:prstGeom>
          <a:noFill/>
          <a:ln/>
        </p:spPr>
        <p:txBody>
          <a:bodyPr wrap="square" lIns="38100" tIns="38100" rIns="38100" bIns="38100" rtlCol="0" anchor="t"/>
          <a:lstStyle/>
          <a:p>
            <a:pPr marL="0" indent="0" algn="l">
              <a:buNone/>
            </a:pPr>
            <a:r>
              <a:rPr lang="en-US" sz="1600">
                <a:solidFill>
                  <a:srgbClr val="000000"/>
                </a:solidFill>
                <a:latin typeface="Comic Sans MS" panose="030F0702030302020204" pitchFamily="66" charset="0"/>
                <a:ea typeface="Comic Sans MS" pitchFamily="34" charset="-122"/>
                <a:cs typeface="Comic Sans MS" pitchFamily="34" charset="-120"/>
              </a:rPr>
              <a:t>Have a box labelled Title: with name=“title”</a:t>
            </a:r>
            <a:endParaRPr lang="en-US" sz="1600" dirty="0">
              <a:latin typeface="Comic Sans MS" panose="030F0702030302020204" pitchFamily="66" charset="0"/>
            </a:endParaRPr>
          </a:p>
        </p:txBody>
      </p:sp>
      <p:sp>
        <p:nvSpPr>
          <p:cNvPr id="13" name="Text 11">
            <a:extLst>
              <a:ext uri="{FF2B5EF4-FFF2-40B4-BE49-F238E27FC236}">
                <a16:creationId xmlns:a16="http://schemas.microsoft.com/office/drawing/2014/main" id="{B63C65FE-83AA-41AF-E30B-4DF13566F27C}"/>
              </a:ext>
            </a:extLst>
          </p:cNvPr>
          <p:cNvSpPr/>
          <p:nvPr/>
        </p:nvSpPr>
        <p:spPr>
          <a:xfrm>
            <a:off x="502920" y="5519420"/>
            <a:ext cx="274320" cy="334264"/>
          </a:xfrm>
          <a:prstGeom prst="rect">
            <a:avLst/>
          </a:prstGeom>
          <a:noFill/>
          <a:ln/>
        </p:spPr>
        <p:txBody>
          <a:bodyPr wrap="square" lIns="38100" tIns="38100" rIns="38100" bIns="38100" rtlCol="0" anchor="t"/>
          <a:lstStyle/>
          <a:p>
            <a:pPr marL="0" indent="0" algn="l">
              <a:buNone/>
            </a:pPr>
            <a:r>
              <a:rPr lang="en-US" sz="1600" dirty="0">
                <a:solidFill>
                  <a:srgbClr val="000000"/>
                </a:solidFill>
                <a:latin typeface="Comic Sans MS" panose="030F0702030302020204" pitchFamily="66" charset="0"/>
                <a:ea typeface="Comic Sans MS" pitchFamily="34" charset="-122"/>
                <a:cs typeface="Comic Sans MS" pitchFamily="34" charset="-120"/>
              </a:rPr>
              <a:t>•</a:t>
            </a:r>
            <a:endParaRPr lang="en-US" sz="1600" dirty="0">
              <a:latin typeface="Comic Sans MS" panose="030F0702030302020204" pitchFamily="66" charset="0"/>
            </a:endParaRPr>
          </a:p>
        </p:txBody>
      </p:sp>
      <p:sp>
        <p:nvSpPr>
          <p:cNvPr id="14" name="Text 12">
            <a:extLst>
              <a:ext uri="{FF2B5EF4-FFF2-40B4-BE49-F238E27FC236}">
                <a16:creationId xmlns:a16="http://schemas.microsoft.com/office/drawing/2014/main" id="{62704F76-90D3-E978-24E0-B4FB14A13AEA}"/>
              </a:ext>
            </a:extLst>
          </p:cNvPr>
          <p:cNvSpPr/>
          <p:nvPr/>
        </p:nvSpPr>
        <p:spPr>
          <a:xfrm>
            <a:off x="731520" y="5519420"/>
            <a:ext cx="3355768" cy="613664"/>
          </a:xfrm>
          <a:prstGeom prst="rect">
            <a:avLst/>
          </a:prstGeom>
          <a:noFill/>
          <a:ln/>
        </p:spPr>
        <p:txBody>
          <a:bodyPr wrap="square" lIns="38100" tIns="38100" rIns="38100" bIns="38100" rtlCol="0" anchor="t"/>
          <a:lstStyle/>
          <a:p>
            <a:r>
              <a:rPr lang="en-US" sz="1600">
                <a:solidFill>
                  <a:srgbClr val="000000"/>
                </a:solidFill>
                <a:latin typeface="Comic Sans MS" panose="030F0702030302020204" pitchFamily="66" charset="0"/>
                <a:ea typeface="Comic Sans MS" pitchFamily="34" charset="-122"/>
                <a:cs typeface="Comic Sans MS" pitchFamily="34" charset="-120"/>
              </a:rPr>
              <a:t>Have a box labelled Author: with name=“author”</a:t>
            </a:r>
            <a:endParaRPr lang="en-US" sz="1600" dirty="0">
              <a:latin typeface="Comic Sans MS" panose="030F0702030302020204" pitchFamily="66" charset="0"/>
            </a:endParaRPr>
          </a:p>
        </p:txBody>
      </p:sp>
      <p:sp>
        <p:nvSpPr>
          <p:cNvPr id="15" name="Text 13">
            <a:extLst>
              <a:ext uri="{FF2B5EF4-FFF2-40B4-BE49-F238E27FC236}">
                <a16:creationId xmlns:a16="http://schemas.microsoft.com/office/drawing/2014/main" id="{3549A62A-C8E4-4EFA-159D-B65D140C64D6}"/>
              </a:ext>
            </a:extLst>
          </p:cNvPr>
          <p:cNvSpPr/>
          <p:nvPr/>
        </p:nvSpPr>
        <p:spPr>
          <a:xfrm>
            <a:off x="502920" y="6206236"/>
            <a:ext cx="274320" cy="334264"/>
          </a:xfrm>
          <a:prstGeom prst="rect">
            <a:avLst/>
          </a:prstGeom>
          <a:noFill/>
          <a:ln/>
        </p:spPr>
        <p:txBody>
          <a:bodyPr wrap="square" lIns="38100" tIns="38100" rIns="38100" bIns="38100" rtlCol="0" anchor="t"/>
          <a:lstStyle/>
          <a:p>
            <a:pPr marL="0" indent="0" algn="l">
              <a:buNone/>
            </a:pPr>
            <a:r>
              <a:rPr lang="en-US" sz="1600" dirty="0">
                <a:solidFill>
                  <a:srgbClr val="000000"/>
                </a:solidFill>
                <a:latin typeface="Comic Sans MS" panose="030F0702030302020204" pitchFamily="66" charset="0"/>
                <a:ea typeface="Comic Sans MS" pitchFamily="34" charset="-122"/>
                <a:cs typeface="Comic Sans MS" pitchFamily="34" charset="-120"/>
              </a:rPr>
              <a:t>•</a:t>
            </a:r>
            <a:endParaRPr lang="en-US" sz="1600" dirty="0">
              <a:latin typeface="Comic Sans MS" panose="030F0702030302020204" pitchFamily="66" charset="0"/>
            </a:endParaRPr>
          </a:p>
        </p:txBody>
      </p:sp>
      <p:sp>
        <p:nvSpPr>
          <p:cNvPr id="16" name="Text 14">
            <a:extLst>
              <a:ext uri="{FF2B5EF4-FFF2-40B4-BE49-F238E27FC236}">
                <a16:creationId xmlns:a16="http://schemas.microsoft.com/office/drawing/2014/main" id="{21F6E8CA-06CF-F7EF-1F2E-3E40643179C8}"/>
              </a:ext>
            </a:extLst>
          </p:cNvPr>
          <p:cNvSpPr/>
          <p:nvPr/>
        </p:nvSpPr>
        <p:spPr>
          <a:xfrm>
            <a:off x="731520" y="6206236"/>
            <a:ext cx="3355768" cy="613664"/>
          </a:xfrm>
          <a:prstGeom prst="rect">
            <a:avLst/>
          </a:prstGeom>
          <a:noFill/>
          <a:ln/>
        </p:spPr>
        <p:txBody>
          <a:bodyPr wrap="square" lIns="38100" tIns="38100" rIns="38100" bIns="38100" rtlCol="0" anchor="t"/>
          <a:lstStyle/>
          <a:p>
            <a:pPr marL="0" indent="0" algn="l">
              <a:buNone/>
            </a:pPr>
            <a:r>
              <a:rPr lang="en-US" sz="1600" dirty="0">
                <a:solidFill>
                  <a:srgbClr val="000000"/>
                </a:solidFill>
                <a:latin typeface="Comic Sans MS" panose="030F0702030302020204" pitchFamily="66" charset="0"/>
                <a:ea typeface="Comic Sans MS" pitchFamily="34" charset="-122"/>
                <a:cs typeface="Comic Sans MS" pitchFamily="34" charset="-120"/>
              </a:rPr>
              <a:t>links every label to its box with for and id</a:t>
            </a:r>
            <a:endParaRPr lang="en-US" sz="1600" dirty="0">
              <a:latin typeface="Comic Sans MS" panose="030F0702030302020204" pitchFamily="66" charset="0"/>
            </a:endParaRPr>
          </a:p>
        </p:txBody>
      </p:sp>
      <p:sp>
        <p:nvSpPr>
          <p:cNvPr id="17" name="Text 15">
            <a:extLst>
              <a:ext uri="{FF2B5EF4-FFF2-40B4-BE49-F238E27FC236}">
                <a16:creationId xmlns:a16="http://schemas.microsoft.com/office/drawing/2014/main" id="{E5C09001-7A8E-AD70-1D24-CEFEC40468F0}"/>
              </a:ext>
            </a:extLst>
          </p:cNvPr>
          <p:cNvSpPr/>
          <p:nvPr/>
        </p:nvSpPr>
        <p:spPr>
          <a:xfrm>
            <a:off x="502920" y="6893052"/>
            <a:ext cx="274320" cy="334264"/>
          </a:xfrm>
          <a:prstGeom prst="rect">
            <a:avLst/>
          </a:prstGeom>
          <a:noFill/>
          <a:ln/>
        </p:spPr>
        <p:txBody>
          <a:bodyPr wrap="square" lIns="38100" tIns="38100" rIns="38100" bIns="38100" rtlCol="0" anchor="t"/>
          <a:lstStyle/>
          <a:p>
            <a:pPr marL="0" indent="0" algn="l">
              <a:buNone/>
            </a:pPr>
            <a:r>
              <a:rPr lang="en-US" sz="1600" dirty="0">
                <a:solidFill>
                  <a:srgbClr val="000000"/>
                </a:solidFill>
                <a:latin typeface="Comic Sans MS" panose="030F0702030302020204" pitchFamily="66" charset="0"/>
                <a:ea typeface="Comic Sans MS" pitchFamily="34" charset="-122"/>
                <a:cs typeface="Comic Sans MS" pitchFamily="34" charset="-120"/>
              </a:rPr>
              <a:t>•</a:t>
            </a:r>
            <a:endParaRPr lang="en-US" sz="1600" dirty="0">
              <a:latin typeface="Comic Sans MS" panose="030F0702030302020204" pitchFamily="66" charset="0"/>
            </a:endParaRPr>
          </a:p>
        </p:txBody>
      </p:sp>
      <p:sp>
        <p:nvSpPr>
          <p:cNvPr id="18" name="Text 16">
            <a:extLst>
              <a:ext uri="{FF2B5EF4-FFF2-40B4-BE49-F238E27FC236}">
                <a16:creationId xmlns:a16="http://schemas.microsoft.com/office/drawing/2014/main" id="{BF8B0199-0A0E-9FA7-5767-041C3ABAB6F3}"/>
              </a:ext>
            </a:extLst>
          </p:cNvPr>
          <p:cNvSpPr/>
          <p:nvPr/>
        </p:nvSpPr>
        <p:spPr>
          <a:xfrm>
            <a:off x="731520" y="6893052"/>
            <a:ext cx="3355768" cy="613664"/>
          </a:xfrm>
          <a:prstGeom prst="rect">
            <a:avLst/>
          </a:prstGeom>
          <a:noFill/>
          <a:ln/>
        </p:spPr>
        <p:txBody>
          <a:bodyPr wrap="square" lIns="38100" tIns="38100" rIns="38100" bIns="38100" rtlCol="0" anchor="t"/>
          <a:lstStyle/>
          <a:p>
            <a:pPr marL="0" indent="0" algn="l">
              <a:buNone/>
            </a:pPr>
            <a:r>
              <a:rPr lang="en-US" sz="1600" dirty="0">
                <a:solidFill>
                  <a:srgbClr val="000000"/>
                </a:solidFill>
                <a:latin typeface="Comic Sans MS" panose="030F0702030302020204" pitchFamily="66" charset="0"/>
                <a:ea typeface="Comic Sans MS" pitchFamily="34" charset="-122"/>
                <a:cs typeface="Comic Sans MS" pitchFamily="34" charset="-120"/>
              </a:rPr>
              <a:t>has a button that </a:t>
            </a:r>
            <a:r>
              <a:rPr lang="en-US" sz="1600">
                <a:solidFill>
                  <a:srgbClr val="000000"/>
                </a:solidFill>
                <a:latin typeface="Comic Sans MS" panose="030F0702030302020204" pitchFamily="66" charset="0"/>
                <a:ea typeface="Comic Sans MS" pitchFamily="34" charset="-122"/>
                <a:cs typeface="Comic Sans MS" pitchFamily="34" charset="-120"/>
              </a:rPr>
              <a:t>reads Find books</a:t>
            </a:r>
            <a:endParaRPr lang="en-US" sz="1600" dirty="0">
              <a:latin typeface="Comic Sans MS" panose="030F0702030302020204" pitchFamily="66" charset="0"/>
            </a:endParaRPr>
          </a:p>
        </p:txBody>
      </p:sp>
      <p:sp>
        <p:nvSpPr>
          <p:cNvPr id="20" name="Text 17">
            <a:extLst>
              <a:ext uri="{FF2B5EF4-FFF2-40B4-BE49-F238E27FC236}">
                <a16:creationId xmlns:a16="http://schemas.microsoft.com/office/drawing/2014/main" id="{781C2F7F-36CC-C803-9E54-ECB38F87301A}"/>
              </a:ext>
            </a:extLst>
          </p:cNvPr>
          <p:cNvSpPr/>
          <p:nvPr/>
        </p:nvSpPr>
        <p:spPr>
          <a:xfrm>
            <a:off x="457044" y="9609328"/>
            <a:ext cx="6645585" cy="668528"/>
          </a:xfrm>
          <a:prstGeom prst="rect">
            <a:avLst/>
          </a:prstGeom>
          <a:noFill/>
          <a:ln/>
        </p:spPr>
        <p:txBody>
          <a:bodyPr wrap="square" lIns="38100" tIns="38100" rIns="38100" bIns="38100" rtlCol="0" anchor="t"/>
          <a:lstStyle/>
          <a:p>
            <a:pPr marL="0" indent="0" algn="l">
              <a:buNone/>
            </a:pPr>
            <a:r>
              <a:rPr lang="en-US" sz="1600" dirty="0">
                <a:solidFill>
                  <a:srgbClr val="000000"/>
                </a:solidFill>
                <a:latin typeface="Comic Sans MS" panose="030F0702030302020204" pitchFamily="66" charset="0"/>
                <a:ea typeface="Comic Sans MS" pitchFamily="34" charset="-122"/>
                <a:cs typeface="Comic Sans MS" pitchFamily="34" charset="-120"/>
              </a:rPr>
              <a:t>Then open it in a browser and click each label. Does the cursor jump into the box beside it?</a:t>
            </a:r>
            <a:endParaRPr lang="en-US" sz="1600" dirty="0">
              <a:latin typeface="Comic Sans MS" panose="030F0702030302020204" pitchFamily="66" charset="0"/>
            </a:endParaRPr>
          </a:p>
        </p:txBody>
      </p:sp>
      <p:sp>
        <p:nvSpPr>
          <p:cNvPr id="5" name="Text 16">
            <a:extLst>
              <a:ext uri="{FF2B5EF4-FFF2-40B4-BE49-F238E27FC236}">
                <a16:creationId xmlns:a16="http://schemas.microsoft.com/office/drawing/2014/main" id="{00F2D68E-CE5B-1BDD-10C9-5D25D42DB15C}"/>
              </a:ext>
            </a:extLst>
          </p:cNvPr>
          <p:cNvSpPr/>
          <p:nvPr/>
        </p:nvSpPr>
        <p:spPr>
          <a:xfrm>
            <a:off x="731520" y="7707429"/>
            <a:ext cx="3355768" cy="613664"/>
          </a:xfrm>
          <a:prstGeom prst="rect">
            <a:avLst/>
          </a:prstGeom>
          <a:noFill/>
          <a:ln/>
        </p:spPr>
        <p:txBody>
          <a:bodyPr wrap="square" lIns="38100" tIns="38100" rIns="38100" bIns="38100" rtlCol="0" anchor="t"/>
          <a:lstStyle/>
          <a:p>
            <a:pPr lvl="0">
              <a:lnSpc>
                <a:spcPct val="125000"/>
              </a:lnSpc>
              <a:defRPr/>
            </a:pPr>
            <a:r>
              <a:rPr lang="en-US" sz="1600" b="1">
                <a:solidFill>
                  <a:srgbClr val="5D6B85"/>
                </a:solidFill>
                <a:latin typeface="Comic Sans MS" panose="030F0702030302020204" pitchFamily="66" charset="0"/>
                <a:ea typeface="Calibri" pitchFamily="34" charset="-122"/>
                <a:cs typeface="Calibri" pitchFamily="34" charset="-120"/>
              </a:rPr>
              <a:t>If a student types Things Fall Apart and Achebe, the address bar should read: </a:t>
            </a:r>
          </a:p>
          <a:p>
            <a:pPr>
              <a:lnSpc>
                <a:spcPct val="125000"/>
              </a:lnSpc>
              <a:defRPr/>
            </a:pPr>
            <a:r>
              <a:rPr lang="en-US" sz="1600">
                <a:latin typeface="Courier New" pitchFamily="34" charset="0"/>
                <a:ea typeface="Courier New" pitchFamily="34" charset="-122"/>
                <a:cs typeface="Courier New" pitchFamily="34" charset="-120"/>
              </a:rPr>
              <a:t>books.php</a:t>
            </a:r>
            <a:r>
              <a:rPr lang="en-US" sz="1600" b="1">
                <a:latin typeface="Courier New" pitchFamily="34" charset="0"/>
                <a:ea typeface="Courier New" pitchFamily="34" charset="-122"/>
                <a:cs typeface="Courier New" pitchFamily="34" charset="-120"/>
              </a:rPr>
              <a:t>?title</a:t>
            </a:r>
            <a:r>
              <a:rPr lang="en-US" sz="1600">
                <a:latin typeface="Courier New" pitchFamily="34" charset="0"/>
                <a:ea typeface="Courier New" pitchFamily="34" charset="-122"/>
                <a:cs typeface="Courier New" pitchFamily="34" charset="-120"/>
              </a:rPr>
              <a:t>=Things+Fall+Apart</a:t>
            </a:r>
            <a:r>
              <a:rPr lang="en-US" sz="1600" b="1">
                <a:latin typeface="Courier New" pitchFamily="34" charset="0"/>
                <a:ea typeface="Courier New" pitchFamily="34" charset="-122"/>
                <a:cs typeface="Courier New" pitchFamily="34" charset="-120"/>
              </a:rPr>
              <a:t>&amp;author</a:t>
            </a:r>
            <a:r>
              <a:rPr lang="en-US" sz="1600">
                <a:latin typeface="Courier New" pitchFamily="34" charset="0"/>
                <a:ea typeface="Courier New" pitchFamily="34" charset="-122"/>
                <a:cs typeface="Courier New" pitchFamily="34" charset="-120"/>
              </a:rPr>
              <a:t>=Achebe</a:t>
            </a:r>
            <a:endParaRPr lang="en-US" sz="1600"/>
          </a:p>
          <a:p>
            <a:pPr lvl="0">
              <a:lnSpc>
                <a:spcPct val="125000"/>
              </a:lnSpc>
              <a:defRPr/>
            </a:pPr>
            <a:endParaRPr lang="en-US" sz="1600" b="1" dirty="0">
              <a:solidFill>
                <a:prstClr val="black"/>
              </a:solidFill>
              <a:latin typeface="Comic Sans MS" panose="030F0702030302020204" pitchFamily="66" charset="0"/>
            </a:endParaRPr>
          </a:p>
        </p:txBody>
      </p:sp>
      <p:sp>
        <p:nvSpPr>
          <p:cNvPr id="19" name="Text 15">
            <a:extLst>
              <a:ext uri="{FF2B5EF4-FFF2-40B4-BE49-F238E27FC236}">
                <a16:creationId xmlns:a16="http://schemas.microsoft.com/office/drawing/2014/main" id="{69B95787-ED19-F32F-E19E-55E38B4F4CA9}"/>
              </a:ext>
            </a:extLst>
          </p:cNvPr>
          <p:cNvSpPr/>
          <p:nvPr/>
        </p:nvSpPr>
        <p:spPr>
          <a:xfrm>
            <a:off x="481766" y="7767828"/>
            <a:ext cx="274320" cy="334264"/>
          </a:xfrm>
          <a:prstGeom prst="rect">
            <a:avLst/>
          </a:prstGeom>
          <a:noFill/>
          <a:ln/>
        </p:spPr>
        <p:txBody>
          <a:bodyPr wrap="square" lIns="38100" tIns="38100" rIns="38100" bIns="38100" rtlCol="0" anchor="t"/>
          <a:lstStyle/>
          <a:p>
            <a:pPr marL="0" indent="0" algn="l">
              <a:buNone/>
            </a:pPr>
            <a:r>
              <a:rPr lang="en-US" sz="1600" dirty="0">
                <a:solidFill>
                  <a:srgbClr val="000000"/>
                </a:solidFill>
                <a:latin typeface="Comic Sans MS" panose="030F0702030302020204" pitchFamily="66" charset="0"/>
                <a:ea typeface="Comic Sans MS" pitchFamily="34" charset="-122"/>
                <a:cs typeface="Comic Sans MS" pitchFamily="34" charset="-120"/>
              </a:rPr>
              <a:t>•</a:t>
            </a:r>
            <a:endParaRPr lang="en-US" sz="1600" dirty="0">
              <a:latin typeface="Comic Sans MS" panose="030F0702030302020204" pitchFamily="66" charset="0"/>
            </a:endParaRPr>
          </a:p>
        </p:txBody>
      </p:sp>
    </p:spTree>
    <p:extLst>
      <p:ext uri="{BB962C8B-B14F-4D97-AF65-F5344CB8AC3E}">
        <p14:creationId xmlns:p14="http://schemas.microsoft.com/office/powerpoint/2010/main" val="2911876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FBC5A0C0-F1A2-4D8A-CA1F-D5C6657DD49F}"/>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800235FD-A8EA-8B73-8A81-EAE4D59C8169}"/>
              </a:ext>
            </a:extLst>
          </p:cNvPr>
          <p:cNvSpPr/>
          <p:nvPr/>
        </p:nvSpPr>
        <p:spPr>
          <a:xfrm>
            <a:off x="457200" y="137160"/>
            <a:ext cx="6645585" cy="365760"/>
          </a:xfrm>
          <a:prstGeom prst="rect">
            <a:avLst/>
          </a:prstGeom>
          <a:noFill/>
          <a:ln/>
        </p:spPr>
        <p:txBody>
          <a:bodyPr wrap="square" lIns="38100" tIns="38100" rIns="38100" bIns="38100" rtlCol="0" anchor="t"/>
          <a:lstStyle/>
          <a:p>
            <a:pPr marL="0" indent="0" algn="r">
              <a:buNone/>
            </a:pPr>
            <a:r>
              <a:rPr lang="en-US" sz="1600" dirty="0">
                <a:solidFill>
                  <a:srgbClr val="595959"/>
                </a:solidFill>
                <a:latin typeface="Comic Sans MS" pitchFamily="34" charset="0"/>
                <a:ea typeface="Comic Sans MS" pitchFamily="34" charset="-122"/>
                <a:cs typeface="Comic Sans MS" pitchFamily="34" charset="-120"/>
              </a:rPr>
              <a:t>HTML Forms</a:t>
            </a:r>
            <a:endParaRPr lang="en-US" sz="1600" dirty="0"/>
          </a:p>
        </p:txBody>
      </p:sp>
      <p:sp>
        <p:nvSpPr>
          <p:cNvPr id="4" name="Text 2">
            <a:extLst>
              <a:ext uri="{FF2B5EF4-FFF2-40B4-BE49-F238E27FC236}">
                <a16:creationId xmlns:a16="http://schemas.microsoft.com/office/drawing/2014/main" id="{264E5799-8305-9468-457F-89F8B1E06727}"/>
              </a:ext>
            </a:extLst>
          </p:cNvPr>
          <p:cNvSpPr/>
          <p:nvPr/>
        </p:nvSpPr>
        <p:spPr>
          <a:xfrm>
            <a:off x="457200" y="640080"/>
            <a:ext cx="6645585" cy="379984"/>
          </a:xfrm>
          <a:prstGeom prst="rect">
            <a:avLst/>
          </a:prstGeom>
          <a:noFill/>
          <a:ln/>
        </p:spPr>
        <p:txBody>
          <a:bodyPr wrap="square" lIns="38100" tIns="38100" rIns="38100" bIns="38100" rtlCol="0" anchor="t"/>
          <a:lstStyle/>
          <a:p>
            <a:pPr marL="0" indent="0" algn="l">
              <a:buNone/>
            </a:pPr>
            <a:r>
              <a:rPr lang="en-US" sz="1600" b="1" dirty="0">
                <a:solidFill>
                  <a:srgbClr val="000000"/>
                </a:solidFill>
                <a:latin typeface="Comic Sans MS" pitchFamily="34" charset="0"/>
                <a:ea typeface="Comic Sans MS" pitchFamily="34" charset="-122"/>
                <a:cs typeface="Comic Sans MS" pitchFamily="34" charset="-120"/>
              </a:rPr>
              <a:t>Write your code here:</a:t>
            </a:r>
            <a:endParaRPr lang="en-US" sz="1600" dirty="0"/>
          </a:p>
        </p:txBody>
      </p:sp>
      <p:sp>
        <p:nvSpPr>
          <p:cNvPr id="5" name="Shape 3">
            <a:extLst>
              <a:ext uri="{FF2B5EF4-FFF2-40B4-BE49-F238E27FC236}">
                <a16:creationId xmlns:a16="http://schemas.microsoft.com/office/drawing/2014/main" id="{4B946A6E-95CA-CE50-64D3-B033153A5F98}"/>
              </a:ext>
            </a:extLst>
          </p:cNvPr>
          <p:cNvSpPr/>
          <p:nvPr/>
        </p:nvSpPr>
        <p:spPr>
          <a:xfrm>
            <a:off x="457200" y="1504696"/>
            <a:ext cx="6645585" cy="0"/>
          </a:xfrm>
          <a:prstGeom prst="line">
            <a:avLst/>
          </a:prstGeom>
          <a:noFill/>
          <a:ln w="9525">
            <a:solidFill>
              <a:srgbClr val="808080"/>
            </a:solidFill>
            <a:prstDash val="solid"/>
          </a:ln>
        </p:spPr>
        <p:txBody>
          <a:bodyPr/>
          <a:lstStyle/>
          <a:p>
            <a:endParaRPr lang="en-GB"/>
          </a:p>
        </p:txBody>
      </p:sp>
      <p:sp>
        <p:nvSpPr>
          <p:cNvPr id="6" name="Shape 4">
            <a:extLst>
              <a:ext uri="{FF2B5EF4-FFF2-40B4-BE49-F238E27FC236}">
                <a16:creationId xmlns:a16="http://schemas.microsoft.com/office/drawing/2014/main" id="{1D85DBF7-9E0B-9AB5-5B5D-2CB0FB3B4B7E}"/>
              </a:ext>
            </a:extLst>
          </p:cNvPr>
          <p:cNvSpPr/>
          <p:nvPr/>
        </p:nvSpPr>
        <p:spPr>
          <a:xfrm>
            <a:off x="457200" y="1916176"/>
            <a:ext cx="6645585" cy="0"/>
          </a:xfrm>
          <a:prstGeom prst="line">
            <a:avLst/>
          </a:prstGeom>
          <a:noFill/>
          <a:ln w="9525">
            <a:solidFill>
              <a:srgbClr val="808080"/>
            </a:solidFill>
            <a:prstDash val="solid"/>
          </a:ln>
        </p:spPr>
        <p:txBody>
          <a:bodyPr/>
          <a:lstStyle/>
          <a:p>
            <a:endParaRPr lang="en-GB"/>
          </a:p>
        </p:txBody>
      </p:sp>
      <p:sp>
        <p:nvSpPr>
          <p:cNvPr id="7" name="Shape 5">
            <a:extLst>
              <a:ext uri="{FF2B5EF4-FFF2-40B4-BE49-F238E27FC236}">
                <a16:creationId xmlns:a16="http://schemas.microsoft.com/office/drawing/2014/main" id="{393EB2CE-984F-3A50-6CC3-2E0C95C6736B}"/>
              </a:ext>
            </a:extLst>
          </p:cNvPr>
          <p:cNvSpPr/>
          <p:nvPr/>
        </p:nvSpPr>
        <p:spPr>
          <a:xfrm>
            <a:off x="457200" y="2327656"/>
            <a:ext cx="6645585" cy="0"/>
          </a:xfrm>
          <a:prstGeom prst="line">
            <a:avLst/>
          </a:prstGeom>
          <a:noFill/>
          <a:ln w="9525">
            <a:solidFill>
              <a:srgbClr val="808080"/>
            </a:solidFill>
            <a:prstDash val="solid"/>
          </a:ln>
        </p:spPr>
        <p:txBody>
          <a:bodyPr/>
          <a:lstStyle/>
          <a:p>
            <a:endParaRPr lang="en-GB"/>
          </a:p>
        </p:txBody>
      </p:sp>
      <p:sp>
        <p:nvSpPr>
          <p:cNvPr id="8" name="Shape 6">
            <a:extLst>
              <a:ext uri="{FF2B5EF4-FFF2-40B4-BE49-F238E27FC236}">
                <a16:creationId xmlns:a16="http://schemas.microsoft.com/office/drawing/2014/main" id="{FF1EA4D9-4F97-385A-D11A-5E46430BE089}"/>
              </a:ext>
            </a:extLst>
          </p:cNvPr>
          <p:cNvSpPr/>
          <p:nvPr/>
        </p:nvSpPr>
        <p:spPr>
          <a:xfrm>
            <a:off x="457200" y="2739136"/>
            <a:ext cx="6645585" cy="0"/>
          </a:xfrm>
          <a:prstGeom prst="line">
            <a:avLst/>
          </a:prstGeom>
          <a:noFill/>
          <a:ln w="9525">
            <a:solidFill>
              <a:srgbClr val="808080"/>
            </a:solidFill>
            <a:prstDash val="solid"/>
          </a:ln>
        </p:spPr>
        <p:txBody>
          <a:bodyPr/>
          <a:lstStyle/>
          <a:p>
            <a:endParaRPr lang="en-GB"/>
          </a:p>
        </p:txBody>
      </p:sp>
      <p:sp>
        <p:nvSpPr>
          <p:cNvPr id="9" name="Shape 7">
            <a:extLst>
              <a:ext uri="{FF2B5EF4-FFF2-40B4-BE49-F238E27FC236}">
                <a16:creationId xmlns:a16="http://schemas.microsoft.com/office/drawing/2014/main" id="{6B0B7098-6156-3EC5-987C-295453157695}"/>
              </a:ext>
            </a:extLst>
          </p:cNvPr>
          <p:cNvSpPr/>
          <p:nvPr/>
        </p:nvSpPr>
        <p:spPr>
          <a:xfrm>
            <a:off x="457200" y="3150616"/>
            <a:ext cx="6645585" cy="0"/>
          </a:xfrm>
          <a:prstGeom prst="line">
            <a:avLst/>
          </a:prstGeom>
          <a:noFill/>
          <a:ln w="9525">
            <a:solidFill>
              <a:srgbClr val="808080"/>
            </a:solidFill>
            <a:prstDash val="solid"/>
          </a:ln>
        </p:spPr>
        <p:txBody>
          <a:bodyPr/>
          <a:lstStyle/>
          <a:p>
            <a:endParaRPr lang="en-GB"/>
          </a:p>
        </p:txBody>
      </p:sp>
      <p:sp>
        <p:nvSpPr>
          <p:cNvPr id="10" name="Shape 8">
            <a:extLst>
              <a:ext uri="{FF2B5EF4-FFF2-40B4-BE49-F238E27FC236}">
                <a16:creationId xmlns:a16="http://schemas.microsoft.com/office/drawing/2014/main" id="{EC044315-4FFA-4C26-D459-974FEDF95B7B}"/>
              </a:ext>
            </a:extLst>
          </p:cNvPr>
          <p:cNvSpPr/>
          <p:nvPr/>
        </p:nvSpPr>
        <p:spPr>
          <a:xfrm>
            <a:off x="457200" y="3562096"/>
            <a:ext cx="6645585" cy="0"/>
          </a:xfrm>
          <a:prstGeom prst="line">
            <a:avLst/>
          </a:prstGeom>
          <a:noFill/>
          <a:ln w="9525">
            <a:solidFill>
              <a:srgbClr val="808080"/>
            </a:solidFill>
            <a:prstDash val="solid"/>
          </a:ln>
        </p:spPr>
        <p:txBody>
          <a:bodyPr/>
          <a:lstStyle/>
          <a:p>
            <a:endParaRPr lang="en-GB"/>
          </a:p>
        </p:txBody>
      </p:sp>
      <p:sp>
        <p:nvSpPr>
          <p:cNvPr id="11" name="Shape 9">
            <a:extLst>
              <a:ext uri="{FF2B5EF4-FFF2-40B4-BE49-F238E27FC236}">
                <a16:creationId xmlns:a16="http://schemas.microsoft.com/office/drawing/2014/main" id="{642FBA5F-6A03-9B53-8DCD-37B490AC063A}"/>
              </a:ext>
            </a:extLst>
          </p:cNvPr>
          <p:cNvSpPr/>
          <p:nvPr/>
        </p:nvSpPr>
        <p:spPr>
          <a:xfrm>
            <a:off x="457200" y="3973576"/>
            <a:ext cx="6645585" cy="0"/>
          </a:xfrm>
          <a:prstGeom prst="line">
            <a:avLst/>
          </a:prstGeom>
          <a:noFill/>
          <a:ln w="9525">
            <a:solidFill>
              <a:srgbClr val="808080"/>
            </a:solidFill>
            <a:prstDash val="solid"/>
          </a:ln>
        </p:spPr>
        <p:txBody>
          <a:bodyPr/>
          <a:lstStyle/>
          <a:p>
            <a:endParaRPr lang="en-GB"/>
          </a:p>
        </p:txBody>
      </p:sp>
      <p:sp>
        <p:nvSpPr>
          <p:cNvPr id="12" name="Shape 10">
            <a:extLst>
              <a:ext uri="{FF2B5EF4-FFF2-40B4-BE49-F238E27FC236}">
                <a16:creationId xmlns:a16="http://schemas.microsoft.com/office/drawing/2014/main" id="{BFB8832F-213B-6CF6-DAA7-B1EDA3691ADE}"/>
              </a:ext>
            </a:extLst>
          </p:cNvPr>
          <p:cNvSpPr/>
          <p:nvPr/>
        </p:nvSpPr>
        <p:spPr>
          <a:xfrm>
            <a:off x="457200" y="4385056"/>
            <a:ext cx="6645585" cy="0"/>
          </a:xfrm>
          <a:prstGeom prst="line">
            <a:avLst/>
          </a:prstGeom>
          <a:noFill/>
          <a:ln w="9525">
            <a:solidFill>
              <a:srgbClr val="808080"/>
            </a:solidFill>
            <a:prstDash val="solid"/>
          </a:ln>
        </p:spPr>
        <p:txBody>
          <a:bodyPr/>
          <a:lstStyle/>
          <a:p>
            <a:endParaRPr lang="en-GB"/>
          </a:p>
        </p:txBody>
      </p:sp>
      <p:sp>
        <p:nvSpPr>
          <p:cNvPr id="13" name="Shape 11">
            <a:extLst>
              <a:ext uri="{FF2B5EF4-FFF2-40B4-BE49-F238E27FC236}">
                <a16:creationId xmlns:a16="http://schemas.microsoft.com/office/drawing/2014/main" id="{962A3D82-F317-92EB-29AB-8A18909AED36}"/>
              </a:ext>
            </a:extLst>
          </p:cNvPr>
          <p:cNvSpPr/>
          <p:nvPr/>
        </p:nvSpPr>
        <p:spPr>
          <a:xfrm>
            <a:off x="457200" y="4796536"/>
            <a:ext cx="6645585" cy="0"/>
          </a:xfrm>
          <a:prstGeom prst="line">
            <a:avLst/>
          </a:prstGeom>
          <a:noFill/>
          <a:ln w="9525">
            <a:solidFill>
              <a:srgbClr val="808080"/>
            </a:solidFill>
            <a:prstDash val="solid"/>
          </a:ln>
        </p:spPr>
        <p:txBody>
          <a:bodyPr/>
          <a:lstStyle/>
          <a:p>
            <a:endParaRPr lang="en-GB"/>
          </a:p>
        </p:txBody>
      </p:sp>
      <p:sp>
        <p:nvSpPr>
          <p:cNvPr id="14" name="Shape 12">
            <a:extLst>
              <a:ext uri="{FF2B5EF4-FFF2-40B4-BE49-F238E27FC236}">
                <a16:creationId xmlns:a16="http://schemas.microsoft.com/office/drawing/2014/main" id="{767559F2-842E-0A11-3DC9-45547EBB68A6}"/>
              </a:ext>
            </a:extLst>
          </p:cNvPr>
          <p:cNvSpPr/>
          <p:nvPr/>
        </p:nvSpPr>
        <p:spPr>
          <a:xfrm>
            <a:off x="457200" y="5208016"/>
            <a:ext cx="6645585" cy="0"/>
          </a:xfrm>
          <a:prstGeom prst="line">
            <a:avLst/>
          </a:prstGeom>
          <a:noFill/>
          <a:ln w="9525">
            <a:solidFill>
              <a:srgbClr val="808080"/>
            </a:solidFill>
            <a:prstDash val="solid"/>
          </a:ln>
        </p:spPr>
        <p:txBody>
          <a:bodyPr/>
          <a:lstStyle/>
          <a:p>
            <a:endParaRPr lang="en-GB"/>
          </a:p>
        </p:txBody>
      </p:sp>
      <p:sp>
        <p:nvSpPr>
          <p:cNvPr id="15" name="Shape 13">
            <a:extLst>
              <a:ext uri="{FF2B5EF4-FFF2-40B4-BE49-F238E27FC236}">
                <a16:creationId xmlns:a16="http://schemas.microsoft.com/office/drawing/2014/main" id="{3AEA6A6D-978B-6B7F-B205-77E790FF47FC}"/>
              </a:ext>
            </a:extLst>
          </p:cNvPr>
          <p:cNvSpPr/>
          <p:nvPr/>
        </p:nvSpPr>
        <p:spPr>
          <a:xfrm>
            <a:off x="457200" y="5619496"/>
            <a:ext cx="6645585" cy="0"/>
          </a:xfrm>
          <a:prstGeom prst="line">
            <a:avLst/>
          </a:prstGeom>
          <a:noFill/>
          <a:ln w="9525">
            <a:solidFill>
              <a:srgbClr val="808080"/>
            </a:solidFill>
            <a:prstDash val="solid"/>
          </a:ln>
        </p:spPr>
        <p:txBody>
          <a:bodyPr/>
          <a:lstStyle/>
          <a:p>
            <a:endParaRPr lang="en-GB"/>
          </a:p>
        </p:txBody>
      </p:sp>
      <p:sp>
        <p:nvSpPr>
          <p:cNvPr id="16" name="Shape 14">
            <a:extLst>
              <a:ext uri="{FF2B5EF4-FFF2-40B4-BE49-F238E27FC236}">
                <a16:creationId xmlns:a16="http://schemas.microsoft.com/office/drawing/2014/main" id="{F2FD394C-C5C3-67BE-5E07-00E47645A3C5}"/>
              </a:ext>
            </a:extLst>
          </p:cNvPr>
          <p:cNvSpPr/>
          <p:nvPr/>
        </p:nvSpPr>
        <p:spPr>
          <a:xfrm>
            <a:off x="457200" y="6030976"/>
            <a:ext cx="6645585" cy="0"/>
          </a:xfrm>
          <a:prstGeom prst="line">
            <a:avLst/>
          </a:prstGeom>
          <a:noFill/>
          <a:ln w="9525">
            <a:solidFill>
              <a:srgbClr val="808080"/>
            </a:solidFill>
            <a:prstDash val="solid"/>
          </a:ln>
        </p:spPr>
        <p:txBody>
          <a:bodyPr/>
          <a:lstStyle/>
          <a:p>
            <a:endParaRPr lang="en-GB"/>
          </a:p>
        </p:txBody>
      </p:sp>
      <p:sp>
        <p:nvSpPr>
          <p:cNvPr id="18" name="Shape 6">
            <a:extLst>
              <a:ext uri="{FF2B5EF4-FFF2-40B4-BE49-F238E27FC236}">
                <a16:creationId xmlns:a16="http://schemas.microsoft.com/office/drawing/2014/main" id="{7EE6ADFF-595C-2DC2-B226-6BC8018FEB28}"/>
              </a:ext>
            </a:extLst>
          </p:cNvPr>
          <p:cNvSpPr/>
          <p:nvPr/>
        </p:nvSpPr>
        <p:spPr>
          <a:xfrm>
            <a:off x="457200" y="6414665"/>
            <a:ext cx="6645585" cy="0"/>
          </a:xfrm>
          <a:prstGeom prst="line">
            <a:avLst/>
          </a:prstGeom>
          <a:noFill/>
          <a:ln w="9525">
            <a:solidFill>
              <a:srgbClr val="808080"/>
            </a:solidFill>
            <a:prstDash val="solid"/>
          </a:ln>
        </p:spPr>
        <p:txBody>
          <a:bodyPr/>
          <a:lstStyle/>
          <a:p>
            <a:endParaRPr lang="en-GB"/>
          </a:p>
        </p:txBody>
      </p:sp>
      <p:sp>
        <p:nvSpPr>
          <p:cNvPr id="20" name="Shape 7">
            <a:extLst>
              <a:ext uri="{FF2B5EF4-FFF2-40B4-BE49-F238E27FC236}">
                <a16:creationId xmlns:a16="http://schemas.microsoft.com/office/drawing/2014/main" id="{4451AD96-11A5-B92F-5D69-DDB4DA005381}"/>
              </a:ext>
            </a:extLst>
          </p:cNvPr>
          <p:cNvSpPr/>
          <p:nvPr/>
        </p:nvSpPr>
        <p:spPr>
          <a:xfrm>
            <a:off x="457200" y="6826145"/>
            <a:ext cx="6645585" cy="0"/>
          </a:xfrm>
          <a:prstGeom prst="line">
            <a:avLst/>
          </a:prstGeom>
          <a:noFill/>
          <a:ln w="9525">
            <a:solidFill>
              <a:srgbClr val="808080"/>
            </a:solidFill>
            <a:prstDash val="solid"/>
          </a:ln>
        </p:spPr>
        <p:txBody>
          <a:bodyPr/>
          <a:lstStyle/>
          <a:p>
            <a:endParaRPr lang="en-GB"/>
          </a:p>
        </p:txBody>
      </p:sp>
      <p:sp>
        <p:nvSpPr>
          <p:cNvPr id="22" name="Shape 8">
            <a:extLst>
              <a:ext uri="{FF2B5EF4-FFF2-40B4-BE49-F238E27FC236}">
                <a16:creationId xmlns:a16="http://schemas.microsoft.com/office/drawing/2014/main" id="{FC1B3FE6-8112-D2AF-2410-E725E6D4D405}"/>
              </a:ext>
            </a:extLst>
          </p:cNvPr>
          <p:cNvSpPr/>
          <p:nvPr/>
        </p:nvSpPr>
        <p:spPr>
          <a:xfrm>
            <a:off x="457200" y="7237625"/>
            <a:ext cx="6645585" cy="0"/>
          </a:xfrm>
          <a:prstGeom prst="line">
            <a:avLst/>
          </a:prstGeom>
          <a:noFill/>
          <a:ln w="9525">
            <a:solidFill>
              <a:srgbClr val="808080"/>
            </a:solidFill>
            <a:prstDash val="solid"/>
          </a:ln>
        </p:spPr>
        <p:txBody>
          <a:bodyPr/>
          <a:lstStyle/>
          <a:p>
            <a:endParaRPr lang="en-GB"/>
          </a:p>
        </p:txBody>
      </p:sp>
      <p:sp>
        <p:nvSpPr>
          <p:cNvPr id="24" name="Shape 9">
            <a:extLst>
              <a:ext uri="{FF2B5EF4-FFF2-40B4-BE49-F238E27FC236}">
                <a16:creationId xmlns:a16="http://schemas.microsoft.com/office/drawing/2014/main" id="{062D5649-5E44-031D-361D-11B09506ABE4}"/>
              </a:ext>
            </a:extLst>
          </p:cNvPr>
          <p:cNvSpPr/>
          <p:nvPr/>
        </p:nvSpPr>
        <p:spPr>
          <a:xfrm>
            <a:off x="457200" y="7649105"/>
            <a:ext cx="6645585" cy="0"/>
          </a:xfrm>
          <a:prstGeom prst="line">
            <a:avLst/>
          </a:prstGeom>
          <a:noFill/>
          <a:ln w="9525">
            <a:solidFill>
              <a:srgbClr val="808080"/>
            </a:solidFill>
            <a:prstDash val="solid"/>
          </a:ln>
        </p:spPr>
        <p:txBody>
          <a:bodyPr/>
          <a:lstStyle/>
          <a:p>
            <a:endParaRPr lang="en-GB"/>
          </a:p>
        </p:txBody>
      </p:sp>
      <p:sp>
        <p:nvSpPr>
          <p:cNvPr id="26" name="Shape 10">
            <a:extLst>
              <a:ext uri="{FF2B5EF4-FFF2-40B4-BE49-F238E27FC236}">
                <a16:creationId xmlns:a16="http://schemas.microsoft.com/office/drawing/2014/main" id="{CE4C945E-2D5D-5738-1B8C-23DA60CB245E}"/>
              </a:ext>
            </a:extLst>
          </p:cNvPr>
          <p:cNvSpPr/>
          <p:nvPr/>
        </p:nvSpPr>
        <p:spPr>
          <a:xfrm>
            <a:off x="457200" y="8060585"/>
            <a:ext cx="6645585" cy="0"/>
          </a:xfrm>
          <a:prstGeom prst="line">
            <a:avLst/>
          </a:prstGeom>
          <a:noFill/>
          <a:ln w="9525">
            <a:solidFill>
              <a:srgbClr val="808080"/>
            </a:solidFill>
            <a:prstDash val="solid"/>
          </a:ln>
        </p:spPr>
        <p:txBody>
          <a:bodyPr/>
          <a:lstStyle/>
          <a:p>
            <a:endParaRPr lang="en-GB"/>
          </a:p>
        </p:txBody>
      </p:sp>
      <p:sp>
        <p:nvSpPr>
          <p:cNvPr id="28" name="Shape 11">
            <a:extLst>
              <a:ext uri="{FF2B5EF4-FFF2-40B4-BE49-F238E27FC236}">
                <a16:creationId xmlns:a16="http://schemas.microsoft.com/office/drawing/2014/main" id="{CB4E2178-FBC1-2322-EE5F-806CBA38A376}"/>
              </a:ext>
            </a:extLst>
          </p:cNvPr>
          <p:cNvSpPr/>
          <p:nvPr/>
        </p:nvSpPr>
        <p:spPr>
          <a:xfrm>
            <a:off x="457200" y="8472065"/>
            <a:ext cx="6645585" cy="0"/>
          </a:xfrm>
          <a:prstGeom prst="line">
            <a:avLst/>
          </a:prstGeom>
          <a:noFill/>
          <a:ln w="9525">
            <a:solidFill>
              <a:srgbClr val="808080"/>
            </a:solidFill>
            <a:prstDash val="solid"/>
          </a:ln>
        </p:spPr>
        <p:txBody>
          <a:bodyPr/>
          <a:lstStyle/>
          <a:p>
            <a:endParaRPr lang="en-GB"/>
          </a:p>
        </p:txBody>
      </p:sp>
      <p:sp>
        <p:nvSpPr>
          <p:cNvPr id="30" name="Shape 12">
            <a:extLst>
              <a:ext uri="{FF2B5EF4-FFF2-40B4-BE49-F238E27FC236}">
                <a16:creationId xmlns:a16="http://schemas.microsoft.com/office/drawing/2014/main" id="{5520D0E1-AE17-CA3C-F6C5-F50873B01774}"/>
              </a:ext>
            </a:extLst>
          </p:cNvPr>
          <p:cNvSpPr/>
          <p:nvPr/>
        </p:nvSpPr>
        <p:spPr>
          <a:xfrm>
            <a:off x="457200" y="8883545"/>
            <a:ext cx="6645585" cy="0"/>
          </a:xfrm>
          <a:prstGeom prst="line">
            <a:avLst/>
          </a:prstGeom>
          <a:noFill/>
          <a:ln w="9525">
            <a:solidFill>
              <a:srgbClr val="808080"/>
            </a:solidFill>
            <a:prstDash val="solid"/>
          </a:ln>
        </p:spPr>
        <p:txBody>
          <a:bodyPr/>
          <a:lstStyle/>
          <a:p>
            <a:endParaRPr lang="en-GB"/>
          </a:p>
        </p:txBody>
      </p:sp>
      <p:sp>
        <p:nvSpPr>
          <p:cNvPr id="32" name="Shape 13">
            <a:extLst>
              <a:ext uri="{FF2B5EF4-FFF2-40B4-BE49-F238E27FC236}">
                <a16:creationId xmlns:a16="http://schemas.microsoft.com/office/drawing/2014/main" id="{AA218C60-F98A-7B6E-178E-F4C6E2BAD64C}"/>
              </a:ext>
            </a:extLst>
          </p:cNvPr>
          <p:cNvSpPr/>
          <p:nvPr/>
        </p:nvSpPr>
        <p:spPr>
          <a:xfrm>
            <a:off x="457200" y="9295025"/>
            <a:ext cx="6645585" cy="0"/>
          </a:xfrm>
          <a:prstGeom prst="line">
            <a:avLst/>
          </a:prstGeom>
          <a:noFill/>
          <a:ln w="9525">
            <a:solidFill>
              <a:srgbClr val="808080"/>
            </a:solidFill>
            <a:prstDash val="solid"/>
          </a:ln>
        </p:spPr>
        <p:txBody>
          <a:bodyPr/>
          <a:lstStyle/>
          <a:p>
            <a:endParaRPr lang="en-GB"/>
          </a:p>
        </p:txBody>
      </p:sp>
      <p:sp>
        <p:nvSpPr>
          <p:cNvPr id="34" name="Shape 14">
            <a:extLst>
              <a:ext uri="{FF2B5EF4-FFF2-40B4-BE49-F238E27FC236}">
                <a16:creationId xmlns:a16="http://schemas.microsoft.com/office/drawing/2014/main" id="{7D3E33E4-2A83-1A6E-F7D3-6EFF94FB427E}"/>
              </a:ext>
            </a:extLst>
          </p:cNvPr>
          <p:cNvSpPr/>
          <p:nvPr/>
        </p:nvSpPr>
        <p:spPr>
          <a:xfrm>
            <a:off x="457200" y="9706505"/>
            <a:ext cx="6645585" cy="0"/>
          </a:xfrm>
          <a:prstGeom prst="line">
            <a:avLst/>
          </a:prstGeom>
          <a:noFill/>
          <a:ln w="9525">
            <a:solidFill>
              <a:srgbClr val="808080"/>
            </a:solidFill>
            <a:prstDash val="solid"/>
          </a:ln>
        </p:spPr>
        <p:txBody>
          <a:bodyPr/>
          <a:lstStyle/>
          <a:p>
            <a:endParaRPr lang="en-GB"/>
          </a:p>
        </p:txBody>
      </p:sp>
      <p:sp>
        <p:nvSpPr>
          <p:cNvPr id="19" name="Text 1">
            <a:extLst>
              <a:ext uri="{FF2B5EF4-FFF2-40B4-BE49-F238E27FC236}">
                <a16:creationId xmlns:a16="http://schemas.microsoft.com/office/drawing/2014/main" id="{6C69A35D-D5A0-D9C9-ECE6-968FEA47F61F}"/>
              </a:ext>
            </a:extLst>
          </p:cNvPr>
          <p:cNvSpPr/>
          <p:nvPr/>
        </p:nvSpPr>
        <p:spPr>
          <a:xfrm>
            <a:off x="0" y="10149840"/>
            <a:ext cx="7559985" cy="365760"/>
          </a:xfrm>
          <a:prstGeom prst="rect">
            <a:avLst/>
          </a:prstGeom>
          <a:noFill/>
          <a:ln/>
        </p:spPr>
        <p:txBody>
          <a:bodyPr wrap="square" lIns="38100" tIns="38100" rIns="38100" bIns="38100" rtlCol="0" anchor="t"/>
          <a:lstStyle/>
          <a:p>
            <a:pPr marL="0" indent="0" algn="ctr">
              <a:buNone/>
            </a:pPr>
            <a:r>
              <a:rPr lang="en-US" sz="1600">
                <a:solidFill>
                  <a:srgbClr val="000000"/>
                </a:solidFill>
                <a:latin typeface="Comic Sans MS" pitchFamily="34" charset="0"/>
                <a:ea typeface="Comic Sans MS" pitchFamily="34" charset="-122"/>
                <a:cs typeface="Comic Sans MS" pitchFamily="34" charset="-120"/>
              </a:rPr>
              <a:t>30</a:t>
            </a:r>
            <a:endParaRPr lang="en-US" sz="1600" dirty="0"/>
          </a:p>
        </p:txBody>
      </p:sp>
    </p:spTree>
    <p:extLst>
      <p:ext uri="{BB962C8B-B14F-4D97-AF65-F5344CB8AC3E}">
        <p14:creationId xmlns:p14="http://schemas.microsoft.com/office/powerpoint/2010/main" val="172834838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85</TotalTime>
  <Words>3893</Words>
  <Application>Microsoft Office PowerPoint</Application>
  <PresentationFormat>Custom</PresentationFormat>
  <Paragraphs>644</Paragraphs>
  <Slides>30</Slides>
  <Notes>30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30</vt:i4>
      </vt:variant>
    </vt:vector>
  </HeadingPairs>
  <TitlesOfParts>
    <vt:vector size="34" baseType="lpstr">
      <vt:lpstr>Arial</vt:lpstr>
      <vt:lpstr>Comic Sans MS</vt:lpstr>
      <vt:lpstr>Courier New</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HTML Forms - Student Booklet</dc:title>
  <dc:subject>PptxGenJS Presentation</dc:subject>
  <dc:creator>PptxGenJS</dc:creator>
  <cp:lastModifiedBy>M A</cp:lastModifiedBy>
  <cp:revision>4</cp:revision>
  <dcterms:created xsi:type="dcterms:W3CDTF">2026-09-27T19:17:44Z</dcterms:created>
  <dcterms:modified xsi:type="dcterms:W3CDTF">2026-10-31T08:19:54Z</dcterms:modified>
</cp:coreProperties>
</file>