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51435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6" roundtripDataSignature="AMtx7miC5XbOplPkviAcL2ECKqmkCDCL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E83A3DB-3B26-4110-902A-868A427E6F22}">
  <a:tblStyle styleId="{5E83A3DB-3B26-4110-902A-868A427E6F22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" name="Google Shape;2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" name="Google Shape;3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" name="Google Shape;4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548640" y="1554480"/>
            <a:ext cx="804672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5400"/>
              <a:buFont typeface="Comic Sans MS"/>
              <a:buNone/>
            </a:pPr>
            <a:r>
              <a:rPr b="1" lang="en-US" sz="5400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Web</a:t>
            </a:r>
            <a:r>
              <a:rPr b="1" i="0" lang="en-US" sz="54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 Forms</a:t>
            </a:r>
            <a:endParaRPr b="0" i="0" sz="5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548640" y="2606040"/>
            <a:ext cx="804672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2200"/>
              <a:buFont typeface="Comic Sans MS"/>
              <a:buNone/>
            </a:pPr>
            <a:r>
              <a:rPr b="1" i="1" lang="en-US" sz="2200" u="none" cap="none" strike="noStrike">
                <a:solidFill>
                  <a:srgbClr val="0F766E"/>
                </a:solidFill>
                <a:latin typeface="Comic Sans MS"/>
                <a:ea typeface="Comic Sans MS"/>
                <a:cs typeface="Comic Sans MS"/>
                <a:sym typeface="Comic Sans MS"/>
              </a:rPr>
              <a:t>Writing Practice — 5 Form Tasks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566928" y="3246120"/>
            <a:ext cx="2926080" cy="54864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1"/>
          <p:cNvSpPr/>
          <p:nvPr/>
        </p:nvSpPr>
        <p:spPr>
          <a:xfrm>
            <a:off x="548640" y="4297680"/>
            <a:ext cx="80467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1250"/>
              <a:buFont typeface="Calibri"/>
              <a:buNone/>
            </a:pPr>
            <a:r>
              <a:rPr b="0" i="1" lang="en-US" sz="1250" u="none" cap="none" strike="noStrike">
                <a:solidFill>
                  <a:srgbClr val="3A3A3A"/>
                </a:solidFill>
                <a:latin typeface="Calibri"/>
                <a:ea typeface="Calibri"/>
                <a:cs typeface="Calibri"/>
                <a:sym typeface="Calibri"/>
              </a:rPr>
              <a:t>10 slides • type your HTML in the dashed boxes, then Turn in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25" name="Google Shape;2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2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How to Do These Tasks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"/>
          <p:cNvSpPr/>
          <p:nvPr/>
        </p:nvSpPr>
        <p:spPr>
          <a:xfrm>
            <a:off x="457200" y="960120"/>
            <a:ext cx="82296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Write every form by hand — no copying from the lesson slides.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"/>
          <p:cNvSpPr/>
          <p:nvPr/>
        </p:nvSpPr>
        <p:spPr>
          <a:xfrm>
            <a:off x="457200" y="1673352"/>
            <a:ext cx="822960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228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Read the checklist on the left of each task slide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Click the dashed box and type your HTML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Use &lt;form&gt;, &lt;label&gt; and &lt;input&gt;, with a closing &lt;/form&gt;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Link every label to its box: for must match id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Give every box a name, or its data is never sent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When you finish, click Turn in on Google Classroom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2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Writing Practice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2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36" name="Google Shape;3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3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Your Tasks at a Glance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8" name="Google Shape;38;p3"/>
          <p:cNvGraphicFramePr/>
          <p:nvPr/>
        </p:nvGraphicFramePr>
        <p:xfrm>
          <a:off x="457200" y="10515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{5E83A3DB-3B26-4110-902A-868A427E6F22}</a:tableStyleId>
              </a:tblPr>
              <a:tblGrid>
                <a:gridCol w="411475"/>
                <a:gridCol w="2377450"/>
                <a:gridCol w="4617725"/>
                <a:gridCol w="822950"/>
              </a:tblGrid>
              <a:tr h="566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omic Sans MS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#</a:t>
                      </a:r>
                      <a:endParaRPr sz="14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omic Sans MS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Task</a:t>
                      </a:r>
                      <a:endParaRPr sz="14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omic Sans MS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What you will build</a:t>
                      </a:r>
                      <a:endParaRPr sz="14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omic Sans MS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Slide</a:t>
                      </a:r>
                      <a:endParaRPr sz="14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F766E"/>
                    </a:solidFill>
                  </a:tcPr>
                </a:tc>
              </a:tr>
              <a:tr h="566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Club Sign-Up Form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 sign-up form with a name box, an email box and a button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66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Library Search Form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 search form that shows the search in the address bar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</a:tr>
              <a:tr h="566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Event Booking Form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 booking form with text, date and number boxes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66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Create an Account Form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 account form with placeholder, required and minlength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</a:tr>
              <a:tr h="566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Fix the Broken Form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Find five mistakes in a log-in form and rewrite it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9" name="Google Shape;39;p3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Writing Practice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46" name="Google Shape;4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4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Task 1: Club Sign-Up Form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4"/>
          <p:cNvSpPr/>
          <p:nvPr/>
        </p:nvSpPr>
        <p:spPr>
          <a:xfrm>
            <a:off x="457200" y="896112"/>
            <a:ext cx="8229600" cy="502920"/>
          </a:xfrm>
          <a:prstGeom prst="roundRect">
            <a:avLst>
              <a:gd fmla="val 10909" name="adj"/>
            </a:avLst>
          </a:prstGeom>
          <a:solidFill>
            <a:srgbClr val="FFC000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4"/>
          <p:cNvSpPr/>
          <p:nvPr/>
        </p:nvSpPr>
        <p:spPr>
          <a:xfrm>
            <a:off x="594360" y="896112"/>
            <a:ext cx="79552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C1F3F"/>
              </a:buClr>
              <a:buSzPts val="1400"/>
              <a:buFont typeface="Comic Sans MS"/>
              <a:buNone/>
            </a:pPr>
            <a:r>
              <a:rPr b="1" i="0" lang="en-US" sz="1400" u="none" cap="none" strike="noStrike">
                <a:solidFill>
                  <a:srgbClr val="0C1F3F"/>
                </a:solidFill>
                <a:latin typeface="Comic Sans MS"/>
                <a:ea typeface="Comic Sans MS"/>
                <a:cs typeface="Comic Sans MS"/>
                <a:sym typeface="Comic Sans MS"/>
              </a:rPr>
              <a:t>Type the HTML for a form that lets students join the coding club.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4"/>
          <p:cNvSpPr/>
          <p:nvPr/>
        </p:nvSpPr>
        <p:spPr>
          <a:xfrm>
            <a:off x="457200" y="1554480"/>
            <a:ext cx="3291840" cy="3200400"/>
          </a:xfrm>
          <a:prstGeom prst="roundRect">
            <a:avLst>
              <a:gd fmla="val 1714" name="adj"/>
            </a:avLst>
          </a:prstGeom>
          <a:solidFill>
            <a:srgbClr val="FFFFFF"/>
          </a:solidFill>
          <a:ln cap="flat" cmpd="sng" w="19050">
            <a:solidFill>
              <a:srgbClr val="9BC6D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594360" y="1826971"/>
            <a:ext cx="274320" cy="2743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omic Sans MS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4"/>
          <p:cNvSpPr/>
          <p:nvPr/>
        </p:nvSpPr>
        <p:spPr>
          <a:xfrm>
            <a:off x="960120" y="1664208"/>
            <a:ext cx="2651760" cy="5998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Sends to join.php using post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4"/>
          <p:cNvSpPr/>
          <p:nvPr/>
        </p:nvSpPr>
        <p:spPr>
          <a:xfrm>
            <a:off x="594360" y="2426818"/>
            <a:ext cx="274320" cy="2743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omic Sans MS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4"/>
          <p:cNvSpPr/>
          <p:nvPr/>
        </p:nvSpPr>
        <p:spPr>
          <a:xfrm>
            <a:off x="960120" y="2264054"/>
            <a:ext cx="2651760" cy="5998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Text box labelled Name: (name="fullname")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594360" y="3026664"/>
            <a:ext cx="274320" cy="2743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omic Sans MS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4"/>
          <p:cNvSpPr/>
          <p:nvPr/>
        </p:nvSpPr>
        <p:spPr>
          <a:xfrm>
            <a:off x="960120" y="2863901"/>
            <a:ext cx="2651760" cy="5998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Email box labelled Email: (name="email")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594360" y="3626510"/>
            <a:ext cx="274320" cy="2743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omic Sans MS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4"/>
          <p:cNvSpPr/>
          <p:nvPr/>
        </p:nvSpPr>
        <p:spPr>
          <a:xfrm>
            <a:off x="960120" y="3463747"/>
            <a:ext cx="2651760" cy="5998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Every label linked with for and id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4"/>
          <p:cNvSpPr/>
          <p:nvPr/>
        </p:nvSpPr>
        <p:spPr>
          <a:xfrm>
            <a:off x="594360" y="4226357"/>
            <a:ext cx="274320" cy="2743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omic Sans MS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5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4"/>
          <p:cNvSpPr/>
          <p:nvPr/>
        </p:nvSpPr>
        <p:spPr>
          <a:xfrm>
            <a:off x="960120" y="4063594"/>
            <a:ext cx="2651760" cy="5998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Button reads Join the club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4"/>
          <p:cNvSpPr txBox="1"/>
          <p:nvPr/>
        </p:nvSpPr>
        <p:spPr>
          <a:xfrm>
            <a:off x="3977640" y="1554480"/>
            <a:ext cx="4709160" cy="32004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4"/>
          <p:cNvSpPr/>
          <p:nvPr/>
        </p:nvSpPr>
        <p:spPr>
          <a:xfrm>
            <a:off x="6583680" y="4517136"/>
            <a:ext cx="2057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7A8B99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7A8B99"/>
                </a:solidFill>
                <a:latin typeface="Calibri"/>
                <a:ea typeface="Calibri"/>
                <a:cs typeface="Calibri"/>
                <a:sym typeface="Calibri"/>
              </a:rPr>
              <a:t>Click and type your answer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4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Writing Practice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4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70" name="Google Shape;7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5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Task 2: Library Search Form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5"/>
          <p:cNvSpPr/>
          <p:nvPr/>
        </p:nvSpPr>
        <p:spPr>
          <a:xfrm>
            <a:off x="457200" y="896112"/>
            <a:ext cx="8229600" cy="502920"/>
          </a:xfrm>
          <a:prstGeom prst="roundRect">
            <a:avLst>
              <a:gd fmla="val 10909" name="adj"/>
            </a:avLst>
          </a:prstGeom>
          <a:solidFill>
            <a:srgbClr val="FFC000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5"/>
          <p:cNvSpPr/>
          <p:nvPr/>
        </p:nvSpPr>
        <p:spPr>
          <a:xfrm>
            <a:off x="594360" y="896112"/>
            <a:ext cx="79552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C1F3F"/>
              </a:buClr>
              <a:buSzPts val="1400"/>
              <a:buFont typeface="Comic Sans MS"/>
              <a:buNone/>
            </a:pPr>
            <a:r>
              <a:rPr b="1" i="0" lang="en-US" sz="1400" u="none" cap="none" strike="noStrike">
                <a:solidFill>
                  <a:srgbClr val="0C1F3F"/>
                </a:solidFill>
                <a:latin typeface="Comic Sans MS"/>
                <a:ea typeface="Comic Sans MS"/>
                <a:cs typeface="Comic Sans MS"/>
                <a:sym typeface="Comic Sans MS"/>
              </a:rPr>
              <a:t>Type the HTML for a book search form. Searches should appear in the address bar.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5"/>
          <p:cNvSpPr/>
          <p:nvPr/>
        </p:nvSpPr>
        <p:spPr>
          <a:xfrm>
            <a:off x="457200" y="1554480"/>
            <a:ext cx="3291840" cy="3200400"/>
          </a:xfrm>
          <a:prstGeom prst="roundRect">
            <a:avLst>
              <a:gd fmla="val 1714" name="adj"/>
            </a:avLst>
          </a:prstGeom>
          <a:solidFill>
            <a:srgbClr val="FFFFFF"/>
          </a:solidFill>
          <a:ln cap="flat" cmpd="sng" w="19050">
            <a:solidFill>
              <a:srgbClr val="9BC6D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5"/>
          <p:cNvSpPr/>
          <p:nvPr/>
        </p:nvSpPr>
        <p:spPr>
          <a:xfrm>
            <a:off x="594360" y="1826971"/>
            <a:ext cx="274320" cy="2743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omic Sans MS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5"/>
          <p:cNvSpPr/>
          <p:nvPr/>
        </p:nvSpPr>
        <p:spPr>
          <a:xfrm>
            <a:off x="960120" y="1664208"/>
            <a:ext cx="2651760" cy="5998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Sends to search.php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5"/>
          <p:cNvSpPr/>
          <p:nvPr/>
        </p:nvSpPr>
        <p:spPr>
          <a:xfrm>
            <a:off x="594360" y="2426818"/>
            <a:ext cx="274320" cy="2743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omic Sans MS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5"/>
          <p:cNvSpPr/>
          <p:nvPr/>
        </p:nvSpPr>
        <p:spPr>
          <a:xfrm>
            <a:off x="960120" y="2264054"/>
            <a:ext cx="2651760" cy="5998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Uses the right method for a search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5"/>
          <p:cNvSpPr/>
          <p:nvPr/>
        </p:nvSpPr>
        <p:spPr>
          <a:xfrm>
            <a:off x="594360" y="3026664"/>
            <a:ext cx="274320" cy="2743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omic Sans MS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5"/>
          <p:cNvSpPr/>
          <p:nvPr/>
        </p:nvSpPr>
        <p:spPr>
          <a:xfrm>
            <a:off x="960120" y="2863901"/>
            <a:ext cx="2651760" cy="5998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Text box labelled Search: (name="q")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5"/>
          <p:cNvSpPr/>
          <p:nvPr/>
        </p:nvSpPr>
        <p:spPr>
          <a:xfrm>
            <a:off x="594360" y="3626510"/>
            <a:ext cx="274320" cy="2743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omic Sans MS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5"/>
          <p:cNvSpPr/>
          <p:nvPr/>
        </p:nvSpPr>
        <p:spPr>
          <a:xfrm>
            <a:off x="960120" y="3463747"/>
            <a:ext cx="2651760" cy="5998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Label linked with for and id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5"/>
          <p:cNvSpPr/>
          <p:nvPr/>
        </p:nvSpPr>
        <p:spPr>
          <a:xfrm>
            <a:off x="594360" y="4226357"/>
            <a:ext cx="274320" cy="2743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omic Sans MS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5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5"/>
          <p:cNvSpPr/>
          <p:nvPr/>
        </p:nvSpPr>
        <p:spPr>
          <a:xfrm>
            <a:off x="960120" y="4063594"/>
            <a:ext cx="2651760" cy="5998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Button reads Find books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5"/>
          <p:cNvSpPr txBox="1"/>
          <p:nvPr/>
        </p:nvSpPr>
        <p:spPr>
          <a:xfrm>
            <a:off x="3977640" y="1554480"/>
            <a:ext cx="4709160" cy="32004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5"/>
          <p:cNvSpPr/>
          <p:nvPr/>
        </p:nvSpPr>
        <p:spPr>
          <a:xfrm>
            <a:off x="6583680" y="4517136"/>
            <a:ext cx="2057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7A8B99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7A8B99"/>
                </a:solidFill>
                <a:latin typeface="Calibri"/>
                <a:ea typeface="Calibri"/>
                <a:cs typeface="Calibri"/>
                <a:sym typeface="Calibri"/>
              </a:rPr>
              <a:t>Click and type your answer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5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Writing Practice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5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94" name="Google Shape;9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6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Task 3: Event Booking Form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6"/>
          <p:cNvSpPr/>
          <p:nvPr/>
        </p:nvSpPr>
        <p:spPr>
          <a:xfrm>
            <a:off x="457200" y="896112"/>
            <a:ext cx="8229600" cy="502920"/>
          </a:xfrm>
          <a:prstGeom prst="roundRect">
            <a:avLst>
              <a:gd fmla="val 10909" name="adj"/>
            </a:avLst>
          </a:prstGeom>
          <a:solidFill>
            <a:srgbClr val="FFC000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6"/>
          <p:cNvSpPr/>
          <p:nvPr/>
        </p:nvSpPr>
        <p:spPr>
          <a:xfrm>
            <a:off x="594360" y="896112"/>
            <a:ext cx="79552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C1F3F"/>
              </a:buClr>
              <a:buSzPts val="1400"/>
              <a:buFont typeface="Comic Sans MS"/>
              <a:buNone/>
            </a:pPr>
            <a:r>
              <a:rPr b="1" i="0" lang="en-US" sz="1400" u="none" cap="none" strike="noStrike">
                <a:solidFill>
                  <a:srgbClr val="0C1F3F"/>
                </a:solidFill>
                <a:latin typeface="Comic Sans MS"/>
                <a:ea typeface="Comic Sans MS"/>
                <a:cs typeface="Comic Sans MS"/>
                <a:sym typeface="Comic Sans MS"/>
              </a:rPr>
              <a:t>Type the HTML for a form to book tickets for the school show.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6"/>
          <p:cNvSpPr/>
          <p:nvPr/>
        </p:nvSpPr>
        <p:spPr>
          <a:xfrm>
            <a:off x="457200" y="1554480"/>
            <a:ext cx="3291840" cy="3200400"/>
          </a:xfrm>
          <a:prstGeom prst="roundRect">
            <a:avLst>
              <a:gd fmla="val 1714" name="adj"/>
            </a:avLst>
          </a:prstGeom>
          <a:solidFill>
            <a:srgbClr val="FFFFFF"/>
          </a:solidFill>
          <a:ln cap="flat" cmpd="sng" w="19050">
            <a:solidFill>
              <a:srgbClr val="9BC6D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6"/>
          <p:cNvSpPr/>
          <p:nvPr/>
        </p:nvSpPr>
        <p:spPr>
          <a:xfrm>
            <a:off x="594360" y="1826971"/>
            <a:ext cx="274320" cy="2743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omic Sans MS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6"/>
          <p:cNvSpPr/>
          <p:nvPr/>
        </p:nvSpPr>
        <p:spPr>
          <a:xfrm>
            <a:off x="960120" y="1664208"/>
            <a:ext cx="2651760" cy="5998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Sends to book.php using post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6"/>
          <p:cNvSpPr/>
          <p:nvPr/>
        </p:nvSpPr>
        <p:spPr>
          <a:xfrm>
            <a:off x="594360" y="2426818"/>
            <a:ext cx="274320" cy="2743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omic Sans MS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6"/>
          <p:cNvSpPr/>
          <p:nvPr/>
        </p:nvSpPr>
        <p:spPr>
          <a:xfrm>
            <a:off x="960120" y="2264054"/>
            <a:ext cx="2651760" cy="5998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Text box labelled Name: (name="fullname")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6"/>
          <p:cNvSpPr/>
          <p:nvPr/>
        </p:nvSpPr>
        <p:spPr>
          <a:xfrm>
            <a:off x="594360" y="3026664"/>
            <a:ext cx="274320" cy="2743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omic Sans MS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6"/>
          <p:cNvSpPr/>
          <p:nvPr/>
        </p:nvSpPr>
        <p:spPr>
          <a:xfrm>
            <a:off x="960120" y="2863901"/>
            <a:ext cx="2651760" cy="5998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Calendar box labelled Date: (name="date")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6"/>
          <p:cNvSpPr/>
          <p:nvPr/>
        </p:nvSpPr>
        <p:spPr>
          <a:xfrm>
            <a:off x="594360" y="3626510"/>
            <a:ext cx="274320" cy="2743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omic Sans MS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6"/>
          <p:cNvSpPr/>
          <p:nvPr/>
        </p:nvSpPr>
        <p:spPr>
          <a:xfrm>
            <a:off x="960120" y="3463747"/>
            <a:ext cx="2651760" cy="5998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Digits-only box labelled Tickets: (name="tickets")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6"/>
          <p:cNvSpPr/>
          <p:nvPr/>
        </p:nvSpPr>
        <p:spPr>
          <a:xfrm>
            <a:off x="594360" y="4226357"/>
            <a:ext cx="274320" cy="2743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omic Sans MS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5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6"/>
          <p:cNvSpPr/>
          <p:nvPr/>
        </p:nvSpPr>
        <p:spPr>
          <a:xfrm>
            <a:off x="960120" y="4063594"/>
            <a:ext cx="2651760" cy="5998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Labels linked; button reads Book now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6"/>
          <p:cNvSpPr txBox="1"/>
          <p:nvPr/>
        </p:nvSpPr>
        <p:spPr>
          <a:xfrm>
            <a:off x="3977640" y="1554480"/>
            <a:ext cx="4709160" cy="32004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6"/>
          <p:cNvSpPr/>
          <p:nvPr/>
        </p:nvSpPr>
        <p:spPr>
          <a:xfrm>
            <a:off x="6583680" y="4517136"/>
            <a:ext cx="2057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7A8B99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7A8B99"/>
                </a:solidFill>
                <a:latin typeface="Calibri"/>
                <a:ea typeface="Calibri"/>
                <a:cs typeface="Calibri"/>
                <a:sym typeface="Calibri"/>
              </a:rPr>
              <a:t>Click and type your answer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6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Writing Practice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6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118" name="Google Shape;11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7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Task 4: Create an Account Form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7"/>
          <p:cNvSpPr/>
          <p:nvPr/>
        </p:nvSpPr>
        <p:spPr>
          <a:xfrm>
            <a:off x="457200" y="896112"/>
            <a:ext cx="8229600" cy="502920"/>
          </a:xfrm>
          <a:prstGeom prst="roundRect">
            <a:avLst>
              <a:gd fmla="val 10909" name="adj"/>
            </a:avLst>
          </a:prstGeom>
          <a:solidFill>
            <a:srgbClr val="FFC000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7"/>
          <p:cNvSpPr/>
          <p:nvPr/>
        </p:nvSpPr>
        <p:spPr>
          <a:xfrm>
            <a:off x="594360" y="896112"/>
            <a:ext cx="79552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C1F3F"/>
              </a:buClr>
              <a:buSzPts val="1400"/>
              <a:buFont typeface="Comic Sans MS"/>
              <a:buNone/>
            </a:pPr>
            <a:r>
              <a:rPr b="1" i="0" lang="en-US" sz="1400" u="none" cap="none" strike="noStrike">
                <a:solidFill>
                  <a:srgbClr val="0C1F3F"/>
                </a:solidFill>
                <a:latin typeface="Comic Sans MS"/>
                <a:ea typeface="Comic Sans MS"/>
                <a:cs typeface="Comic Sans MS"/>
                <a:sym typeface="Comic Sans MS"/>
              </a:rPr>
              <a:t>Type the HTML for a sign-up form with the three small upgrades.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7"/>
          <p:cNvSpPr/>
          <p:nvPr/>
        </p:nvSpPr>
        <p:spPr>
          <a:xfrm>
            <a:off x="457200" y="1554480"/>
            <a:ext cx="3291840" cy="3200400"/>
          </a:xfrm>
          <a:prstGeom prst="roundRect">
            <a:avLst>
              <a:gd fmla="val 1714" name="adj"/>
            </a:avLst>
          </a:prstGeom>
          <a:solidFill>
            <a:srgbClr val="FFFFFF"/>
          </a:solidFill>
          <a:ln cap="flat" cmpd="sng" w="19050">
            <a:solidFill>
              <a:srgbClr val="9BC6D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"/>
          <p:cNvSpPr/>
          <p:nvPr/>
        </p:nvSpPr>
        <p:spPr>
          <a:xfrm>
            <a:off x="594360" y="1826971"/>
            <a:ext cx="274320" cy="2743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omic Sans MS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7"/>
          <p:cNvSpPr/>
          <p:nvPr/>
        </p:nvSpPr>
        <p:spPr>
          <a:xfrm>
            <a:off x="960120" y="1664208"/>
            <a:ext cx="2651760" cy="5998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Sends to register.php using post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7"/>
          <p:cNvSpPr/>
          <p:nvPr/>
        </p:nvSpPr>
        <p:spPr>
          <a:xfrm>
            <a:off x="594360" y="2426818"/>
            <a:ext cx="274320" cy="2743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omic Sans MS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7"/>
          <p:cNvSpPr/>
          <p:nvPr/>
        </p:nvSpPr>
        <p:spPr>
          <a:xfrm>
            <a:off x="960120" y="2264054"/>
            <a:ext cx="2651760" cy="5998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Username box (name="user") that is required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7"/>
          <p:cNvSpPr/>
          <p:nvPr/>
        </p:nvSpPr>
        <p:spPr>
          <a:xfrm>
            <a:off x="594360" y="3026664"/>
            <a:ext cx="274320" cy="2743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omic Sans MS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7"/>
          <p:cNvSpPr/>
          <p:nvPr/>
        </p:nvSpPr>
        <p:spPr>
          <a:xfrm>
            <a:off x="960120" y="2863901"/>
            <a:ext cx="2651760" cy="5998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Username shows the hint e.g. ada99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7"/>
          <p:cNvSpPr/>
          <p:nvPr/>
        </p:nvSpPr>
        <p:spPr>
          <a:xfrm>
            <a:off x="594360" y="3626510"/>
            <a:ext cx="274320" cy="2743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omic Sans MS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7"/>
          <p:cNvSpPr/>
          <p:nvPr/>
        </p:nvSpPr>
        <p:spPr>
          <a:xfrm>
            <a:off x="960120" y="3463747"/>
            <a:ext cx="2651760" cy="5998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Password box (name="pw"): dots, at least 8 characters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/>
          <p:nvPr/>
        </p:nvSpPr>
        <p:spPr>
          <a:xfrm>
            <a:off x="594360" y="4226357"/>
            <a:ext cx="274320" cy="2743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omic Sans MS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5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7"/>
          <p:cNvSpPr/>
          <p:nvPr/>
        </p:nvSpPr>
        <p:spPr>
          <a:xfrm>
            <a:off x="960120" y="4063594"/>
            <a:ext cx="2651760" cy="5998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Labels linked; button reads Create account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7"/>
          <p:cNvSpPr txBox="1"/>
          <p:nvPr/>
        </p:nvSpPr>
        <p:spPr>
          <a:xfrm>
            <a:off x="3977640" y="1554480"/>
            <a:ext cx="4709160" cy="32004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6583680" y="4517136"/>
            <a:ext cx="2057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7A8B99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7A8B99"/>
                </a:solidFill>
                <a:latin typeface="Calibri"/>
                <a:ea typeface="Calibri"/>
                <a:cs typeface="Calibri"/>
                <a:sym typeface="Calibri"/>
              </a:rPr>
              <a:t>Click and type your answer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Writing Practice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7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142" name="Google Shape;14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8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Task 5: Fix the Broken Form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8"/>
          <p:cNvSpPr/>
          <p:nvPr/>
        </p:nvSpPr>
        <p:spPr>
          <a:xfrm>
            <a:off x="457200" y="896112"/>
            <a:ext cx="8229600" cy="502920"/>
          </a:xfrm>
          <a:prstGeom prst="roundRect">
            <a:avLst>
              <a:gd fmla="val 10909" name="adj"/>
            </a:avLst>
          </a:prstGeom>
          <a:solidFill>
            <a:srgbClr val="FFC000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8"/>
          <p:cNvSpPr/>
          <p:nvPr/>
        </p:nvSpPr>
        <p:spPr>
          <a:xfrm>
            <a:off x="594360" y="896112"/>
            <a:ext cx="79552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C1F3F"/>
              </a:buClr>
              <a:buSzPts val="1400"/>
              <a:buFont typeface="Comic Sans MS"/>
              <a:buNone/>
            </a:pPr>
            <a:r>
              <a:rPr b="1" i="0" lang="en-US" sz="1400" u="none" cap="none" strike="noStrike">
                <a:solidFill>
                  <a:srgbClr val="0C1F3F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This log-in form has five mistakes. Type the whole form again, corrected.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8"/>
          <p:cNvSpPr/>
          <p:nvPr/>
        </p:nvSpPr>
        <p:spPr>
          <a:xfrm>
            <a:off x="457200" y="1554480"/>
            <a:ext cx="3291840" cy="3200400"/>
          </a:xfrm>
          <a:prstGeom prst="roundRect">
            <a:avLst>
              <a:gd fmla="val 1714" name="adj"/>
            </a:avLst>
          </a:prstGeom>
          <a:solidFill>
            <a:srgbClr val="FFFFFF"/>
          </a:solidFill>
          <a:ln cap="flat" cmpd="sng" w="19050">
            <a:solidFill>
              <a:srgbClr val="9BC6D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8"/>
          <p:cNvSpPr/>
          <p:nvPr/>
        </p:nvSpPr>
        <p:spPr>
          <a:xfrm>
            <a:off x="594360" y="1664208"/>
            <a:ext cx="3017520" cy="2270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100"/>
              <a:buFont typeface="Courier New"/>
              <a:buNone/>
            </a:pPr>
            <a:r>
              <a:rPr b="0" i="0" lang="en-US" sz="11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&lt;form action="login.php"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100"/>
              <a:buFont typeface="Courier New"/>
              <a:buNone/>
            </a:pPr>
            <a:r>
              <a:rPr b="0" i="0" lang="en-US" sz="11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      method="get"&gt;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100"/>
              <a:buFont typeface="Courier New"/>
              <a:buNone/>
            </a:pPr>
            <a:r>
              <a:rPr b="0" i="0" lang="en-US" sz="11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 &lt;label for="mail"&gt;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100"/>
              <a:buFont typeface="Courier New"/>
              <a:buNone/>
            </a:pPr>
            <a:r>
              <a:rPr b="0" i="0" lang="en-US" sz="11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  Email:&lt;/label&gt;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100"/>
              <a:buFont typeface="Courier New"/>
              <a:buNone/>
            </a:pPr>
            <a:r>
              <a:rPr b="0" i="0" lang="en-US" sz="11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 &lt;input type="email"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100"/>
              <a:buFont typeface="Courier New"/>
              <a:buNone/>
            </a:pPr>
            <a:r>
              <a:rPr b="0" i="0" lang="en-US" sz="11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  id="email" name="email"&gt;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100"/>
              <a:buFont typeface="Courier New"/>
              <a:buNone/>
            </a:pPr>
            <a:r>
              <a:rPr b="0" i="0" lang="en-US" sz="11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 &lt;label for="pw"&gt;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100"/>
              <a:buFont typeface="Courier New"/>
              <a:buNone/>
            </a:pPr>
            <a:r>
              <a:rPr b="0" i="0" lang="en-US" sz="11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  Password:&lt;/label&gt;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100"/>
              <a:buFont typeface="Courier New"/>
              <a:buNone/>
            </a:pPr>
            <a:r>
              <a:rPr b="0" i="0" lang="en-US" sz="11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 &lt;input type="text"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100"/>
              <a:buFont typeface="Courier New"/>
              <a:buNone/>
            </a:pPr>
            <a:r>
              <a:rPr b="0" i="0" lang="en-US" sz="11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  id="pw"&gt;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100"/>
              <a:buFont typeface="Courier New"/>
              <a:buNone/>
            </a:pPr>
            <a:r>
              <a:rPr b="0" i="0" lang="en-US" sz="11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 &lt;input type="button"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100"/>
              <a:buFont typeface="Courier New"/>
              <a:buNone/>
            </a:pPr>
            <a:r>
              <a:rPr b="0" i="0" lang="en-US" sz="11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  value="Log in"&gt;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100"/>
              <a:buFont typeface="Courier New"/>
              <a:buNone/>
            </a:pPr>
            <a:r>
              <a:rPr b="0" i="0" lang="en-US" sz="11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&lt;/form&gt;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8"/>
          <p:cNvSpPr txBox="1"/>
          <p:nvPr/>
        </p:nvSpPr>
        <p:spPr>
          <a:xfrm>
            <a:off x="3977640" y="1554480"/>
            <a:ext cx="4709160" cy="32004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8"/>
          <p:cNvSpPr/>
          <p:nvPr/>
        </p:nvSpPr>
        <p:spPr>
          <a:xfrm>
            <a:off x="6583680" y="4517136"/>
            <a:ext cx="2057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7A8B99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7A8B99"/>
                </a:solidFill>
                <a:latin typeface="Calibri"/>
                <a:ea typeface="Calibri"/>
                <a:cs typeface="Calibri"/>
                <a:sym typeface="Calibri"/>
              </a:rPr>
              <a:t>Click and type your answer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8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Writing Practice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8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157" name="Google Shape;15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9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Before You Turn In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9"/>
          <p:cNvSpPr/>
          <p:nvPr/>
        </p:nvSpPr>
        <p:spPr>
          <a:xfrm>
            <a:off x="457200" y="1051560"/>
            <a:ext cx="457200" cy="60960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9"/>
          <p:cNvSpPr/>
          <p:nvPr/>
        </p:nvSpPr>
        <p:spPr>
          <a:xfrm>
            <a:off x="1051560" y="1051560"/>
            <a:ext cx="763524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Does every form open with &lt;form&gt; and close with &lt;/form&gt;?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9"/>
          <p:cNvSpPr/>
          <p:nvPr/>
        </p:nvSpPr>
        <p:spPr>
          <a:xfrm>
            <a:off x="457200" y="1661160"/>
            <a:ext cx="457200" cy="60960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9"/>
          <p:cNvSpPr/>
          <p:nvPr/>
        </p:nvSpPr>
        <p:spPr>
          <a:xfrm>
            <a:off x="1051560" y="1661160"/>
            <a:ext cx="763524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Does every form have an action and a method?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9"/>
          <p:cNvSpPr/>
          <p:nvPr/>
        </p:nvSpPr>
        <p:spPr>
          <a:xfrm>
            <a:off x="457200" y="2270760"/>
            <a:ext cx="457200" cy="60960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9"/>
          <p:cNvSpPr/>
          <p:nvPr/>
        </p:nvSpPr>
        <p:spPr>
          <a:xfrm>
            <a:off x="1051560" y="2270760"/>
            <a:ext cx="763524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Does every for match an id exactly?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9"/>
          <p:cNvSpPr/>
          <p:nvPr/>
        </p:nvSpPr>
        <p:spPr>
          <a:xfrm>
            <a:off x="457200" y="2880360"/>
            <a:ext cx="457200" cy="60960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9"/>
          <p:cNvSpPr/>
          <p:nvPr/>
        </p:nvSpPr>
        <p:spPr>
          <a:xfrm>
            <a:off x="1051560" y="2880360"/>
            <a:ext cx="763524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Does every input (except the button) have a name?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9"/>
          <p:cNvSpPr/>
          <p:nvPr/>
        </p:nvSpPr>
        <p:spPr>
          <a:xfrm>
            <a:off x="457200" y="3489960"/>
            <a:ext cx="457200" cy="60960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9"/>
          <p:cNvSpPr/>
          <p:nvPr/>
        </p:nvSpPr>
        <p:spPr>
          <a:xfrm>
            <a:off x="1051560" y="3489960"/>
            <a:ext cx="763524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Do password forms use post, never get?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9"/>
          <p:cNvSpPr/>
          <p:nvPr/>
        </p:nvSpPr>
        <p:spPr>
          <a:xfrm>
            <a:off x="457200" y="4099560"/>
            <a:ext cx="457200" cy="60960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9"/>
          <p:cNvSpPr/>
          <p:nvPr/>
        </p:nvSpPr>
        <p:spPr>
          <a:xfrm>
            <a:off x="1051560" y="4099560"/>
            <a:ext cx="763524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Does each button say exactly what the task asked?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9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Writing Practice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9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178" name="Google Shape;17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0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Well Done!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0"/>
          <p:cNvSpPr/>
          <p:nvPr/>
        </p:nvSpPr>
        <p:spPr>
          <a:xfrm>
            <a:off x="457200" y="91440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C1F3F"/>
              </a:buClr>
              <a:buSzPts val="1600"/>
              <a:buFont typeface="Comic Sans MS"/>
              <a:buNone/>
            </a:pPr>
            <a:r>
              <a:rPr b="1" i="1" lang="en-US" sz="1600" u="none" cap="none" strike="noStrike">
                <a:solidFill>
                  <a:srgbClr val="0C1F3F"/>
                </a:solidFill>
                <a:latin typeface="Comic Sans MS"/>
                <a:ea typeface="Comic Sans MS"/>
                <a:cs typeface="Comic Sans MS"/>
                <a:sym typeface="Comic Sans MS"/>
              </a:rPr>
              <a:t>You can now write forms that: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0"/>
          <p:cNvSpPr/>
          <p:nvPr/>
        </p:nvSpPr>
        <p:spPr>
          <a:xfrm>
            <a:off x="457200" y="1417320"/>
            <a:ext cx="411480" cy="512064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0"/>
          <p:cNvSpPr/>
          <p:nvPr/>
        </p:nvSpPr>
        <p:spPr>
          <a:xfrm>
            <a:off x="1005840" y="1417320"/>
            <a:ext cx="768096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Send data to a file with action and method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0"/>
          <p:cNvSpPr/>
          <p:nvPr/>
        </p:nvSpPr>
        <p:spPr>
          <a:xfrm>
            <a:off x="457200" y="1929384"/>
            <a:ext cx="411480" cy="512064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0"/>
          <p:cNvSpPr/>
          <p:nvPr/>
        </p:nvSpPr>
        <p:spPr>
          <a:xfrm>
            <a:off x="1005840" y="1929384"/>
            <a:ext cx="768096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Link labels to boxes with for and id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0"/>
          <p:cNvSpPr/>
          <p:nvPr/>
        </p:nvSpPr>
        <p:spPr>
          <a:xfrm>
            <a:off x="457200" y="2441448"/>
            <a:ext cx="411480" cy="512064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0"/>
          <p:cNvSpPr/>
          <p:nvPr/>
        </p:nvSpPr>
        <p:spPr>
          <a:xfrm>
            <a:off x="1005840" y="2441448"/>
            <a:ext cx="768096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Use the right type for each box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0"/>
          <p:cNvSpPr/>
          <p:nvPr/>
        </p:nvSpPr>
        <p:spPr>
          <a:xfrm>
            <a:off x="457200" y="2953512"/>
            <a:ext cx="411480" cy="512064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0"/>
          <p:cNvSpPr/>
          <p:nvPr/>
        </p:nvSpPr>
        <p:spPr>
          <a:xfrm>
            <a:off x="1005840" y="2953512"/>
            <a:ext cx="768096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Add placeholder, required and minlength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0"/>
          <p:cNvSpPr/>
          <p:nvPr/>
        </p:nvSpPr>
        <p:spPr>
          <a:xfrm>
            <a:off x="457200" y="3465576"/>
            <a:ext cx="411480" cy="512064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0"/>
          <p:cNvSpPr/>
          <p:nvPr/>
        </p:nvSpPr>
        <p:spPr>
          <a:xfrm>
            <a:off x="1005840" y="3465576"/>
            <a:ext cx="768096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Spot and fix the common form mistakes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0"/>
          <p:cNvSpPr/>
          <p:nvPr/>
        </p:nvSpPr>
        <p:spPr>
          <a:xfrm>
            <a:off x="457200" y="4160520"/>
            <a:ext cx="8229600" cy="502920"/>
          </a:xfrm>
          <a:prstGeom prst="roundRect">
            <a:avLst>
              <a:gd fmla="val 10909" name="adj"/>
            </a:avLst>
          </a:prstGeom>
          <a:solidFill>
            <a:srgbClr val="FFC000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0"/>
          <p:cNvSpPr/>
          <p:nvPr/>
        </p:nvSpPr>
        <p:spPr>
          <a:xfrm>
            <a:off x="548640" y="4160520"/>
            <a:ext cx="80467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C1F3F"/>
              </a:buClr>
              <a:buSzPts val="1300"/>
              <a:buFont typeface="Comic Sans MS"/>
              <a:buNone/>
            </a:pPr>
            <a:r>
              <a:rPr b="1" i="0" lang="en-US" sz="1300" u="none" cap="none" strike="noStrike">
                <a:solidFill>
                  <a:srgbClr val="0C1F3F"/>
                </a:solidFill>
                <a:latin typeface="Comic Sans MS"/>
                <a:ea typeface="Comic Sans MS"/>
                <a:cs typeface="Comic Sans MS"/>
                <a:sym typeface="Comic Sans MS"/>
              </a:rPr>
              <a:t>Remember to click Turn in on Google Classroom.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0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Writing Practice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0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2026-10-28T20:45:48Z</dcterms:created>
  <dc:creator>Teacher</dc:creator>
</cp:coreProperties>
</file>