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689325" cx="7562075"/>
  <p:notesSz cx="10689325" cy="756207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h7kpwVLNPk7HwtwECp6dI4E8wS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6E3F8A5-073D-440F-8622-A3D017D13E8B}">
  <a:tblStyle styleId="{F6E3F8A5-073D-440F-8622-A3D017D13E8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" name="Google Shape;2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/>
          <p:nvPr/>
        </p:nvSpPr>
        <p:spPr>
          <a:xfrm>
            <a:off x="548640" y="548640"/>
            <a:ext cx="6464808" cy="1463040"/>
          </a:xfrm>
          <a:prstGeom prst="rect">
            <a:avLst/>
          </a:prstGeom>
          <a:solidFill>
            <a:srgbClr val="F1F5F9"/>
          </a:solidFill>
          <a:ln cap="flat" cmpd="sng" w="25400">
            <a:solidFill>
              <a:srgbClr val="1F3A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2"/>
          <p:cNvSpPr txBox="1"/>
          <p:nvPr/>
        </p:nvSpPr>
        <p:spPr>
          <a:xfrm>
            <a:off x="777240" y="685800"/>
            <a:ext cx="6007608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3A5F"/>
              </a:buClr>
              <a:buSzPts val="1600"/>
              <a:buFont typeface="Comic Sans MS"/>
              <a:buNone/>
            </a:pPr>
            <a:r>
              <a:rPr b="0" i="0" lang="en-US" sz="1600" u="none" cap="none" strike="noStrike">
                <a:solidFill>
                  <a:srgbClr val="1F3A5F"/>
                </a:solidFill>
                <a:latin typeface="Comic Sans MS"/>
                <a:ea typeface="Comic Sans MS"/>
                <a:cs typeface="Comic Sans MS"/>
                <a:sym typeface="Comic Sans MS"/>
              </a:rPr>
              <a:t>A-Level Computer Science  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777240" y="1051560"/>
            <a:ext cx="6007608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3A5F"/>
              </a:buClr>
              <a:buSzPts val="2400"/>
              <a:buFont typeface="Comic Sans MS"/>
              <a:buNone/>
            </a:pPr>
            <a:r>
              <a:rPr b="1" i="0" lang="en-US" sz="2400" u="none" cap="none" strike="noStrike">
                <a:solidFill>
                  <a:srgbClr val="1F3A5F"/>
                </a:solidFill>
                <a:latin typeface="Comic Sans MS"/>
                <a:ea typeface="Comic Sans MS"/>
                <a:cs typeface="Comic Sans MS"/>
                <a:sym typeface="Comic Sans MS"/>
              </a:rPr>
              <a:t>1.3.4 HTML Forms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" name="Google Shape;19;p2"/>
          <p:cNvGraphicFramePr/>
          <p:nvPr/>
        </p:nvGraphicFramePr>
        <p:xfrm>
          <a:off x="548640" y="2286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{F6E3F8A5-073D-440F-8622-A3D017D13E8B}</a:tableStyleId>
              </a:tblPr>
              <a:tblGrid>
                <a:gridCol w="1143000"/>
                <a:gridCol w="5321800"/>
              </a:tblGrid>
              <a:tr h="502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Name: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2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Class: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2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Date: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" name="Google Shape;20;p2"/>
          <p:cNvSpPr txBox="1"/>
          <p:nvPr/>
        </p:nvSpPr>
        <p:spPr>
          <a:xfrm>
            <a:off x="548640" y="3977640"/>
            <a:ext cx="6464808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3A5F"/>
              </a:buClr>
              <a:buSzPts val="1800"/>
              <a:buFont typeface="Comic Sans MS"/>
              <a:buNone/>
            </a:pPr>
            <a:r>
              <a:rPr b="1" i="0" lang="en-US" sz="1800" u="none" cap="none" strike="noStrike">
                <a:solidFill>
                  <a:srgbClr val="1F3A5F"/>
                </a:solidFill>
                <a:latin typeface="Comic Sans MS"/>
                <a:ea typeface="Comic Sans MS"/>
                <a:cs typeface="Comic Sans MS"/>
                <a:sym typeface="Comic Sans MS"/>
              </a:rPr>
              <a:t>Time allowed: 40 minutes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 txBox="1"/>
          <p:nvPr/>
        </p:nvSpPr>
        <p:spPr>
          <a:xfrm>
            <a:off x="548640" y="4480560"/>
            <a:ext cx="6464808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3A5F"/>
              </a:buClr>
              <a:buSzPts val="1800"/>
              <a:buFont typeface="Comic Sans MS"/>
              <a:buNone/>
            </a:pPr>
            <a:r>
              <a:rPr b="1" i="0" lang="en-US" sz="1800" u="none" cap="none" strike="noStrike">
                <a:solidFill>
                  <a:srgbClr val="1F3A5F"/>
                </a:solidFill>
                <a:latin typeface="Comic Sans MS"/>
                <a:ea typeface="Comic Sans MS"/>
                <a:cs typeface="Comic Sans MS"/>
                <a:sym typeface="Comic Sans MS"/>
              </a:rPr>
              <a:t>Instructions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2"/>
          <p:cNvSpPr txBox="1"/>
          <p:nvPr/>
        </p:nvSpPr>
        <p:spPr>
          <a:xfrm>
            <a:off x="640080" y="4892040"/>
            <a:ext cx="6373368" cy="2194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Char char="•"/>
            </a:pP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Answer ALL the questions.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Char char="•"/>
            </a:pP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Write your answers in the spaces provided.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Char char="•"/>
            </a:pP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Write HTML exactly — open and close tags correctly and put attribute values in quotation marks.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Char char="•"/>
            </a:pP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total mark for this paper is 30.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Char char="•"/>
            </a:pP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marks for each question are shown in brackets [ ].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3" name="Google Shape;23;p2"/>
          <p:cNvGraphicFramePr/>
          <p:nvPr/>
        </p:nvGraphicFramePr>
        <p:xfrm>
          <a:off x="548640" y="7315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{F6E3F8A5-073D-440F-8622-A3D017D13E8B}</a:tableStyleId>
              </a:tblPr>
              <a:tblGrid>
                <a:gridCol w="1188725"/>
                <a:gridCol w="3310125"/>
                <a:gridCol w="914400"/>
                <a:gridCol w="1051550"/>
              </a:tblGrid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A5F"/>
                        </a:buClr>
                        <a:buSzPts val="1600"/>
                        <a:buFont typeface="Comic Sans MS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1F3A5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Question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A5F"/>
                        </a:buClr>
                        <a:buSzPts val="1600"/>
                        <a:buFont typeface="Comic Sans MS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1F3A5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Topic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A5F"/>
                        </a:buClr>
                        <a:buSzPts val="1600"/>
                        <a:buFont typeface="Comic Sans MS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1F3A5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Marks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A5F"/>
                        </a:buClr>
                        <a:buSzPts val="1600"/>
                        <a:buFont typeface="Comic Sans MS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1F3A5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My mark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F6FF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The form container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6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2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Labels, id and name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6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3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Input types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5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4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GET and the web address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6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5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Writing a form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7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Total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30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" name="Google Shape;24;p2"/>
          <p:cNvSpPr txBox="1"/>
          <p:nvPr/>
        </p:nvSpPr>
        <p:spPr>
          <a:xfrm>
            <a:off x="548640" y="10241280"/>
            <a:ext cx="6464808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omic Sans MS"/>
              <a:buNone/>
            </a:pPr>
            <a:r>
              <a:rPr b="0" i="0" lang="en-US" sz="1100" u="none" cap="none" strike="noStrike">
                <a:solidFill>
                  <a:srgbClr val="64748B"/>
                </a:solidFill>
                <a:latin typeface="Comic Sans MS"/>
                <a:ea typeface="Comic Sans MS"/>
                <a:cs typeface="Comic Sans MS"/>
                <a:sym typeface="Comic Sans MS"/>
              </a:rPr>
              <a:t>HTML Forms  •  30 marks   •   Page 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Google Shape;30;p3"/>
          <p:cNvCxnSpPr/>
          <p:nvPr/>
        </p:nvCxnSpPr>
        <p:spPr>
          <a:xfrm>
            <a:off x="548640" y="566928"/>
            <a:ext cx="6464808" cy="0"/>
          </a:xfrm>
          <a:prstGeom prst="straightConnector1">
            <a:avLst/>
          </a:prstGeom>
          <a:noFill/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" name="Google Shape;31;p3"/>
          <p:cNvSpPr/>
          <p:nvPr/>
        </p:nvSpPr>
        <p:spPr>
          <a:xfrm>
            <a:off x="548640" y="777240"/>
            <a:ext cx="6464808" cy="457200"/>
          </a:xfrm>
          <a:prstGeom prst="rect">
            <a:avLst/>
          </a:prstGeom>
          <a:solidFill>
            <a:srgbClr val="EFF6FF"/>
          </a:solidFill>
          <a:ln cap="flat" cmpd="sng" w="19050">
            <a:solidFill>
              <a:srgbClr val="3B82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3"/>
          <p:cNvSpPr txBox="1"/>
          <p:nvPr/>
        </p:nvSpPr>
        <p:spPr>
          <a:xfrm>
            <a:off x="685800" y="777240"/>
            <a:ext cx="619048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3A5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F3A5F"/>
                </a:solidFill>
                <a:latin typeface="Comic Sans MS"/>
                <a:ea typeface="Comic Sans MS"/>
                <a:cs typeface="Comic Sans MS"/>
                <a:sym typeface="Comic Sans MS"/>
              </a:rPr>
              <a:t>Question 1   </a:t>
            </a: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form container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"/>
          <p:cNvSpPr txBox="1"/>
          <p:nvPr/>
        </p:nvSpPr>
        <p:spPr>
          <a:xfrm>
            <a:off x="548640" y="1371600"/>
            <a:ext cx="6464808" cy="2600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A website has this log-in form: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548640" y="1741424"/>
            <a:ext cx="6464808" cy="2066544"/>
          </a:xfrm>
          <a:prstGeom prst="rect">
            <a:avLst/>
          </a:prstGeom>
          <a:solidFill>
            <a:srgbClr val="F8FAFC"/>
          </a:solidFill>
          <a:ln cap="flat" cmpd="sng" w="12700">
            <a:solidFill>
              <a:srgbClr val="1F3A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3"/>
          <p:cNvSpPr txBox="1"/>
          <p:nvPr/>
        </p:nvSpPr>
        <p:spPr>
          <a:xfrm>
            <a:off x="731520" y="1878584"/>
            <a:ext cx="6099048" cy="17922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ourier New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ourier New"/>
                <a:ea typeface="Courier New"/>
                <a:cs typeface="Courier New"/>
                <a:sym typeface="Courier New"/>
              </a:rPr>
              <a:t>&lt;form action="login.php" method="post"&gt;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ourier New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ourier New"/>
                <a:ea typeface="Courier New"/>
                <a:cs typeface="Courier New"/>
                <a:sym typeface="Courier New"/>
              </a:rPr>
              <a:t>  &lt;label for="mail"&gt;Email:&lt;/label&gt;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ourier New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ourier New"/>
                <a:ea typeface="Courier New"/>
                <a:cs typeface="Courier New"/>
                <a:sym typeface="Courier New"/>
              </a:rPr>
              <a:t>  &lt;input type="email" id="mail" name="mail"&gt;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ourier New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ourier New"/>
                <a:ea typeface="Courier New"/>
                <a:cs typeface="Courier New"/>
                <a:sym typeface="Courier New"/>
              </a:rPr>
              <a:t>  &lt;label for="pw"&gt;Password:&lt;/label&gt;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ourier New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ourier New"/>
                <a:ea typeface="Courier New"/>
                <a:cs typeface="Courier New"/>
                <a:sym typeface="Courier New"/>
              </a:rPr>
              <a:t>  &lt;input type="password" id="pw" name="pw"&gt;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ourier New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ourier New"/>
                <a:ea typeface="Courier New"/>
                <a:cs typeface="Courier New"/>
                <a:sym typeface="Courier New"/>
              </a:rPr>
              <a:t>  &lt;input type="submit" value="Log in"&gt;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ourier New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ourier New"/>
                <a:ea typeface="Courier New"/>
                <a:cs typeface="Courier New"/>
                <a:sym typeface="Courier New"/>
              </a:rPr>
              <a:t>&lt;/form&gt;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3"/>
          <p:cNvSpPr txBox="1"/>
          <p:nvPr/>
        </p:nvSpPr>
        <p:spPr>
          <a:xfrm>
            <a:off x="548640" y="3990848"/>
            <a:ext cx="5596128" cy="565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1(a)  </a:t>
            </a: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State the name of the file that will receive the data when the form is submitted.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"/>
          <p:cNvSpPr txBox="1"/>
          <p:nvPr/>
        </p:nvSpPr>
        <p:spPr>
          <a:xfrm>
            <a:off x="6327648" y="4209288"/>
            <a:ext cx="685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[1]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" name="Google Shape;38;p3"/>
          <p:cNvCxnSpPr/>
          <p:nvPr/>
        </p:nvCxnSpPr>
        <p:spPr>
          <a:xfrm>
            <a:off x="548640" y="5077968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3"/>
          <p:cNvSpPr txBox="1"/>
          <p:nvPr/>
        </p:nvSpPr>
        <p:spPr>
          <a:xfrm>
            <a:off x="548640" y="5398008"/>
            <a:ext cx="5596128" cy="565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1(b)  </a:t>
            </a: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Explain why this form uses method="post" rather than method="get".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3"/>
          <p:cNvSpPr txBox="1"/>
          <p:nvPr/>
        </p:nvSpPr>
        <p:spPr>
          <a:xfrm>
            <a:off x="6327648" y="5616448"/>
            <a:ext cx="685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[2]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" name="Google Shape;41;p3"/>
          <p:cNvCxnSpPr/>
          <p:nvPr/>
        </p:nvCxnSpPr>
        <p:spPr>
          <a:xfrm>
            <a:off x="548640" y="6485128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2" name="Google Shape;42;p3"/>
          <p:cNvCxnSpPr/>
          <p:nvPr/>
        </p:nvCxnSpPr>
        <p:spPr>
          <a:xfrm>
            <a:off x="548640" y="6869176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3" name="Google Shape;43;p3"/>
          <p:cNvCxnSpPr/>
          <p:nvPr/>
        </p:nvCxnSpPr>
        <p:spPr>
          <a:xfrm>
            <a:off x="548640" y="7253224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3"/>
          <p:cNvSpPr txBox="1"/>
          <p:nvPr/>
        </p:nvSpPr>
        <p:spPr>
          <a:xfrm>
            <a:off x="548640" y="7573264"/>
            <a:ext cx="5596128" cy="826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1(c)  </a:t>
            </a: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State the text shown on the button, and the text the button would show if the value attribute were removed.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3"/>
          <p:cNvSpPr txBox="1"/>
          <p:nvPr/>
        </p:nvSpPr>
        <p:spPr>
          <a:xfrm>
            <a:off x="6327648" y="8051800"/>
            <a:ext cx="685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[2]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6" name="Google Shape;46;p3"/>
          <p:cNvCxnSpPr/>
          <p:nvPr/>
        </p:nvCxnSpPr>
        <p:spPr>
          <a:xfrm>
            <a:off x="548640" y="8920480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7" name="Google Shape;47;p3"/>
          <p:cNvCxnSpPr/>
          <p:nvPr/>
        </p:nvCxnSpPr>
        <p:spPr>
          <a:xfrm>
            <a:off x="548640" y="9304528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8" name="Google Shape;48;p3"/>
          <p:cNvCxnSpPr/>
          <p:nvPr/>
        </p:nvCxnSpPr>
        <p:spPr>
          <a:xfrm>
            <a:off x="548640" y="9688576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3"/>
          <p:cNvSpPr txBox="1"/>
          <p:nvPr/>
        </p:nvSpPr>
        <p:spPr>
          <a:xfrm>
            <a:off x="548640" y="10241280"/>
            <a:ext cx="6464808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omic Sans MS"/>
              <a:buNone/>
            </a:pPr>
            <a:r>
              <a:rPr b="0" i="0" lang="en-US" sz="1100" u="none" cap="none" strike="noStrike">
                <a:solidFill>
                  <a:srgbClr val="64748B"/>
                </a:solidFill>
                <a:latin typeface="Comic Sans MS"/>
                <a:ea typeface="Comic Sans MS"/>
                <a:cs typeface="Comic Sans MS"/>
                <a:sym typeface="Comic Sans MS"/>
              </a:rPr>
              <a:t>HTML Forms  •  30 marks   •   Page 3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Google Shape;55;p4"/>
          <p:cNvCxnSpPr/>
          <p:nvPr/>
        </p:nvCxnSpPr>
        <p:spPr>
          <a:xfrm>
            <a:off x="548640" y="566928"/>
            <a:ext cx="6464808" cy="0"/>
          </a:xfrm>
          <a:prstGeom prst="straightConnector1">
            <a:avLst/>
          </a:prstGeom>
          <a:noFill/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6" name="Google Shape;56;p4"/>
          <p:cNvSpPr txBox="1"/>
          <p:nvPr/>
        </p:nvSpPr>
        <p:spPr>
          <a:xfrm>
            <a:off x="548640" y="777240"/>
            <a:ext cx="5596128" cy="565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1(d)  </a:t>
            </a: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There is no &lt;/input&gt; tag in the code. State why.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4"/>
          <p:cNvSpPr txBox="1"/>
          <p:nvPr/>
        </p:nvSpPr>
        <p:spPr>
          <a:xfrm>
            <a:off x="6327648" y="995680"/>
            <a:ext cx="685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[1]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" name="Google Shape;58;p4"/>
          <p:cNvCxnSpPr/>
          <p:nvPr/>
        </p:nvCxnSpPr>
        <p:spPr>
          <a:xfrm>
            <a:off x="548640" y="1864360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9" name="Google Shape;59;p4"/>
          <p:cNvCxnSpPr/>
          <p:nvPr/>
        </p:nvCxnSpPr>
        <p:spPr>
          <a:xfrm>
            <a:off x="548640" y="2248408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" name="Google Shape;60;p4"/>
          <p:cNvSpPr/>
          <p:nvPr/>
        </p:nvSpPr>
        <p:spPr>
          <a:xfrm>
            <a:off x="548640" y="2659888"/>
            <a:ext cx="6464808" cy="457200"/>
          </a:xfrm>
          <a:prstGeom prst="rect">
            <a:avLst/>
          </a:prstGeom>
          <a:solidFill>
            <a:srgbClr val="F5F3FF"/>
          </a:solidFill>
          <a:ln cap="flat" cmpd="sng" w="19050">
            <a:solidFill>
              <a:srgbClr val="8B5C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4"/>
          <p:cNvSpPr txBox="1"/>
          <p:nvPr/>
        </p:nvSpPr>
        <p:spPr>
          <a:xfrm>
            <a:off x="685800" y="2659888"/>
            <a:ext cx="619048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3A5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F3A5F"/>
                </a:solidFill>
                <a:latin typeface="Comic Sans MS"/>
                <a:ea typeface="Comic Sans MS"/>
                <a:cs typeface="Comic Sans MS"/>
                <a:sym typeface="Comic Sans MS"/>
              </a:rPr>
              <a:t>Question 2   </a:t>
            </a: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Labels, id and name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4"/>
          <p:cNvSpPr txBox="1"/>
          <p:nvPr/>
        </p:nvSpPr>
        <p:spPr>
          <a:xfrm>
            <a:off x="548640" y="3254248"/>
            <a:ext cx="6464808" cy="2600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Look again at the log-in form in Question 1.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4"/>
          <p:cNvSpPr txBox="1"/>
          <p:nvPr/>
        </p:nvSpPr>
        <p:spPr>
          <a:xfrm>
            <a:off x="548640" y="3624072"/>
            <a:ext cx="5596128" cy="565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2(a)  </a:t>
            </a: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Complete the table to describe the job of each attribute.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4"/>
          <p:cNvSpPr txBox="1"/>
          <p:nvPr/>
        </p:nvSpPr>
        <p:spPr>
          <a:xfrm>
            <a:off x="6327648" y="3842512"/>
            <a:ext cx="685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[3]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5" name="Google Shape;65;p4"/>
          <p:cNvGraphicFramePr/>
          <p:nvPr/>
        </p:nvGraphicFramePr>
        <p:xfrm>
          <a:off x="548640" y="43271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{F6E3F8A5-073D-440F-8622-A3D017D13E8B}</a:tableStyleId>
              </a:tblPr>
              <a:tblGrid>
                <a:gridCol w="1828800"/>
                <a:gridCol w="4636000"/>
              </a:tblGrid>
              <a:tr h="411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A5F"/>
                        </a:buClr>
                        <a:buSzPts val="1600"/>
                        <a:buFont typeface="Comic Sans MS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1F3A5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Attribute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F3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A5F"/>
                        </a:buClr>
                        <a:buSzPts val="1600"/>
                        <a:buFont typeface="Comic Sans MS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1F3A5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Its job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F3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ourier New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for="mail"</a:t>
                      </a:r>
                      <a:endParaRPr sz="13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ourier New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id="mail"</a:t>
                      </a:r>
                      <a:endParaRPr sz="13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Courier New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000000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name="mail"</a:t>
                      </a:r>
                      <a:endParaRPr sz="13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6" name="Google Shape;66;p4"/>
          <p:cNvSpPr txBox="1"/>
          <p:nvPr/>
        </p:nvSpPr>
        <p:spPr>
          <a:xfrm>
            <a:off x="548640" y="7070344"/>
            <a:ext cx="5596128" cy="826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2(b)  </a:t>
            </a: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A student changes the label to &lt;label for="email"&gt; but leaves id="mail" on the input. Describe the effect of this change.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4"/>
          <p:cNvSpPr txBox="1"/>
          <p:nvPr/>
        </p:nvSpPr>
        <p:spPr>
          <a:xfrm>
            <a:off x="6327648" y="7548880"/>
            <a:ext cx="685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[2]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8" name="Google Shape;68;p4"/>
          <p:cNvCxnSpPr/>
          <p:nvPr/>
        </p:nvCxnSpPr>
        <p:spPr>
          <a:xfrm>
            <a:off x="548640" y="8417560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4"/>
          <p:cNvCxnSpPr/>
          <p:nvPr/>
        </p:nvCxnSpPr>
        <p:spPr>
          <a:xfrm>
            <a:off x="548640" y="8801608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" name="Google Shape;70;p4"/>
          <p:cNvCxnSpPr/>
          <p:nvPr/>
        </p:nvCxnSpPr>
        <p:spPr>
          <a:xfrm>
            <a:off x="548640" y="9185656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" name="Google Shape;71;p4"/>
          <p:cNvCxnSpPr/>
          <p:nvPr/>
        </p:nvCxnSpPr>
        <p:spPr>
          <a:xfrm>
            <a:off x="548640" y="9569704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2" name="Google Shape;72;p4"/>
          <p:cNvCxnSpPr/>
          <p:nvPr/>
        </p:nvCxnSpPr>
        <p:spPr>
          <a:xfrm>
            <a:off x="548640" y="9953752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3" name="Google Shape;73;p4"/>
          <p:cNvSpPr txBox="1"/>
          <p:nvPr/>
        </p:nvSpPr>
        <p:spPr>
          <a:xfrm>
            <a:off x="548640" y="10241280"/>
            <a:ext cx="6464808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omic Sans MS"/>
              <a:buNone/>
            </a:pPr>
            <a:r>
              <a:rPr b="0" i="0" lang="en-US" sz="1100" u="none" cap="none" strike="noStrike">
                <a:solidFill>
                  <a:srgbClr val="64748B"/>
                </a:solidFill>
                <a:latin typeface="Comic Sans MS"/>
                <a:ea typeface="Comic Sans MS"/>
                <a:cs typeface="Comic Sans MS"/>
                <a:sym typeface="Comic Sans MS"/>
              </a:rPr>
              <a:t>HTML Forms  •  30 marks   •   Page 4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Google Shape;79;p5"/>
          <p:cNvCxnSpPr/>
          <p:nvPr/>
        </p:nvCxnSpPr>
        <p:spPr>
          <a:xfrm>
            <a:off x="548640" y="566928"/>
            <a:ext cx="6464808" cy="0"/>
          </a:xfrm>
          <a:prstGeom prst="straightConnector1">
            <a:avLst/>
          </a:prstGeom>
          <a:noFill/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0" name="Google Shape;80;p5"/>
          <p:cNvSpPr txBox="1"/>
          <p:nvPr/>
        </p:nvSpPr>
        <p:spPr>
          <a:xfrm>
            <a:off x="548640" y="777240"/>
            <a:ext cx="5596128" cy="826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2(c)  </a:t>
            </a: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name attribute is removed from the password box. State what happens when the form is submitted.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5"/>
          <p:cNvSpPr txBox="1"/>
          <p:nvPr/>
        </p:nvSpPr>
        <p:spPr>
          <a:xfrm>
            <a:off x="6327648" y="1255776"/>
            <a:ext cx="685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[1]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2" name="Google Shape;82;p5"/>
          <p:cNvCxnSpPr/>
          <p:nvPr/>
        </p:nvCxnSpPr>
        <p:spPr>
          <a:xfrm>
            <a:off x="548640" y="2124456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3" name="Google Shape;83;p5"/>
          <p:cNvCxnSpPr/>
          <p:nvPr/>
        </p:nvCxnSpPr>
        <p:spPr>
          <a:xfrm>
            <a:off x="548640" y="2508504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4" name="Google Shape;84;p5"/>
          <p:cNvSpPr/>
          <p:nvPr/>
        </p:nvSpPr>
        <p:spPr>
          <a:xfrm>
            <a:off x="548640" y="2919984"/>
            <a:ext cx="6464808" cy="457200"/>
          </a:xfrm>
          <a:prstGeom prst="rect">
            <a:avLst/>
          </a:prstGeom>
          <a:solidFill>
            <a:srgbClr val="F0FDF4"/>
          </a:solidFill>
          <a:ln cap="flat" cmpd="sng" w="19050">
            <a:solidFill>
              <a:srgbClr val="16A3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5"/>
          <p:cNvSpPr txBox="1"/>
          <p:nvPr/>
        </p:nvSpPr>
        <p:spPr>
          <a:xfrm>
            <a:off x="685800" y="2919984"/>
            <a:ext cx="619048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3A5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F3A5F"/>
                </a:solidFill>
                <a:latin typeface="Comic Sans MS"/>
                <a:ea typeface="Comic Sans MS"/>
                <a:cs typeface="Comic Sans MS"/>
                <a:sym typeface="Comic Sans MS"/>
              </a:rPr>
              <a:t>Question 3   </a:t>
            </a: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Input types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5"/>
          <p:cNvSpPr txBox="1"/>
          <p:nvPr/>
        </p:nvSpPr>
        <p:spPr>
          <a:xfrm>
            <a:off x="548640" y="3514344"/>
            <a:ext cx="6464808" cy="2600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A gym is building a membership form.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5"/>
          <p:cNvSpPr txBox="1"/>
          <p:nvPr/>
        </p:nvSpPr>
        <p:spPr>
          <a:xfrm>
            <a:off x="548640" y="3884168"/>
            <a:ext cx="5596128" cy="565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3(a)  </a:t>
            </a: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Complete the table with the type attribute value that should be used for each box.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5"/>
          <p:cNvSpPr txBox="1"/>
          <p:nvPr/>
        </p:nvSpPr>
        <p:spPr>
          <a:xfrm>
            <a:off x="6327648" y="4102608"/>
            <a:ext cx="685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[3]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9" name="Google Shape;89;p5"/>
          <p:cNvGraphicFramePr/>
          <p:nvPr/>
        </p:nvGraphicFramePr>
        <p:xfrm>
          <a:off x="548640" y="45872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{F6E3F8A5-073D-440F-8622-A3D017D13E8B}</a:tableStyleId>
              </a:tblPr>
              <a:tblGrid>
                <a:gridCol w="3657600"/>
                <a:gridCol w="2807200"/>
              </a:tblGrid>
              <a:tr h="411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A5F"/>
                        </a:buClr>
                        <a:buSzPts val="1600"/>
                        <a:buFont typeface="Comic Sans MS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1F3A5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Information asked for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A5F"/>
                        </a:buClr>
                        <a:buSzPts val="1600"/>
                        <a:buFont typeface="Comic Sans MS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1F3A5F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type=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DF4"/>
                    </a:solidFill>
                  </a:tcPr>
                </a:tc>
              </a:tr>
              <a:tr h="548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The member's age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8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The member's date of birth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8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omic Sans MS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A tick box to agree to the terms</a:t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3A5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0" name="Google Shape;90;p5"/>
          <p:cNvSpPr txBox="1"/>
          <p:nvPr/>
        </p:nvSpPr>
        <p:spPr>
          <a:xfrm>
            <a:off x="548640" y="6918960"/>
            <a:ext cx="5596128" cy="565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3(b)  </a:t>
            </a: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Explain what type="password" does, and what it does not do.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5"/>
          <p:cNvSpPr txBox="1"/>
          <p:nvPr/>
        </p:nvSpPr>
        <p:spPr>
          <a:xfrm>
            <a:off x="6327648" y="7137400"/>
            <a:ext cx="685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[2]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2" name="Google Shape;92;p5"/>
          <p:cNvCxnSpPr/>
          <p:nvPr/>
        </p:nvCxnSpPr>
        <p:spPr>
          <a:xfrm>
            <a:off x="548640" y="8006080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3" name="Google Shape;93;p5"/>
          <p:cNvCxnSpPr/>
          <p:nvPr/>
        </p:nvCxnSpPr>
        <p:spPr>
          <a:xfrm>
            <a:off x="548640" y="8390128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4" name="Google Shape;94;p5"/>
          <p:cNvCxnSpPr/>
          <p:nvPr/>
        </p:nvCxnSpPr>
        <p:spPr>
          <a:xfrm>
            <a:off x="548640" y="8774176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5" name="Google Shape;95;p5"/>
          <p:cNvCxnSpPr/>
          <p:nvPr/>
        </p:nvCxnSpPr>
        <p:spPr>
          <a:xfrm>
            <a:off x="548640" y="9158224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6" name="Google Shape;96;p5"/>
          <p:cNvCxnSpPr/>
          <p:nvPr/>
        </p:nvCxnSpPr>
        <p:spPr>
          <a:xfrm>
            <a:off x="548640" y="9542272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7" name="Google Shape;97;p5"/>
          <p:cNvCxnSpPr/>
          <p:nvPr/>
        </p:nvCxnSpPr>
        <p:spPr>
          <a:xfrm>
            <a:off x="548640" y="9926320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8" name="Google Shape;98;p5"/>
          <p:cNvSpPr txBox="1"/>
          <p:nvPr/>
        </p:nvSpPr>
        <p:spPr>
          <a:xfrm>
            <a:off x="548640" y="10241280"/>
            <a:ext cx="6464808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omic Sans MS"/>
              <a:buNone/>
            </a:pPr>
            <a:r>
              <a:rPr b="0" i="0" lang="en-US" sz="1100" u="none" cap="none" strike="noStrike">
                <a:solidFill>
                  <a:srgbClr val="64748B"/>
                </a:solidFill>
                <a:latin typeface="Comic Sans MS"/>
                <a:ea typeface="Comic Sans MS"/>
                <a:cs typeface="Comic Sans MS"/>
                <a:sym typeface="Comic Sans MS"/>
              </a:rPr>
              <a:t>HTML Forms  •  30 marks   •   Page 5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4" name="Google Shape;104;p6"/>
          <p:cNvCxnSpPr/>
          <p:nvPr/>
        </p:nvCxnSpPr>
        <p:spPr>
          <a:xfrm>
            <a:off x="548640" y="566928"/>
            <a:ext cx="6464808" cy="0"/>
          </a:xfrm>
          <a:prstGeom prst="straightConnector1">
            <a:avLst/>
          </a:prstGeom>
          <a:noFill/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5" name="Google Shape;105;p6"/>
          <p:cNvSpPr/>
          <p:nvPr/>
        </p:nvSpPr>
        <p:spPr>
          <a:xfrm>
            <a:off x="548640" y="777240"/>
            <a:ext cx="6464808" cy="457200"/>
          </a:xfrm>
          <a:prstGeom prst="rect">
            <a:avLst/>
          </a:prstGeom>
          <a:solidFill>
            <a:srgbClr val="FFFBEB"/>
          </a:solidFill>
          <a:ln cap="flat" cmpd="sng" w="19050">
            <a:solidFill>
              <a:srgbClr val="F59E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6"/>
          <p:cNvSpPr txBox="1"/>
          <p:nvPr/>
        </p:nvSpPr>
        <p:spPr>
          <a:xfrm>
            <a:off x="685800" y="777240"/>
            <a:ext cx="619048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3A5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F3A5F"/>
                </a:solidFill>
                <a:latin typeface="Comic Sans MS"/>
                <a:ea typeface="Comic Sans MS"/>
                <a:cs typeface="Comic Sans MS"/>
                <a:sym typeface="Comic Sans MS"/>
              </a:rPr>
              <a:t>Question 4   </a:t>
            </a: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GET and the web address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/>
          <p:cNvSpPr txBox="1"/>
          <p:nvPr/>
        </p:nvSpPr>
        <p:spPr>
          <a:xfrm>
            <a:off x="548640" y="1371600"/>
            <a:ext cx="6464808" cy="2600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A shop has this search form: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6"/>
          <p:cNvSpPr/>
          <p:nvPr/>
        </p:nvSpPr>
        <p:spPr>
          <a:xfrm>
            <a:off x="548640" y="1741424"/>
            <a:ext cx="6464808" cy="1554480"/>
          </a:xfrm>
          <a:prstGeom prst="rect">
            <a:avLst/>
          </a:prstGeom>
          <a:solidFill>
            <a:srgbClr val="F8FAFC"/>
          </a:solidFill>
          <a:ln cap="flat" cmpd="sng" w="12700">
            <a:solidFill>
              <a:srgbClr val="1F3A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6"/>
          <p:cNvSpPr txBox="1"/>
          <p:nvPr/>
        </p:nvSpPr>
        <p:spPr>
          <a:xfrm>
            <a:off x="731520" y="1878584"/>
            <a:ext cx="6099048" cy="1280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ourier New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ourier New"/>
                <a:ea typeface="Courier New"/>
                <a:cs typeface="Courier New"/>
                <a:sym typeface="Courier New"/>
              </a:rPr>
              <a:t>&lt;form action="find.php" method="get"&gt;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ourier New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ourier New"/>
                <a:ea typeface="Courier New"/>
                <a:cs typeface="Courier New"/>
                <a:sym typeface="Courier New"/>
              </a:rPr>
              <a:t>  &lt;label for="q"&gt;Search:&lt;/label&gt;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ourier New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ourier New"/>
                <a:ea typeface="Courier New"/>
                <a:cs typeface="Courier New"/>
                <a:sym typeface="Courier New"/>
              </a:rPr>
              <a:t>  &lt;input type="text" id="q" name="q"&gt;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ourier New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ourier New"/>
                <a:ea typeface="Courier New"/>
                <a:cs typeface="Courier New"/>
                <a:sym typeface="Courier New"/>
              </a:rPr>
              <a:t>  &lt;input type="submit" value="Search"&gt;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Courier New"/>
              <a:buNone/>
            </a:pPr>
            <a:r>
              <a:rPr b="0" i="0" lang="en-US" sz="1400" u="none" cap="none" strike="noStrike">
                <a:solidFill>
                  <a:srgbClr val="1A1A1A"/>
                </a:solidFill>
                <a:latin typeface="Courier New"/>
                <a:ea typeface="Courier New"/>
                <a:cs typeface="Courier New"/>
                <a:sym typeface="Courier New"/>
              </a:rPr>
              <a:t>&lt;/form&gt;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6"/>
          <p:cNvSpPr txBox="1"/>
          <p:nvPr/>
        </p:nvSpPr>
        <p:spPr>
          <a:xfrm>
            <a:off x="548640" y="3478784"/>
            <a:ext cx="5596128" cy="826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4(a)  </a:t>
            </a: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A visitor types red shoes and clicks Search. Write the web address that appears in the address bar.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6"/>
          <p:cNvSpPr txBox="1"/>
          <p:nvPr/>
        </p:nvSpPr>
        <p:spPr>
          <a:xfrm>
            <a:off x="6327648" y="3957320"/>
            <a:ext cx="685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[2]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2" name="Google Shape;112;p6"/>
          <p:cNvCxnSpPr/>
          <p:nvPr/>
        </p:nvCxnSpPr>
        <p:spPr>
          <a:xfrm>
            <a:off x="548640" y="4826000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3" name="Google Shape;113;p6"/>
          <p:cNvCxnSpPr/>
          <p:nvPr/>
        </p:nvCxnSpPr>
        <p:spPr>
          <a:xfrm>
            <a:off x="548640" y="5210048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4" name="Google Shape;114;p6"/>
          <p:cNvSpPr txBox="1"/>
          <p:nvPr/>
        </p:nvSpPr>
        <p:spPr>
          <a:xfrm>
            <a:off x="548640" y="5530088"/>
            <a:ext cx="5596128" cy="565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4(b)  </a:t>
            </a: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Explain the purpose of the ? and the + in this web address.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6"/>
          <p:cNvSpPr txBox="1"/>
          <p:nvPr/>
        </p:nvSpPr>
        <p:spPr>
          <a:xfrm>
            <a:off x="6327648" y="5748528"/>
            <a:ext cx="685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[2]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6" name="Google Shape;116;p6"/>
          <p:cNvCxnSpPr/>
          <p:nvPr/>
        </p:nvCxnSpPr>
        <p:spPr>
          <a:xfrm>
            <a:off x="548640" y="6617208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7" name="Google Shape;117;p6"/>
          <p:cNvCxnSpPr/>
          <p:nvPr/>
        </p:nvCxnSpPr>
        <p:spPr>
          <a:xfrm>
            <a:off x="548640" y="7001256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8" name="Google Shape;118;p6"/>
          <p:cNvCxnSpPr/>
          <p:nvPr/>
        </p:nvCxnSpPr>
        <p:spPr>
          <a:xfrm>
            <a:off x="548640" y="7385304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9" name="Google Shape;119;p6"/>
          <p:cNvSpPr txBox="1"/>
          <p:nvPr/>
        </p:nvSpPr>
        <p:spPr>
          <a:xfrm>
            <a:off x="548640" y="7705344"/>
            <a:ext cx="5596128" cy="826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4(c)  </a:t>
            </a: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A second box with name="size" is added. The visitor types red shoes and 7. Write the full web address.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 txBox="1"/>
          <p:nvPr/>
        </p:nvSpPr>
        <p:spPr>
          <a:xfrm>
            <a:off x="6327648" y="8183880"/>
            <a:ext cx="685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[2]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1" name="Google Shape;121;p6"/>
          <p:cNvCxnSpPr/>
          <p:nvPr/>
        </p:nvCxnSpPr>
        <p:spPr>
          <a:xfrm>
            <a:off x="548640" y="9052560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2" name="Google Shape;122;p6"/>
          <p:cNvCxnSpPr/>
          <p:nvPr/>
        </p:nvCxnSpPr>
        <p:spPr>
          <a:xfrm>
            <a:off x="548640" y="9436608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3" name="Google Shape;123;p6"/>
          <p:cNvCxnSpPr/>
          <p:nvPr/>
        </p:nvCxnSpPr>
        <p:spPr>
          <a:xfrm>
            <a:off x="548640" y="9820656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4" name="Google Shape;124;p6"/>
          <p:cNvSpPr txBox="1"/>
          <p:nvPr/>
        </p:nvSpPr>
        <p:spPr>
          <a:xfrm>
            <a:off x="548640" y="10241280"/>
            <a:ext cx="6464808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omic Sans MS"/>
              <a:buNone/>
            </a:pPr>
            <a:r>
              <a:rPr b="0" i="0" lang="en-US" sz="1100" u="none" cap="none" strike="noStrike">
                <a:solidFill>
                  <a:srgbClr val="64748B"/>
                </a:solidFill>
                <a:latin typeface="Comic Sans MS"/>
                <a:ea typeface="Comic Sans MS"/>
                <a:cs typeface="Comic Sans MS"/>
                <a:sym typeface="Comic Sans MS"/>
              </a:rPr>
              <a:t>HTML Forms  •  30 marks   •   Page 6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" name="Google Shape;130;p7"/>
          <p:cNvCxnSpPr/>
          <p:nvPr/>
        </p:nvCxnSpPr>
        <p:spPr>
          <a:xfrm>
            <a:off x="548640" y="566928"/>
            <a:ext cx="6464808" cy="0"/>
          </a:xfrm>
          <a:prstGeom prst="straightConnector1">
            <a:avLst/>
          </a:prstGeom>
          <a:noFill/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1" name="Google Shape;131;p7"/>
          <p:cNvSpPr/>
          <p:nvPr/>
        </p:nvSpPr>
        <p:spPr>
          <a:xfrm>
            <a:off x="548640" y="777240"/>
            <a:ext cx="6464808" cy="457200"/>
          </a:xfrm>
          <a:prstGeom prst="rect">
            <a:avLst/>
          </a:prstGeom>
          <a:solidFill>
            <a:srgbClr val="F0FDFA"/>
          </a:solidFill>
          <a:ln cap="flat" cmpd="sng" w="19050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7"/>
          <p:cNvSpPr txBox="1"/>
          <p:nvPr/>
        </p:nvSpPr>
        <p:spPr>
          <a:xfrm>
            <a:off x="685800" y="777240"/>
            <a:ext cx="619048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3A5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F3A5F"/>
                </a:solidFill>
                <a:latin typeface="Comic Sans MS"/>
                <a:ea typeface="Comic Sans MS"/>
                <a:cs typeface="Comic Sans MS"/>
                <a:sym typeface="Comic Sans MS"/>
              </a:rPr>
              <a:t>Question 5   </a:t>
            </a: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Writing a form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7"/>
          <p:cNvSpPr txBox="1"/>
          <p:nvPr/>
        </p:nvSpPr>
        <p:spPr>
          <a:xfrm>
            <a:off x="548640" y="1371600"/>
            <a:ext cx="5596128" cy="3058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5(a)  </a:t>
            </a: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Write the HTML for a form with: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 txBox="1"/>
          <p:nvPr/>
        </p:nvSpPr>
        <p:spPr>
          <a:xfrm>
            <a:off x="6327648" y="1329944"/>
            <a:ext cx="685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[7]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822960" y="1814576"/>
            <a:ext cx="5321808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Char char="•"/>
            </a:pP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action register.php and method post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Char char="•"/>
            </a:pP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a text box labelled Name: (name="fullname")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Char char="•"/>
            </a:pP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an email box labelled Email: (name="email")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Char char="•"/>
            </a:pP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each label linked to its box with for and id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600"/>
              <a:buFont typeface="Comic Sans MS"/>
              <a:buChar char="•"/>
            </a:pPr>
            <a:r>
              <a:rPr b="0" i="0" lang="en-US" sz="1600" u="none" cap="none" strike="noStrike">
                <a:solidFill>
                  <a:srgbClr val="1A1A1A"/>
                </a:solidFill>
                <a:latin typeface="Comic Sans MS"/>
                <a:ea typeface="Comic Sans MS"/>
                <a:cs typeface="Comic Sans MS"/>
                <a:sym typeface="Comic Sans MS"/>
              </a:rPr>
              <a:t>a button that reads Register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6" name="Google Shape;136;p7"/>
          <p:cNvCxnSpPr/>
          <p:nvPr/>
        </p:nvCxnSpPr>
        <p:spPr>
          <a:xfrm>
            <a:off x="548640" y="3753104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7" name="Google Shape;137;p7"/>
          <p:cNvCxnSpPr/>
          <p:nvPr/>
        </p:nvCxnSpPr>
        <p:spPr>
          <a:xfrm>
            <a:off x="548640" y="4137152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8" name="Google Shape;138;p7"/>
          <p:cNvCxnSpPr/>
          <p:nvPr/>
        </p:nvCxnSpPr>
        <p:spPr>
          <a:xfrm>
            <a:off x="548640" y="4521200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9" name="Google Shape;139;p7"/>
          <p:cNvCxnSpPr/>
          <p:nvPr/>
        </p:nvCxnSpPr>
        <p:spPr>
          <a:xfrm>
            <a:off x="548640" y="4905248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0" name="Google Shape;140;p7"/>
          <p:cNvCxnSpPr/>
          <p:nvPr/>
        </p:nvCxnSpPr>
        <p:spPr>
          <a:xfrm>
            <a:off x="548640" y="5289296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1" name="Google Shape;141;p7"/>
          <p:cNvCxnSpPr/>
          <p:nvPr/>
        </p:nvCxnSpPr>
        <p:spPr>
          <a:xfrm>
            <a:off x="548640" y="5673344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2" name="Google Shape;142;p7"/>
          <p:cNvCxnSpPr/>
          <p:nvPr/>
        </p:nvCxnSpPr>
        <p:spPr>
          <a:xfrm>
            <a:off x="548640" y="6057392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3" name="Google Shape;143;p7"/>
          <p:cNvCxnSpPr/>
          <p:nvPr/>
        </p:nvCxnSpPr>
        <p:spPr>
          <a:xfrm>
            <a:off x="548640" y="6441440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4" name="Google Shape;144;p7"/>
          <p:cNvCxnSpPr/>
          <p:nvPr/>
        </p:nvCxnSpPr>
        <p:spPr>
          <a:xfrm>
            <a:off x="548640" y="6825488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5" name="Google Shape;145;p7"/>
          <p:cNvCxnSpPr/>
          <p:nvPr/>
        </p:nvCxnSpPr>
        <p:spPr>
          <a:xfrm>
            <a:off x="548640" y="7209536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6" name="Google Shape;146;p7"/>
          <p:cNvCxnSpPr/>
          <p:nvPr/>
        </p:nvCxnSpPr>
        <p:spPr>
          <a:xfrm>
            <a:off x="548640" y="7593584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7" name="Google Shape;147;p7"/>
          <p:cNvCxnSpPr/>
          <p:nvPr/>
        </p:nvCxnSpPr>
        <p:spPr>
          <a:xfrm>
            <a:off x="548640" y="7977632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8" name="Google Shape;148;p7"/>
          <p:cNvCxnSpPr/>
          <p:nvPr/>
        </p:nvCxnSpPr>
        <p:spPr>
          <a:xfrm>
            <a:off x="548640" y="8361680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9" name="Google Shape;149;p7"/>
          <p:cNvCxnSpPr/>
          <p:nvPr/>
        </p:nvCxnSpPr>
        <p:spPr>
          <a:xfrm>
            <a:off x="548640" y="8745728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0" name="Google Shape;150;p7"/>
          <p:cNvCxnSpPr/>
          <p:nvPr/>
        </p:nvCxnSpPr>
        <p:spPr>
          <a:xfrm>
            <a:off x="548640" y="9129776"/>
            <a:ext cx="6464808" cy="0"/>
          </a:xfrm>
          <a:prstGeom prst="straightConnector1">
            <a:avLst/>
          </a:prstGeom>
          <a:noFill/>
          <a:ln cap="flat" cmpd="sng" w="9525">
            <a:solidFill>
              <a:srgbClr val="94A3B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1" name="Google Shape;151;p7"/>
          <p:cNvSpPr txBox="1"/>
          <p:nvPr/>
        </p:nvSpPr>
        <p:spPr>
          <a:xfrm>
            <a:off x="548640" y="9555480"/>
            <a:ext cx="6464808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3A5F"/>
              </a:buClr>
              <a:buSzPts val="1600"/>
              <a:buFont typeface="Comic Sans MS"/>
              <a:buNone/>
            </a:pPr>
            <a:r>
              <a:rPr b="1" i="0" lang="en-US" sz="1600" u="none" cap="none" strike="noStrike">
                <a:solidFill>
                  <a:srgbClr val="1F3A5F"/>
                </a:solidFill>
                <a:latin typeface="Comic Sans MS"/>
                <a:ea typeface="Comic Sans MS"/>
                <a:cs typeface="Comic Sans MS"/>
                <a:sym typeface="Comic Sans MS"/>
              </a:rPr>
              <a:t>END OF QUESTION PAPER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7"/>
          <p:cNvSpPr txBox="1"/>
          <p:nvPr/>
        </p:nvSpPr>
        <p:spPr>
          <a:xfrm>
            <a:off x="548640" y="10241280"/>
            <a:ext cx="6464808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omic Sans MS"/>
              <a:buNone/>
            </a:pPr>
            <a:r>
              <a:rPr b="0" i="0" lang="en-US" sz="1100" u="none" cap="none" strike="noStrike">
                <a:solidFill>
                  <a:srgbClr val="64748B"/>
                </a:solidFill>
                <a:latin typeface="Comic Sans MS"/>
                <a:ea typeface="Comic Sans MS"/>
                <a:cs typeface="Comic Sans MS"/>
                <a:sym typeface="Comic Sans MS"/>
              </a:rPr>
              <a:t>HTML Forms  •  30 marks   •   Page 7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2026-10-27T09:23:31Z</dcterms:created>
  <dc:creator>PptxGenJS</dc:creator>
</cp:coreProperties>
</file>