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</p:sldIdLst>
  <p:sldSz cy="5143500" cx="9144000"/>
  <p:notesSz cx="51435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2" roundtripDataSignature="AMtx7mhD1WoQMQhSp7WlAZgV7GF+D8G6Y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5D32BF4-07E1-47C8-BDE4-AC57A29B6B0C}">
  <a:tblStyle styleId="{C5D32BF4-07E1-47C8-BDE4-AC57A29B6B0C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32" Type="http://customschemas.google.com/relationships/presentationmetadata" Target="meta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" name="Google Shape;22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" name="Google Shape;32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" name="Google Shape;42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" name="Google Shape;64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4" name="Google Shape;7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5" name="Google Shape;85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4" name="Google Shape;114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1" name="Google Shape;131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1" name="Google Shape;141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1" name="Google Shape;171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8" name="Google Shape;188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8" name="Google Shape;198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5" name="Google Shape;225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5" name="Google Shape;235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5" name="Google Shape;245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5" name="Google Shape;275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1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4" name="Google Shape;294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1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3" name="Google Shape;323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1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7" name="Google Shape;347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p2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4" name="Google Shape;364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2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8" name="Google Shape;388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p2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5" name="Google Shape;405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6" name="Google Shape;406;p2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4" name="Google Shape;434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5" name="Google Shape;435;p2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7" name="Google Shape;457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8" name="Google Shape;458;p2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8" name="Google Shape;478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2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7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7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7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7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7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7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7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CECFF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"/>
          <p:cNvSpPr/>
          <p:nvPr/>
        </p:nvSpPr>
        <p:spPr>
          <a:xfrm>
            <a:off x="548640" y="1554480"/>
            <a:ext cx="804672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5400"/>
              <a:buFont typeface="Comic Sans MS"/>
              <a:buNone/>
            </a:pPr>
            <a:r>
              <a:rPr b="1" lang="en-US" sz="5400">
                <a:solidFill>
                  <a:srgbClr val="1A1A1A"/>
                </a:solidFill>
                <a:latin typeface="Comic Sans MS"/>
                <a:ea typeface="Comic Sans MS"/>
                <a:cs typeface="Comic Sans MS"/>
                <a:sym typeface="Comic Sans MS"/>
              </a:rPr>
              <a:t>Web</a:t>
            </a:r>
            <a:r>
              <a:rPr b="1" i="0" lang="en-US" sz="5400" u="none" cap="none" strike="noStrike">
                <a:solidFill>
                  <a:srgbClr val="1A1A1A"/>
                </a:solidFill>
                <a:latin typeface="Comic Sans MS"/>
                <a:ea typeface="Comic Sans MS"/>
                <a:cs typeface="Comic Sans MS"/>
                <a:sym typeface="Comic Sans MS"/>
              </a:rPr>
              <a:t> Forms</a:t>
            </a:r>
            <a:endParaRPr b="0" i="0" sz="5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1"/>
          <p:cNvSpPr/>
          <p:nvPr/>
        </p:nvSpPr>
        <p:spPr>
          <a:xfrm>
            <a:off x="548640" y="2606040"/>
            <a:ext cx="804672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766E"/>
              </a:buClr>
              <a:buSzPts val="2200"/>
              <a:buFont typeface="Comic Sans MS"/>
              <a:buNone/>
            </a:pPr>
            <a:r>
              <a:rPr b="1" i="1" lang="en-US" sz="2200" u="none" cap="none" strike="noStrike">
                <a:solidFill>
                  <a:srgbClr val="0F766E"/>
                </a:solidFill>
                <a:latin typeface="Comic Sans MS"/>
                <a:ea typeface="Comic Sans MS"/>
                <a:cs typeface="Comic Sans MS"/>
                <a:sym typeface="Comic Sans MS"/>
              </a:rPr>
              <a:t>Revision Summary — with Exercises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1"/>
          <p:cNvSpPr/>
          <p:nvPr/>
        </p:nvSpPr>
        <p:spPr>
          <a:xfrm>
            <a:off x="566928" y="3246120"/>
            <a:ext cx="2926080" cy="54864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1"/>
          <p:cNvSpPr/>
          <p:nvPr/>
        </p:nvSpPr>
        <p:spPr>
          <a:xfrm>
            <a:off x="548640" y="4297680"/>
            <a:ext cx="80467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A3A3A"/>
              </a:buClr>
              <a:buSzPts val="1250"/>
              <a:buFont typeface="Calibri"/>
              <a:buNone/>
            </a:pPr>
            <a:r>
              <a:rPr b="0" i="1" lang="en-US" sz="1250" u="none" cap="none" strike="noStrike">
                <a:solidFill>
                  <a:srgbClr val="3A3A3A"/>
                </a:solidFill>
                <a:latin typeface="Calibri"/>
                <a:ea typeface="Calibri"/>
                <a:cs typeface="Calibri"/>
                <a:sym typeface="Calibri"/>
              </a:rPr>
              <a:t>26 slides • type your answers in the dashed boxes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CECFF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claude/form/assets/header_gradient.png" id="25" name="Google Shape;25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77724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2"/>
          <p:cNvSpPr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Comic Sans MS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Your Exercises at a Glance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7" name="Google Shape;27;p2"/>
          <p:cNvGraphicFramePr/>
          <p:nvPr/>
        </p:nvGraphicFramePr>
        <p:xfrm>
          <a:off x="457200" y="105156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{C5D32BF4-07E1-47C8-BDE4-AC57A29B6B0C}</a:tableStyleId>
              </a:tblPr>
              <a:tblGrid>
                <a:gridCol w="411475"/>
                <a:gridCol w="2148850"/>
                <a:gridCol w="4846325"/>
                <a:gridCol w="822950"/>
              </a:tblGrid>
              <a:tr h="393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Comic Sans MS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FFFFFF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#</a:t>
                      </a:r>
                      <a:endParaRPr sz="14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Comic Sans MS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FFFFFF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Exercise</a:t>
                      </a:r>
                      <a:endParaRPr sz="14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Comic Sans MS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FFFFFF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What you will do</a:t>
                      </a:r>
                      <a:endParaRPr sz="14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Comic Sans MS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FFFFFF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Slide</a:t>
                      </a:r>
                      <a:endParaRPr sz="14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F766E"/>
                    </a:solidFill>
                  </a:tcPr>
                </a:tc>
              </a:tr>
              <a:tr h="393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Label the Form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Read a form and name its file, method, label, key and button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93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Post or Get?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Decide whether each form should use post or get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6FF"/>
                    </a:solidFill>
                  </a:tcPr>
                </a:tc>
              </a:tr>
              <a:tr h="393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What Does It Do?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Explain the job of action, for, id, name and value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93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Which Type?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Choose the right type for each box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16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6FF"/>
                    </a:solidFill>
                  </a:tcPr>
                </a:tc>
              </a:tr>
              <a:tr h="393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Read the URL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Pick apart a web address made by a get form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18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93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Write the URL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Write the web address for four searches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19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6FF"/>
                    </a:solidFill>
                  </a:tcPr>
                </a:tc>
              </a:tr>
              <a:tr h="393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Write a Log-In Form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Write a complete log-in form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21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93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Spot the Errors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Find and fix five mistakes in a form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23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6FF"/>
                    </a:solidFill>
                  </a:tcPr>
                </a:tc>
              </a:tr>
            </a:tbl>
          </a:graphicData>
        </a:graphic>
      </p:graphicFrame>
      <p:sp>
        <p:nvSpPr>
          <p:cNvPr id="28" name="Google Shape;28;p2"/>
          <p:cNvSpPr/>
          <p:nvPr/>
        </p:nvSpPr>
        <p:spPr>
          <a:xfrm>
            <a:off x="274320" y="4901184"/>
            <a:ext cx="54864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850"/>
              <a:buFont typeface="Calibri"/>
              <a:buNone/>
            </a:pPr>
            <a:r>
              <a:rPr b="0" i="1" lang="en-US" sz="8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OCR 1.3.4 HTML Forms • Revision Summary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2"/>
          <p:cNvSpPr/>
          <p:nvPr/>
        </p:nvSpPr>
        <p:spPr>
          <a:xfrm>
            <a:off x="8595360" y="4864608"/>
            <a:ext cx="3657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CECFF"/>
        </a:solidFill>
      </p:bgPr>
    </p:bg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claude/form/assets/header_gradient.png" id="35" name="Google Shape;3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77724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3"/>
          <p:cNvSpPr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Comic Sans MS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What This Lesson Covers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3"/>
          <p:cNvSpPr/>
          <p:nvPr/>
        </p:nvSpPr>
        <p:spPr>
          <a:xfrm>
            <a:off x="457200" y="960120"/>
            <a:ext cx="8229600" cy="3749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28600" lvl="0" marL="22860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550"/>
              <a:buFont typeface="Calibri"/>
              <a:buChar char="•"/>
            </a:pPr>
            <a:r>
              <a:rPr b="0" i="0" lang="en-US" sz="15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Explain what an HTML form is and what it does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550"/>
              <a:buFont typeface="Calibri"/>
              <a:buChar char="•"/>
            </a:pPr>
            <a:r>
              <a:rPr b="0" i="0" lang="en-US" sz="15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Use the three building blocks: &lt;form&gt;, &lt;label&gt; and &lt;input&gt;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550"/>
              <a:buFont typeface="Calibri"/>
              <a:buChar char="•"/>
            </a:pPr>
            <a:r>
              <a:rPr b="0" i="0" lang="en-US" sz="15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Explain the job of action, method, for, id, name, type and value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550"/>
              <a:buFont typeface="Calibri"/>
              <a:buChar char="•"/>
            </a:pPr>
            <a:r>
              <a:rPr b="0" i="0" lang="en-US" sz="15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Choose between post and get, and say why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550"/>
              <a:buFont typeface="Calibri"/>
              <a:buChar char="•"/>
            </a:pPr>
            <a:r>
              <a:rPr b="0" i="0" lang="en-US" sz="15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Read and write the web address made by a get form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550"/>
              <a:buFont typeface="Calibri"/>
              <a:buChar char="•"/>
            </a:pPr>
            <a:r>
              <a:rPr b="0" i="0" lang="en-US" sz="15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Write a complete form by hand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3"/>
          <p:cNvSpPr/>
          <p:nvPr/>
        </p:nvSpPr>
        <p:spPr>
          <a:xfrm>
            <a:off x="274320" y="4901184"/>
            <a:ext cx="54864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850"/>
              <a:buFont typeface="Calibri"/>
              <a:buNone/>
            </a:pPr>
            <a:r>
              <a:rPr b="0" i="1" lang="en-US" sz="8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OCR 1.3.4 HTML Forms • Revision Summary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3"/>
          <p:cNvSpPr/>
          <p:nvPr/>
        </p:nvSpPr>
        <p:spPr>
          <a:xfrm>
            <a:off x="8595360" y="4864608"/>
            <a:ext cx="3657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CECFF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claude/form/assets/header_gradient.png" id="45" name="Google Shape;45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777240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4"/>
          <p:cNvSpPr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Comic Sans MS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What Is a Form?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4"/>
          <p:cNvSpPr/>
          <p:nvPr/>
        </p:nvSpPr>
        <p:spPr>
          <a:xfrm>
            <a:off x="457200" y="914400"/>
            <a:ext cx="82296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450"/>
              <a:buFont typeface="Calibri"/>
              <a:buNone/>
            </a:pPr>
            <a:r>
              <a:rPr b="0" i="1" lang="en-US" sz="14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The one part of a web page where information travels from the visitor to the website.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4"/>
          <p:cNvSpPr/>
          <p:nvPr/>
        </p:nvSpPr>
        <p:spPr>
          <a:xfrm>
            <a:off x="457200" y="1920240"/>
            <a:ext cx="2560320" cy="2377440"/>
          </a:xfrm>
          <a:prstGeom prst="roundRect">
            <a:avLst>
              <a:gd fmla="val 3077" name="adj"/>
            </a:avLst>
          </a:prstGeom>
          <a:solidFill>
            <a:srgbClr val="FFFFFF"/>
          </a:solidFill>
          <a:ln cap="flat" cmpd="sng" w="19050">
            <a:solidFill>
              <a:srgbClr val="9BC6D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" name="Google Shape;49;p4"/>
          <p:cNvSpPr/>
          <p:nvPr/>
        </p:nvSpPr>
        <p:spPr>
          <a:xfrm>
            <a:off x="1463040" y="2148840"/>
            <a:ext cx="548640" cy="548640"/>
          </a:xfrm>
          <a:prstGeom prst="ellipse">
            <a:avLst/>
          </a:prstGeom>
          <a:solidFill>
            <a:srgbClr val="0F766E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omic Sans MS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1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4"/>
          <p:cNvSpPr/>
          <p:nvPr/>
        </p:nvSpPr>
        <p:spPr>
          <a:xfrm>
            <a:off x="457200" y="2880360"/>
            <a:ext cx="25603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C1F3F"/>
              </a:buClr>
              <a:buSzPts val="1700"/>
              <a:buFont typeface="Comic Sans MS"/>
              <a:buNone/>
            </a:pPr>
            <a:r>
              <a:rPr b="1" i="0" lang="en-US" sz="1700" u="none" cap="none" strike="noStrike">
                <a:solidFill>
                  <a:srgbClr val="0C1F3F"/>
                </a:solidFill>
                <a:latin typeface="Comic Sans MS"/>
                <a:ea typeface="Comic Sans MS"/>
                <a:cs typeface="Comic Sans MS"/>
                <a:sym typeface="Comic Sans MS"/>
              </a:rPr>
              <a:t>Log in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4"/>
          <p:cNvSpPr/>
          <p:nvPr/>
        </p:nvSpPr>
        <p:spPr>
          <a:xfrm>
            <a:off x="594360" y="3383280"/>
            <a:ext cx="22860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Username and password boxes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4"/>
          <p:cNvSpPr/>
          <p:nvPr/>
        </p:nvSpPr>
        <p:spPr>
          <a:xfrm>
            <a:off x="3291840" y="1920240"/>
            <a:ext cx="2560320" cy="2377440"/>
          </a:xfrm>
          <a:prstGeom prst="roundRect">
            <a:avLst>
              <a:gd fmla="val 3077" name="adj"/>
            </a:avLst>
          </a:prstGeom>
          <a:solidFill>
            <a:srgbClr val="FFFFFF"/>
          </a:solidFill>
          <a:ln cap="flat" cmpd="sng" w="19050">
            <a:solidFill>
              <a:srgbClr val="9BC6D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4"/>
          <p:cNvSpPr/>
          <p:nvPr/>
        </p:nvSpPr>
        <p:spPr>
          <a:xfrm>
            <a:off x="4297680" y="2148840"/>
            <a:ext cx="548640" cy="548640"/>
          </a:xfrm>
          <a:prstGeom prst="ellipse">
            <a:avLst/>
          </a:prstGeom>
          <a:solidFill>
            <a:srgbClr val="0F766E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omic Sans MS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2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4"/>
          <p:cNvSpPr/>
          <p:nvPr/>
        </p:nvSpPr>
        <p:spPr>
          <a:xfrm>
            <a:off x="3291840" y="2880360"/>
            <a:ext cx="25603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C1F3F"/>
              </a:buClr>
              <a:buSzPts val="1700"/>
              <a:buFont typeface="Comic Sans MS"/>
              <a:buNone/>
            </a:pPr>
            <a:r>
              <a:rPr b="1" i="0" lang="en-US" sz="1700" u="none" cap="none" strike="noStrike">
                <a:solidFill>
                  <a:srgbClr val="0C1F3F"/>
                </a:solidFill>
                <a:latin typeface="Comic Sans MS"/>
                <a:ea typeface="Comic Sans MS"/>
                <a:cs typeface="Comic Sans MS"/>
                <a:sym typeface="Comic Sans MS"/>
              </a:rPr>
              <a:t>Search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4"/>
          <p:cNvSpPr/>
          <p:nvPr/>
        </p:nvSpPr>
        <p:spPr>
          <a:xfrm>
            <a:off x="3429000" y="3383280"/>
            <a:ext cx="22860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One text box and a button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4"/>
          <p:cNvSpPr/>
          <p:nvPr/>
        </p:nvSpPr>
        <p:spPr>
          <a:xfrm>
            <a:off x="6126480" y="1920240"/>
            <a:ext cx="2560320" cy="2377440"/>
          </a:xfrm>
          <a:prstGeom prst="roundRect">
            <a:avLst>
              <a:gd fmla="val 3077" name="adj"/>
            </a:avLst>
          </a:prstGeom>
          <a:solidFill>
            <a:srgbClr val="FFFFFF"/>
          </a:solidFill>
          <a:ln cap="flat" cmpd="sng" w="19050">
            <a:solidFill>
              <a:srgbClr val="9BC6D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4"/>
          <p:cNvSpPr/>
          <p:nvPr/>
        </p:nvSpPr>
        <p:spPr>
          <a:xfrm>
            <a:off x="7132320" y="2148840"/>
            <a:ext cx="548640" cy="548640"/>
          </a:xfrm>
          <a:prstGeom prst="ellipse">
            <a:avLst/>
          </a:prstGeom>
          <a:solidFill>
            <a:srgbClr val="0F766E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omic Sans MS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3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4"/>
          <p:cNvSpPr/>
          <p:nvPr/>
        </p:nvSpPr>
        <p:spPr>
          <a:xfrm>
            <a:off x="6126480" y="2880360"/>
            <a:ext cx="25603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C1F3F"/>
              </a:buClr>
              <a:buSzPts val="1700"/>
              <a:buFont typeface="Comic Sans MS"/>
              <a:buNone/>
            </a:pPr>
            <a:r>
              <a:rPr b="1" i="0" lang="en-US" sz="1700" u="none" cap="none" strike="noStrike">
                <a:solidFill>
                  <a:srgbClr val="0C1F3F"/>
                </a:solidFill>
                <a:latin typeface="Comic Sans MS"/>
                <a:ea typeface="Comic Sans MS"/>
                <a:cs typeface="Comic Sans MS"/>
                <a:sym typeface="Comic Sans MS"/>
              </a:rPr>
              <a:t>Check out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4"/>
          <p:cNvSpPr/>
          <p:nvPr/>
        </p:nvSpPr>
        <p:spPr>
          <a:xfrm>
            <a:off x="6263640" y="3383280"/>
            <a:ext cx="22860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Address and payment details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4"/>
          <p:cNvSpPr/>
          <p:nvPr/>
        </p:nvSpPr>
        <p:spPr>
          <a:xfrm>
            <a:off x="274320" y="4901184"/>
            <a:ext cx="54864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850"/>
              <a:buFont typeface="Calibri"/>
              <a:buNone/>
            </a:pPr>
            <a:r>
              <a:rPr b="0" i="1" lang="en-US" sz="8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OCR 1.3.4 HTML Forms • Revision Summary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4"/>
          <p:cNvSpPr/>
          <p:nvPr/>
        </p:nvSpPr>
        <p:spPr>
          <a:xfrm>
            <a:off x="8595360" y="4864608"/>
            <a:ext cx="3657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CECFF"/>
        </a:solid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claude/form/assets/header_gradient.png" id="67" name="Google Shape;6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77724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5"/>
          <p:cNvSpPr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Comic Sans MS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Every Form Is Made of Three Things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69" name="Google Shape;69;p5"/>
          <p:cNvGraphicFramePr/>
          <p:nvPr/>
        </p:nvGraphicFramePr>
        <p:xfrm>
          <a:off x="457200" y="105156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{C5D32BF4-07E1-47C8-BDE4-AC57A29B6B0C}</a:tableStyleId>
              </a:tblPr>
              <a:tblGrid>
                <a:gridCol w="1554475"/>
                <a:gridCol w="4206250"/>
                <a:gridCol w="2468875"/>
              </a:tblGrid>
              <a:tr h="5669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Comic Sans MS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FFFFFF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Tag</a:t>
                      </a:r>
                      <a:endParaRPr sz="14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Comic Sans MS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FFFFFF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Its job</a:t>
                      </a:r>
                      <a:endParaRPr sz="14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Comic Sans MS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FFFFFF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Think of it as</a:t>
                      </a:r>
                      <a:endParaRPr sz="14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F766E"/>
                    </a:solidFill>
                  </a:tcPr>
                </a:tc>
              </a:tr>
              <a:tr h="5669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&lt;form&gt;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Invisible container: groups the boxes and knows where to send them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The envelope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669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&lt;label&gt;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The visible words that tell the visitor what to type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The question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6FF"/>
                    </a:solidFill>
                  </a:tcPr>
                </a:tc>
              </a:tr>
              <a:tr h="5669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&lt;input&gt;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The box the visitor types into, or the button that sends it all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The answer box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0" name="Google Shape;70;p5"/>
          <p:cNvSpPr/>
          <p:nvPr/>
        </p:nvSpPr>
        <p:spPr>
          <a:xfrm>
            <a:off x="274320" y="4901184"/>
            <a:ext cx="54864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850"/>
              <a:buFont typeface="Calibri"/>
              <a:buNone/>
            </a:pPr>
            <a:r>
              <a:rPr b="0" i="1" lang="en-US" sz="8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OCR 1.3.4 HTML Forms • Revision Summary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5"/>
          <p:cNvSpPr/>
          <p:nvPr/>
        </p:nvSpPr>
        <p:spPr>
          <a:xfrm>
            <a:off x="8595360" y="4864608"/>
            <a:ext cx="3657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CECFF"/>
        </a:solidFill>
      </p:bgPr>
    </p:bg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claude/form/assets/header_gradient.png" id="77" name="Google Shape;77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77724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6"/>
          <p:cNvSpPr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Comic Sans MS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Sign-Up Form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6"/>
          <p:cNvSpPr/>
          <p:nvPr/>
        </p:nvSpPr>
        <p:spPr>
          <a:xfrm>
            <a:off x="457200" y="960120"/>
            <a:ext cx="82296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400"/>
              <a:buFont typeface="Calibri"/>
              <a:buNone/>
            </a:pPr>
            <a:r>
              <a:rPr b="0" i="1" lang="en-US" sz="14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&lt;form action="signup.php" method="post"&gt;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6"/>
          <p:cNvSpPr/>
          <p:nvPr/>
        </p:nvSpPr>
        <p:spPr>
          <a:xfrm>
            <a:off x="457200" y="1673352"/>
            <a:ext cx="8229600" cy="30358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28600" lvl="0" marL="22860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550"/>
              <a:buFont typeface="Calibri"/>
              <a:buChar char="•"/>
            </a:pPr>
            <a:r>
              <a:rPr b="0" i="0" lang="en-US" sz="15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&lt;label for="user"&gt;Username:&lt;/label&gt;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550"/>
              <a:buFont typeface="Calibri"/>
              <a:buChar char="•"/>
            </a:pPr>
            <a:r>
              <a:rPr b="0" i="0" lang="en-US" sz="15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&lt;input type="text" id="user" name="user"&gt;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550"/>
              <a:buFont typeface="Calibri"/>
              <a:buChar char="•"/>
            </a:pPr>
            <a:r>
              <a:rPr b="0" i="0" lang="en-US" sz="15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&lt;label for="pw"&gt;Password:&lt;/label&gt;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550"/>
              <a:buFont typeface="Calibri"/>
              <a:buChar char="•"/>
            </a:pPr>
            <a:r>
              <a:rPr b="0" i="0" lang="en-US" sz="15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&lt;input type="password" id="pw" name="pw"&gt;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550"/>
              <a:buFont typeface="Calibri"/>
              <a:buChar char="•"/>
            </a:pPr>
            <a:r>
              <a:rPr b="0" i="0" lang="en-US" sz="15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&lt;input type="submit" value="Sign up"&gt;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550"/>
              <a:buFont typeface="Calibri"/>
              <a:buChar char="•"/>
            </a:pPr>
            <a:r>
              <a:rPr b="0" i="0" lang="en-US" sz="15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&lt;/form&gt;  — everything to be sent must sit above this line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6"/>
          <p:cNvSpPr/>
          <p:nvPr/>
        </p:nvSpPr>
        <p:spPr>
          <a:xfrm>
            <a:off x="274320" y="4901184"/>
            <a:ext cx="54864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850"/>
              <a:buFont typeface="Calibri"/>
              <a:buNone/>
            </a:pPr>
            <a:r>
              <a:rPr b="0" i="1" lang="en-US" sz="8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OCR 1.3.4 HTML Forms • Revision Summary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6"/>
          <p:cNvSpPr/>
          <p:nvPr/>
        </p:nvSpPr>
        <p:spPr>
          <a:xfrm>
            <a:off x="8595360" y="4864608"/>
            <a:ext cx="3657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CECFF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claude/form/assets/header_gradient.png" id="88" name="Google Shape;88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77724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7"/>
          <p:cNvSpPr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Comic Sans MS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Exercise 1: Label the Form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7"/>
          <p:cNvSpPr/>
          <p:nvPr/>
        </p:nvSpPr>
        <p:spPr>
          <a:xfrm>
            <a:off x="457200" y="896112"/>
            <a:ext cx="8229600" cy="502920"/>
          </a:xfrm>
          <a:prstGeom prst="roundRect">
            <a:avLst>
              <a:gd fmla="val 10909" name="adj"/>
            </a:avLst>
          </a:prstGeom>
          <a:solidFill>
            <a:srgbClr val="FFC000"/>
          </a:solidFill>
          <a:ln cap="flat" cmpd="sng" w="127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7"/>
          <p:cNvSpPr/>
          <p:nvPr/>
        </p:nvSpPr>
        <p:spPr>
          <a:xfrm>
            <a:off x="594360" y="896112"/>
            <a:ext cx="79552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C1F3F"/>
              </a:buClr>
              <a:buSzPts val="1400"/>
              <a:buFont typeface="Comic Sans MS"/>
              <a:buNone/>
            </a:pPr>
            <a:r>
              <a:rPr b="1" i="0" lang="en-US" sz="1400" u="none" cap="none" strike="noStrike">
                <a:solidFill>
                  <a:srgbClr val="0C1F3F"/>
                </a:solidFill>
                <a:latin typeface="Comic Sans MS"/>
                <a:ea typeface="Comic Sans MS"/>
                <a:cs typeface="Comic Sans MS"/>
                <a:sym typeface="Comic Sans MS"/>
              </a:rPr>
              <a:t>Read the form. Type the answer to each question into its box.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7"/>
          <p:cNvSpPr/>
          <p:nvPr/>
        </p:nvSpPr>
        <p:spPr>
          <a:xfrm>
            <a:off x="457200" y="1554480"/>
            <a:ext cx="2834640" cy="3200400"/>
          </a:xfrm>
          <a:prstGeom prst="roundRect">
            <a:avLst>
              <a:gd fmla="val 1935" name="adj"/>
            </a:avLst>
          </a:prstGeom>
          <a:solidFill>
            <a:srgbClr val="FFFFFF"/>
          </a:solidFill>
          <a:ln cap="flat" cmpd="sng" w="19050">
            <a:solidFill>
              <a:srgbClr val="9BC6D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7"/>
          <p:cNvSpPr/>
          <p:nvPr/>
        </p:nvSpPr>
        <p:spPr>
          <a:xfrm>
            <a:off x="594360" y="1664208"/>
            <a:ext cx="256032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200"/>
              <a:buFont typeface="Courier New"/>
              <a:buNone/>
            </a:pPr>
            <a:r>
              <a:rPr b="0" i="0" lang="en-US" sz="1200" u="none" cap="none" strike="noStrike">
                <a:solidFill>
                  <a:srgbClr val="0F2A44"/>
                </a:solidFill>
                <a:latin typeface="Courier New"/>
                <a:ea typeface="Courier New"/>
                <a:cs typeface="Courier New"/>
                <a:sym typeface="Courier New"/>
              </a:rPr>
              <a:t>&lt;form action="join.php"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200"/>
              <a:buFont typeface="Courier New"/>
              <a:buNone/>
            </a:pPr>
            <a:r>
              <a:rPr b="0" i="0" lang="en-US" sz="1200" u="none" cap="none" strike="noStrike">
                <a:solidFill>
                  <a:srgbClr val="0F2A44"/>
                </a:solidFill>
                <a:latin typeface="Courier New"/>
                <a:ea typeface="Courier New"/>
                <a:cs typeface="Courier New"/>
                <a:sym typeface="Courier New"/>
              </a:rPr>
              <a:t>      method="post"&gt;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200"/>
              <a:buFont typeface="Courier New"/>
              <a:buNone/>
            </a:pPr>
            <a:r>
              <a:rPr b="0" i="0" lang="en-US" sz="1200" u="none" cap="none" strike="noStrike">
                <a:solidFill>
                  <a:srgbClr val="0F2A44"/>
                </a:solidFill>
                <a:latin typeface="Courier New"/>
                <a:ea typeface="Courier New"/>
                <a:cs typeface="Courier New"/>
                <a:sym typeface="Courier New"/>
              </a:rPr>
              <a:t> &lt;label for="nick"&gt;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200"/>
              <a:buFont typeface="Courier New"/>
              <a:buNone/>
            </a:pPr>
            <a:r>
              <a:rPr b="0" i="0" lang="en-US" sz="1200" u="none" cap="none" strike="noStrike">
                <a:solidFill>
                  <a:srgbClr val="0F2A44"/>
                </a:solidFill>
                <a:latin typeface="Courier New"/>
                <a:ea typeface="Courier New"/>
                <a:cs typeface="Courier New"/>
                <a:sym typeface="Courier New"/>
              </a:rPr>
              <a:t>   Nickname:&lt;/label&gt;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200"/>
              <a:buFont typeface="Courier New"/>
              <a:buNone/>
            </a:pPr>
            <a:r>
              <a:rPr b="0" i="0" lang="en-US" sz="1200" u="none" cap="none" strike="noStrike">
                <a:solidFill>
                  <a:srgbClr val="0F2A44"/>
                </a:solidFill>
                <a:latin typeface="Courier New"/>
                <a:ea typeface="Courier New"/>
                <a:cs typeface="Courier New"/>
                <a:sym typeface="Courier New"/>
              </a:rPr>
              <a:t> &lt;input type="text"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200"/>
              <a:buFont typeface="Courier New"/>
              <a:buNone/>
            </a:pPr>
            <a:r>
              <a:rPr b="0" i="0" lang="en-US" sz="1200" u="none" cap="none" strike="noStrike">
                <a:solidFill>
                  <a:srgbClr val="0F2A44"/>
                </a:solidFill>
                <a:latin typeface="Courier New"/>
                <a:ea typeface="Courier New"/>
                <a:cs typeface="Courier New"/>
                <a:sym typeface="Courier New"/>
              </a:rPr>
              <a:t>   id="nick" name="nick"&gt;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200"/>
              <a:buFont typeface="Courier New"/>
              <a:buNone/>
            </a:pPr>
            <a:r>
              <a:rPr b="0" i="0" lang="en-US" sz="1200" u="none" cap="none" strike="noStrike">
                <a:solidFill>
                  <a:srgbClr val="0F2A44"/>
                </a:solidFill>
                <a:latin typeface="Courier New"/>
                <a:ea typeface="Courier New"/>
                <a:cs typeface="Courier New"/>
                <a:sym typeface="Courier New"/>
              </a:rPr>
              <a:t> &lt;input type="submit"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200"/>
              <a:buFont typeface="Courier New"/>
              <a:buNone/>
            </a:pPr>
            <a:r>
              <a:rPr b="0" i="0" lang="en-US" sz="1200" u="none" cap="none" strike="noStrike">
                <a:solidFill>
                  <a:srgbClr val="0F2A44"/>
                </a:solidFill>
                <a:latin typeface="Courier New"/>
                <a:ea typeface="Courier New"/>
                <a:cs typeface="Courier New"/>
                <a:sym typeface="Courier New"/>
              </a:rPr>
              <a:t>   value="Join"&gt;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200"/>
              <a:buFont typeface="Courier New"/>
              <a:buNone/>
            </a:pPr>
            <a:r>
              <a:rPr b="0" i="0" lang="en-US" sz="1200" u="none" cap="none" strike="noStrike">
                <a:solidFill>
                  <a:srgbClr val="0F2A44"/>
                </a:solidFill>
                <a:latin typeface="Courier New"/>
                <a:ea typeface="Courier New"/>
                <a:cs typeface="Courier New"/>
                <a:sym typeface="Courier New"/>
              </a:rPr>
              <a:t>&lt;/form&gt;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7"/>
          <p:cNvSpPr/>
          <p:nvPr/>
        </p:nvSpPr>
        <p:spPr>
          <a:xfrm>
            <a:off x="3520440" y="1682496"/>
            <a:ext cx="310896" cy="310896"/>
          </a:xfrm>
          <a:prstGeom prst="ellipse">
            <a:avLst/>
          </a:prstGeom>
          <a:solidFill>
            <a:srgbClr val="0C1F3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omic Sans MS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1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7"/>
          <p:cNvSpPr/>
          <p:nvPr/>
        </p:nvSpPr>
        <p:spPr>
          <a:xfrm>
            <a:off x="3931920" y="1554480"/>
            <a:ext cx="219456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250"/>
              <a:buFont typeface="Calibri"/>
              <a:buNone/>
            </a:pPr>
            <a:r>
              <a:rPr b="1" i="0" lang="en-US" sz="12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The file that receives the data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7"/>
          <p:cNvSpPr txBox="1"/>
          <p:nvPr/>
        </p:nvSpPr>
        <p:spPr>
          <a:xfrm>
            <a:off x="6172200" y="1554480"/>
            <a:ext cx="2514600" cy="566928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F766E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50800" lIns="50800" spcFirstLastPara="1" rIns="76200" wrap="square" tIns="762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7"/>
          <p:cNvSpPr/>
          <p:nvPr/>
        </p:nvSpPr>
        <p:spPr>
          <a:xfrm>
            <a:off x="6583680" y="1883664"/>
            <a:ext cx="20574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7A8B99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7A8B99"/>
                </a:solidFill>
                <a:latin typeface="Calibri"/>
                <a:ea typeface="Calibri"/>
                <a:cs typeface="Calibri"/>
                <a:sym typeface="Calibri"/>
              </a:rPr>
              <a:t>Click and type your answer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7"/>
          <p:cNvSpPr/>
          <p:nvPr/>
        </p:nvSpPr>
        <p:spPr>
          <a:xfrm>
            <a:off x="3520440" y="2340864"/>
            <a:ext cx="310896" cy="310896"/>
          </a:xfrm>
          <a:prstGeom prst="ellipse">
            <a:avLst/>
          </a:prstGeom>
          <a:solidFill>
            <a:srgbClr val="0C1F3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omic Sans MS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2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7"/>
          <p:cNvSpPr/>
          <p:nvPr/>
        </p:nvSpPr>
        <p:spPr>
          <a:xfrm>
            <a:off x="3931920" y="2212848"/>
            <a:ext cx="219456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250"/>
              <a:buFont typeface="Calibri"/>
              <a:buNone/>
            </a:pPr>
            <a:r>
              <a:rPr b="1" i="0" lang="en-US" sz="12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How the data travels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7"/>
          <p:cNvSpPr txBox="1"/>
          <p:nvPr/>
        </p:nvSpPr>
        <p:spPr>
          <a:xfrm>
            <a:off x="6172200" y="2212848"/>
            <a:ext cx="2514600" cy="566928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F766E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50800" lIns="50800" spcFirstLastPara="1" rIns="76200" wrap="square" tIns="762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7"/>
          <p:cNvSpPr/>
          <p:nvPr/>
        </p:nvSpPr>
        <p:spPr>
          <a:xfrm>
            <a:off x="3520440" y="2999232"/>
            <a:ext cx="310896" cy="310896"/>
          </a:xfrm>
          <a:prstGeom prst="ellipse">
            <a:avLst/>
          </a:prstGeom>
          <a:solidFill>
            <a:srgbClr val="0C1F3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omic Sans MS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3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7"/>
          <p:cNvSpPr/>
          <p:nvPr/>
        </p:nvSpPr>
        <p:spPr>
          <a:xfrm>
            <a:off x="3931920" y="2871216"/>
            <a:ext cx="219456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250"/>
              <a:buFont typeface="Calibri"/>
              <a:buNone/>
            </a:pPr>
            <a:r>
              <a:rPr b="1" i="0" lang="en-US" sz="12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The words the visitor sees by the box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7"/>
          <p:cNvSpPr txBox="1"/>
          <p:nvPr/>
        </p:nvSpPr>
        <p:spPr>
          <a:xfrm>
            <a:off x="6172200" y="2871216"/>
            <a:ext cx="2514600" cy="566928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F766E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50800" lIns="50800" spcFirstLastPara="1" rIns="76200" wrap="square" tIns="762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7"/>
          <p:cNvSpPr/>
          <p:nvPr/>
        </p:nvSpPr>
        <p:spPr>
          <a:xfrm>
            <a:off x="3520440" y="3657600"/>
            <a:ext cx="310896" cy="310896"/>
          </a:xfrm>
          <a:prstGeom prst="ellipse">
            <a:avLst/>
          </a:prstGeom>
          <a:solidFill>
            <a:srgbClr val="0C1F3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omic Sans MS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4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7"/>
          <p:cNvSpPr/>
          <p:nvPr/>
        </p:nvSpPr>
        <p:spPr>
          <a:xfrm>
            <a:off x="3931920" y="3529584"/>
            <a:ext cx="219456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250"/>
              <a:buFont typeface="Calibri"/>
              <a:buNone/>
            </a:pPr>
            <a:r>
              <a:rPr b="1" i="0" lang="en-US" sz="12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The key the server reads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7"/>
          <p:cNvSpPr txBox="1"/>
          <p:nvPr/>
        </p:nvSpPr>
        <p:spPr>
          <a:xfrm>
            <a:off x="6172200" y="3529584"/>
            <a:ext cx="2514600" cy="566928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F766E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50800" lIns="50800" spcFirstLastPara="1" rIns="76200" wrap="square" tIns="762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7"/>
          <p:cNvSpPr/>
          <p:nvPr/>
        </p:nvSpPr>
        <p:spPr>
          <a:xfrm>
            <a:off x="3520440" y="4315968"/>
            <a:ext cx="310896" cy="310896"/>
          </a:xfrm>
          <a:prstGeom prst="ellipse">
            <a:avLst/>
          </a:prstGeom>
          <a:solidFill>
            <a:srgbClr val="0C1F3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omic Sans MS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5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7"/>
          <p:cNvSpPr/>
          <p:nvPr/>
        </p:nvSpPr>
        <p:spPr>
          <a:xfrm>
            <a:off x="3931920" y="4187952"/>
            <a:ext cx="219456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250"/>
              <a:buFont typeface="Calibri"/>
              <a:buNone/>
            </a:pPr>
            <a:r>
              <a:rPr b="1" i="0" lang="en-US" sz="12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The text on the button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7"/>
          <p:cNvSpPr txBox="1"/>
          <p:nvPr/>
        </p:nvSpPr>
        <p:spPr>
          <a:xfrm>
            <a:off x="6172200" y="4187952"/>
            <a:ext cx="2514600" cy="566928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F766E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50800" lIns="50800" spcFirstLastPara="1" rIns="76200" wrap="square" tIns="762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7"/>
          <p:cNvSpPr/>
          <p:nvPr/>
        </p:nvSpPr>
        <p:spPr>
          <a:xfrm>
            <a:off x="274320" y="4901184"/>
            <a:ext cx="54864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850"/>
              <a:buFont typeface="Calibri"/>
              <a:buNone/>
            </a:pPr>
            <a:r>
              <a:rPr b="0" i="1" lang="en-US" sz="8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OCR 1.3.4 HTML Forms • Revision Summary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7"/>
          <p:cNvSpPr/>
          <p:nvPr/>
        </p:nvSpPr>
        <p:spPr>
          <a:xfrm>
            <a:off x="8595360" y="4864608"/>
            <a:ext cx="3657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CECFF"/>
        </a:solid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claude/form/assets/header_gradient.png" id="117" name="Google Shape;117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77724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8"/>
          <p:cNvSpPr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Comic Sans MS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action and method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8"/>
          <p:cNvSpPr/>
          <p:nvPr/>
        </p:nvSpPr>
        <p:spPr>
          <a:xfrm>
            <a:off x="457200" y="960120"/>
            <a:ext cx="3977640" cy="502920"/>
          </a:xfrm>
          <a:prstGeom prst="roundRect">
            <a:avLst>
              <a:gd fmla="val 10909" name="adj"/>
            </a:avLst>
          </a:prstGeom>
          <a:solidFill>
            <a:srgbClr val="C97A1F"/>
          </a:solidFill>
          <a:ln cap="flat" cmpd="sng" w="127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8"/>
          <p:cNvSpPr/>
          <p:nvPr/>
        </p:nvSpPr>
        <p:spPr>
          <a:xfrm>
            <a:off x="457200" y="960120"/>
            <a:ext cx="39776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omic Sans MS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action="signup.php"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8"/>
          <p:cNvSpPr/>
          <p:nvPr/>
        </p:nvSpPr>
        <p:spPr>
          <a:xfrm>
            <a:off x="457200" y="1508760"/>
            <a:ext cx="3977640" cy="3108960"/>
          </a:xfrm>
          <a:prstGeom prst="roundRect">
            <a:avLst>
              <a:gd fmla="val 1765" name="adj"/>
            </a:avLst>
          </a:prstGeom>
          <a:solidFill>
            <a:srgbClr val="FFFFFF"/>
          </a:solidFill>
          <a:ln cap="flat" cmpd="sng" w="15875">
            <a:solidFill>
              <a:srgbClr val="9BC6D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8"/>
          <p:cNvSpPr/>
          <p:nvPr/>
        </p:nvSpPr>
        <p:spPr>
          <a:xfrm>
            <a:off x="640080" y="1645920"/>
            <a:ext cx="3611880" cy="2788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177800" lvl="0" marL="1778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300"/>
              <a:buFont typeface="Calibri"/>
              <a:buChar char="•"/>
            </a:pPr>
            <a:r>
              <a:rPr b="0" i="0" lang="en-US" sz="13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WHERE the data is sent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78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300"/>
              <a:buFont typeface="Calibri"/>
              <a:buChar char="•"/>
            </a:pPr>
            <a:r>
              <a:rPr b="0" i="0" lang="en-US" sz="13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Names a file on the web server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78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300"/>
              <a:buFont typeface="Calibri"/>
              <a:buChar char="•"/>
            </a:pPr>
            <a:r>
              <a:rPr b="0" i="0" lang="en-US" sz="13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The server code checks and saves the data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78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300"/>
              <a:buFont typeface="Calibri"/>
              <a:buChar char="•"/>
            </a:pPr>
            <a:r>
              <a:rPr b="0" i="0" lang="en-US" sz="13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Like the address on an envelope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8"/>
          <p:cNvSpPr/>
          <p:nvPr/>
        </p:nvSpPr>
        <p:spPr>
          <a:xfrm>
            <a:off x="4709160" y="960120"/>
            <a:ext cx="3977640" cy="502920"/>
          </a:xfrm>
          <a:prstGeom prst="roundRect">
            <a:avLst>
              <a:gd fmla="val 10909" name="adj"/>
            </a:avLst>
          </a:prstGeom>
          <a:solidFill>
            <a:srgbClr val="0F766E"/>
          </a:solidFill>
          <a:ln cap="flat" cmpd="sng" w="127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8"/>
          <p:cNvSpPr/>
          <p:nvPr/>
        </p:nvSpPr>
        <p:spPr>
          <a:xfrm>
            <a:off x="4709160" y="960120"/>
            <a:ext cx="39776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omic Sans MS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method="post"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8"/>
          <p:cNvSpPr/>
          <p:nvPr/>
        </p:nvSpPr>
        <p:spPr>
          <a:xfrm>
            <a:off x="4709160" y="1508760"/>
            <a:ext cx="3977640" cy="3108960"/>
          </a:xfrm>
          <a:prstGeom prst="roundRect">
            <a:avLst>
              <a:gd fmla="val 1765" name="adj"/>
            </a:avLst>
          </a:prstGeom>
          <a:solidFill>
            <a:srgbClr val="FFFFFF"/>
          </a:solidFill>
          <a:ln cap="flat" cmpd="sng" w="15875">
            <a:solidFill>
              <a:srgbClr val="9BC6D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8"/>
          <p:cNvSpPr/>
          <p:nvPr/>
        </p:nvSpPr>
        <p:spPr>
          <a:xfrm>
            <a:off x="4892040" y="1645920"/>
            <a:ext cx="3611880" cy="2788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177800" lvl="0" marL="1778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300"/>
              <a:buFont typeface="Calibri"/>
              <a:buChar char="•"/>
            </a:pPr>
            <a:r>
              <a:rPr b="0" i="0" lang="en-US" sz="13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HOW the data travels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78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300"/>
              <a:buFont typeface="Calibri"/>
              <a:buChar char="•"/>
            </a:pPr>
            <a:r>
              <a:rPr b="0" i="0" lang="en-US" sz="13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post or get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78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300"/>
              <a:buFont typeface="Calibri"/>
              <a:buChar char="•"/>
            </a:pPr>
            <a:r>
              <a:rPr b="0" i="0" lang="en-US" sz="13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post hides the values inside the request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78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300"/>
              <a:buFont typeface="Calibri"/>
              <a:buChar char="•"/>
            </a:pPr>
            <a:r>
              <a:rPr b="0" i="0" lang="en-US" sz="13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Passwords always use post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8"/>
          <p:cNvSpPr/>
          <p:nvPr/>
        </p:nvSpPr>
        <p:spPr>
          <a:xfrm>
            <a:off x="274320" y="4901184"/>
            <a:ext cx="54864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850"/>
              <a:buFont typeface="Calibri"/>
              <a:buNone/>
            </a:pPr>
            <a:r>
              <a:rPr b="0" i="1" lang="en-US" sz="8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OCR 1.3.4 HTML Forms • Revision Summary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8"/>
          <p:cNvSpPr/>
          <p:nvPr/>
        </p:nvSpPr>
        <p:spPr>
          <a:xfrm>
            <a:off x="8595360" y="4864608"/>
            <a:ext cx="3657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CECFF"/>
        </a:solid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claude/form/assets/header_gradient.png" id="134" name="Google Shape;134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77724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9"/>
          <p:cNvSpPr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Comic Sans MS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post vs get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36" name="Google Shape;136;p9"/>
          <p:cNvGraphicFramePr/>
          <p:nvPr/>
        </p:nvGraphicFramePr>
        <p:xfrm>
          <a:off x="457200" y="105156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{C5D32BF4-07E1-47C8-BDE4-AC57A29B6B0C}</a:tableStyleId>
              </a:tblPr>
              <a:tblGrid>
                <a:gridCol w="1828800"/>
                <a:gridCol w="3200400"/>
                <a:gridCol w="3200400"/>
              </a:tblGrid>
              <a:tr h="4755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Comic Sans MS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FFFFFF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method="post"</a:t>
                      </a:r>
                      <a:endParaRPr sz="14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Comic Sans MS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FFFFFF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method="get"</a:t>
                      </a:r>
                      <a:endParaRPr sz="14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F766E"/>
                    </a:solidFill>
                  </a:tcPr>
                </a:tc>
              </a:tr>
              <a:tr h="4755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Values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Hidden inside the request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Pasted into the web address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755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Address bar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Stays clean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Shows everything typed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6FF"/>
                    </a:solidFill>
                  </a:tcPr>
                </a:tc>
              </a:tr>
              <a:tr h="4755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Amount of data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Large amounts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Small amounts only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755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Bookmark / share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Yes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6FF"/>
                    </a:solidFill>
                  </a:tcPr>
                </a:tc>
              </a:tr>
              <a:tr h="4755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Use for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Sign-up, log in, payments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Searches and filters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37" name="Google Shape;137;p9"/>
          <p:cNvSpPr/>
          <p:nvPr/>
        </p:nvSpPr>
        <p:spPr>
          <a:xfrm>
            <a:off x="274320" y="4901184"/>
            <a:ext cx="54864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850"/>
              <a:buFont typeface="Calibri"/>
              <a:buNone/>
            </a:pPr>
            <a:r>
              <a:rPr b="0" i="1" lang="en-US" sz="8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OCR 1.3.4 HTML Forms • Revision Summary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9"/>
          <p:cNvSpPr/>
          <p:nvPr/>
        </p:nvSpPr>
        <p:spPr>
          <a:xfrm>
            <a:off x="8595360" y="4864608"/>
            <a:ext cx="3657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9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CECFF"/>
        </a:solid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claude/form/assets/header_gradient.png" id="144" name="Google Shape;14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777240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10"/>
          <p:cNvSpPr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Comic Sans MS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Exercise 2: Post or Get?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0"/>
          <p:cNvSpPr/>
          <p:nvPr/>
        </p:nvSpPr>
        <p:spPr>
          <a:xfrm>
            <a:off x="457200" y="896112"/>
            <a:ext cx="8229600" cy="502920"/>
          </a:xfrm>
          <a:prstGeom prst="roundRect">
            <a:avLst>
              <a:gd fmla="val 10909" name="adj"/>
            </a:avLst>
          </a:prstGeom>
          <a:solidFill>
            <a:srgbClr val="FFC000"/>
          </a:solidFill>
          <a:ln cap="flat" cmpd="sng" w="127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10"/>
          <p:cNvSpPr/>
          <p:nvPr/>
        </p:nvSpPr>
        <p:spPr>
          <a:xfrm>
            <a:off x="594360" y="896112"/>
            <a:ext cx="79552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C1F3F"/>
              </a:buClr>
              <a:buSzPts val="1400"/>
              <a:buFont typeface="Comic Sans MS"/>
              <a:buNone/>
            </a:pPr>
            <a:r>
              <a:rPr b="1" i="0" lang="en-US" sz="1400" u="none" cap="none" strike="noStrike">
                <a:solidFill>
                  <a:srgbClr val="0C1F3F"/>
                </a:solidFill>
                <a:latin typeface="Comic Sans MS"/>
                <a:ea typeface="Comic Sans MS"/>
                <a:cs typeface="Comic Sans MS"/>
                <a:sym typeface="Comic Sans MS"/>
              </a:rPr>
              <a:t>Type post or get for each form, then answer question 6.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0"/>
          <p:cNvSpPr/>
          <p:nvPr/>
        </p:nvSpPr>
        <p:spPr>
          <a:xfrm>
            <a:off x="457200" y="1627632"/>
            <a:ext cx="310896" cy="310896"/>
          </a:xfrm>
          <a:prstGeom prst="ellipse">
            <a:avLst/>
          </a:prstGeom>
          <a:solidFill>
            <a:srgbClr val="0C1F3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omic Sans MS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1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0"/>
          <p:cNvSpPr/>
          <p:nvPr/>
        </p:nvSpPr>
        <p:spPr>
          <a:xfrm>
            <a:off x="868680" y="1554480"/>
            <a:ext cx="34747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350"/>
              <a:buFont typeface="Calibri"/>
              <a:buNone/>
            </a:pPr>
            <a:r>
              <a:rPr b="1" i="0" lang="en-US" sz="13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A sign-up form with a password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0"/>
          <p:cNvSpPr txBox="1"/>
          <p:nvPr/>
        </p:nvSpPr>
        <p:spPr>
          <a:xfrm>
            <a:off x="4389120" y="1554480"/>
            <a:ext cx="4297680" cy="4572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F766E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50800" lIns="50800" spcFirstLastPara="1" rIns="76200" wrap="square" tIns="762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0"/>
          <p:cNvSpPr/>
          <p:nvPr/>
        </p:nvSpPr>
        <p:spPr>
          <a:xfrm>
            <a:off x="6583680" y="1773936"/>
            <a:ext cx="20574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7A8B99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7A8B99"/>
                </a:solidFill>
                <a:latin typeface="Calibri"/>
                <a:ea typeface="Calibri"/>
                <a:cs typeface="Calibri"/>
                <a:sym typeface="Calibri"/>
              </a:rPr>
              <a:t>Click and type your answer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0"/>
          <p:cNvSpPr/>
          <p:nvPr/>
        </p:nvSpPr>
        <p:spPr>
          <a:xfrm>
            <a:off x="457200" y="2176272"/>
            <a:ext cx="310896" cy="310896"/>
          </a:xfrm>
          <a:prstGeom prst="ellipse">
            <a:avLst/>
          </a:prstGeom>
          <a:solidFill>
            <a:srgbClr val="0C1F3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omic Sans MS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2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0"/>
          <p:cNvSpPr/>
          <p:nvPr/>
        </p:nvSpPr>
        <p:spPr>
          <a:xfrm>
            <a:off x="868680" y="2103120"/>
            <a:ext cx="34747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350"/>
              <a:buFont typeface="Calibri"/>
              <a:buNone/>
            </a:pPr>
            <a:r>
              <a:rPr b="1" i="0" lang="en-US" sz="13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A site search box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10"/>
          <p:cNvSpPr txBox="1"/>
          <p:nvPr/>
        </p:nvSpPr>
        <p:spPr>
          <a:xfrm>
            <a:off x="4389120" y="2103120"/>
            <a:ext cx="4297680" cy="4572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F766E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50800" lIns="50800" spcFirstLastPara="1" rIns="76200" wrap="square" tIns="762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10"/>
          <p:cNvSpPr/>
          <p:nvPr/>
        </p:nvSpPr>
        <p:spPr>
          <a:xfrm>
            <a:off x="457200" y="2724912"/>
            <a:ext cx="310896" cy="310896"/>
          </a:xfrm>
          <a:prstGeom prst="ellipse">
            <a:avLst/>
          </a:prstGeom>
          <a:solidFill>
            <a:srgbClr val="0C1F3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omic Sans MS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3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10"/>
          <p:cNvSpPr/>
          <p:nvPr/>
        </p:nvSpPr>
        <p:spPr>
          <a:xfrm>
            <a:off x="868680" y="2651760"/>
            <a:ext cx="34747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350"/>
              <a:buFont typeface="Calibri"/>
              <a:buNone/>
            </a:pPr>
            <a:r>
              <a:rPr b="1" i="0" lang="en-US" sz="13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A card payment form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10"/>
          <p:cNvSpPr txBox="1"/>
          <p:nvPr/>
        </p:nvSpPr>
        <p:spPr>
          <a:xfrm>
            <a:off x="4389120" y="2651760"/>
            <a:ext cx="4297680" cy="4572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F766E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50800" lIns="50800" spcFirstLastPara="1" rIns="76200" wrap="square" tIns="762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10"/>
          <p:cNvSpPr/>
          <p:nvPr/>
        </p:nvSpPr>
        <p:spPr>
          <a:xfrm>
            <a:off x="457200" y="3273552"/>
            <a:ext cx="310896" cy="310896"/>
          </a:xfrm>
          <a:prstGeom prst="ellipse">
            <a:avLst/>
          </a:prstGeom>
          <a:solidFill>
            <a:srgbClr val="0C1F3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omic Sans MS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4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10"/>
          <p:cNvSpPr/>
          <p:nvPr/>
        </p:nvSpPr>
        <p:spPr>
          <a:xfrm>
            <a:off x="868680" y="3200400"/>
            <a:ext cx="34747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350"/>
              <a:buFont typeface="Calibri"/>
              <a:buNone/>
            </a:pPr>
            <a:r>
              <a:rPr b="1" i="0" lang="en-US" sz="13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A shop filter: size and colour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10"/>
          <p:cNvSpPr txBox="1"/>
          <p:nvPr/>
        </p:nvSpPr>
        <p:spPr>
          <a:xfrm>
            <a:off x="4389120" y="3200400"/>
            <a:ext cx="4297680" cy="4572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F766E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50800" lIns="50800" spcFirstLastPara="1" rIns="76200" wrap="square" tIns="762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10"/>
          <p:cNvSpPr/>
          <p:nvPr/>
        </p:nvSpPr>
        <p:spPr>
          <a:xfrm>
            <a:off x="457200" y="3822192"/>
            <a:ext cx="310896" cy="310896"/>
          </a:xfrm>
          <a:prstGeom prst="ellipse">
            <a:avLst/>
          </a:prstGeom>
          <a:solidFill>
            <a:srgbClr val="0C1F3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omic Sans MS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5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10"/>
          <p:cNvSpPr/>
          <p:nvPr/>
        </p:nvSpPr>
        <p:spPr>
          <a:xfrm>
            <a:off x="868680" y="3749040"/>
            <a:ext cx="34747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350"/>
              <a:buFont typeface="Calibri"/>
              <a:buNone/>
            </a:pPr>
            <a:r>
              <a:rPr b="1" i="0" lang="en-US" sz="13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A log-in form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10"/>
          <p:cNvSpPr txBox="1"/>
          <p:nvPr/>
        </p:nvSpPr>
        <p:spPr>
          <a:xfrm>
            <a:off x="4389120" y="3749040"/>
            <a:ext cx="4297680" cy="4572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F766E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50800" lIns="50800" spcFirstLastPara="1" rIns="76200" wrap="square" tIns="762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10"/>
          <p:cNvSpPr/>
          <p:nvPr/>
        </p:nvSpPr>
        <p:spPr>
          <a:xfrm>
            <a:off x="457200" y="4370832"/>
            <a:ext cx="310896" cy="310896"/>
          </a:xfrm>
          <a:prstGeom prst="ellipse">
            <a:avLst/>
          </a:prstGeom>
          <a:solidFill>
            <a:srgbClr val="0C1F3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omic Sans MS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6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10"/>
          <p:cNvSpPr/>
          <p:nvPr/>
        </p:nvSpPr>
        <p:spPr>
          <a:xfrm>
            <a:off x="868680" y="4297680"/>
            <a:ext cx="34747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350"/>
              <a:buFont typeface="Calibri"/>
              <a:buNone/>
            </a:pPr>
            <a:r>
              <a:rPr b="1" i="0" lang="en-US" sz="13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Why must a password never use get?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10"/>
          <p:cNvSpPr txBox="1"/>
          <p:nvPr/>
        </p:nvSpPr>
        <p:spPr>
          <a:xfrm>
            <a:off x="4389120" y="4297680"/>
            <a:ext cx="4297680" cy="4572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F766E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50800" lIns="50800" spcFirstLastPara="1" rIns="76200" wrap="square" tIns="762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10"/>
          <p:cNvSpPr/>
          <p:nvPr/>
        </p:nvSpPr>
        <p:spPr>
          <a:xfrm>
            <a:off x="274320" y="4901184"/>
            <a:ext cx="54864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850"/>
              <a:buFont typeface="Calibri"/>
              <a:buNone/>
            </a:pPr>
            <a:r>
              <a:rPr b="0" i="1" lang="en-US" sz="8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OCR 1.3.4 HTML Forms • Revision Summary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10"/>
          <p:cNvSpPr/>
          <p:nvPr/>
        </p:nvSpPr>
        <p:spPr>
          <a:xfrm>
            <a:off x="8595360" y="4864608"/>
            <a:ext cx="3657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CECFF"/>
        </a:solidFill>
      </p:bgPr>
    </p:bg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claude/form/assets/header_gradient.png" id="174" name="Google Shape;174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77724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1"/>
          <p:cNvSpPr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Comic Sans MS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Labels, id and name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11"/>
          <p:cNvSpPr/>
          <p:nvPr/>
        </p:nvSpPr>
        <p:spPr>
          <a:xfrm>
            <a:off x="457200" y="960120"/>
            <a:ext cx="3977640" cy="502920"/>
          </a:xfrm>
          <a:prstGeom prst="roundRect">
            <a:avLst>
              <a:gd fmla="val 10909" name="adj"/>
            </a:avLst>
          </a:prstGeom>
          <a:solidFill>
            <a:srgbClr val="C97A1F"/>
          </a:solidFill>
          <a:ln cap="flat" cmpd="sng" w="127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11"/>
          <p:cNvSpPr/>
          <p:nvPr/>
        </p:nvSpPr>
        <p:spPr>
          <a:xfrm>
            <a:off x="457200" y="960120"/>
            <a:ext cx="39776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omic Sans MS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id TALKS TO THE PAGE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11"/>
          <p:cNvSpPr/>
          <p:nvPr/>
        </p:nvSpPr>
        <p:spPr>
          <a:xfrm>
            <a:off x="457200" y="1508760"/>
            <a:ext cx="3977640" cy="3108960"/>
          </a:xfrm>
          <a:prstGeom prst="roundRect">
            <a:avLst>
              <a:gd fmla="val 1765" name="adj"/>
            </a:avLst>
          </a:prstGeom>
          <a:solidFill>
            <a:srgbClr val="FFFFFF"/>
          </a:solidFill>
          <a:ln cap="flat" cmpd="sng" w="15875">
            <a:solidFill>
              <a:srgbClr val="9BC6D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11"/>
          <p:cNvSpPr/>
          <p:nvPr/>
        </p:nvSpPr>
        <p:spPr>
          <a:xfrm>
            <a:off x="640080" y="1645920"/>
            <a:ext cx="3611880" cy="2788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177800" lvl="0" marL="1778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300"/>
              <a:buFont typeface="Calibri"/>
              <a:buChar char="•"/>
            </a:pPr>
            <a:r>
              <a:rPr b="0" i="0" lang="en-US" sz="13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for="user" on the label points at id="user"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78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300"/>
              <a:buFont typeface="Calibri"/>
              <a:buChar char="•"/>
            </a:pPr>
            <a:r>
              <a:rPr b="0" i="0" lang="en-US" sz="13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They must be spelt exactly the same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78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300"/>
              <a:buFont typeface="Calibri"/>
              <a:buChar char="•"/>
            </a:pPr>
            <a:r>
              <a:rPr b="0" i="0" lang="en-US" sz="13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Clicking the label puts the cursor in the box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78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300"/>
              <a:buFont typeface="Calibri"/>
              <a:buChar char="•"/>
            </a:pPr>
            <a:r>
              <a:rPr b="0" i="0" lang="en-US" sz="13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No two elements may share an id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11"/>
          <p:cNvSpPr/>
          <p:nvPr/>
        </p:nvSpPr>
        <p:spPr>
          <a:xfrm>
            <a:off x="4709160" y="960120"/>
            <a:ext cx="3977640" cy="502920"/>
          </a:xfrm>
          <a:prstGeom prst="roundRect">
            <a:avLst>
              <a:gd fmla="val 10909" name="adj"/>
            </a:avLst>
          </a:prstGeom>
          <a:solidFill>
            <a:srgbClr val="0F766E"/>
          </a:solidFill>
          <a:ln cap="flat" cmpd="sng" w="127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11"/>
          <p:cNvSpPr/>
          <p:nvPr/>
        </p:nvSpPr>
        <p:spPr>
          <a:xfrm>
            <a:off x="4709160" y="960120"/>
            <a:ext cx="39776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omic Sans MS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name TALKS TO THE SERVER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11"/>
          <p:cNvSpPr/>
          <p:nvPr/>
        </p:nvSpPr>
        <p:spPr>
          <a:xfrm>
            <a:off x="4709160" y="1508760"/>
            <a:ext cx="3977640" cy="3108960"/>
          </a:xfrm>
          <a:prstGeom prst="roundRect">
            <a:avLst>
              <a:gd fmla="val 1765" name="adj"/>
            </a:avLst>
          </a:prstGeom>
          <a:solidFill>
            <a:srgbClr val="FFFFFF"/>
          </a:solidFill>
          <a:ln cap="flat" cmpd="sng" w="15875">
            <a:solidFill>
              <a:srgbClr val="9BC6D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11"/>
          <p:cNvSpPr/>
          <p:nvPr/>
        </p:nvSpPr>
        <p:spPr>
          <a:xfrm>
            <a:off x="4892040" y="1645920"/>
            <a:ext cx="3611880" cy="2788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177800" lvl="0" marL="1778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300"/>
              <a:buFont typeface="Calibri"/>
              <a:buChar char="•"/>
            </a:pPr>
            <a:r>
              <a:rPr b="0" i="0" lang="en-US" sz="13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name="user" becomes the key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78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300"/>
              <a:buFont typeface="Calibri"/>
              <a:buChar char="•"/>
            </a:pPr>
            <a:r>
              <a:rPr b="0" i="0" lang="en-US" sz="13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The browser sends user=ada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78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300"/>
              <a:buFont typeface="Calibri"/>
              <a:buChar char="•"/>
            </a:pPr>
            <a:r>
              <a:rPr b="0" i="0" lang="en-US" sz="13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The server asks for the value by that name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78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300"/>
              <a:buFont typeface="Calibri"/>
              <a:buChar char="•"/>
            </a:pPr>
            <a:r>
              <a:rPr b="0" i="0" lang="en-US" sz="13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No name = the value is never sent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11"/>
          <p:cNvSpPr/>
          <p:nvPr/>
        </p:nvSpPr>
        <p:spPr>
          <a:xfrm>
            <a:off x="274320" y="4901184"/>
            <a:ext cx="54864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850"/>
              <a:buFont typeface="Calibri"/>
              <a:buNone/>
            </a:pPr>
            <a:r>
              <a:rPr b="0" i="1" lang="en-US" sz="8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OCR 1.3.4 HTML Forms • Revision Summary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11"/>
          <p:cNvSpPr/>
          <p:nvPr/>
        </p:nvSpPr>
        <p:spPr>
          <a:xfrm>
            <a:off x="8595360" y="4864608"/>
            <a:ext cx="3657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11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CECFF"/>
        </a:solidFill>
      </p:bgPr>
    </p:bg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claude/form/assets/header_gradient.png" id="191" name="Google Shape;191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777240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12"/>
          <p:cNvSpPr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Comic Sans MS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Three Reasons Labels Matter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12"/>
          <p:cNvSpPr/>
          <p:nvPr/>
        </p:nvSpPr>
        <p:spPr>
          <a:xfrm>
            <a:off x="457200" y="960120"/>
            <a:ext cx="8229600" cy="3749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28600" lvl="0" marL="22860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550"/>
              <a:buFont typeface="Calibri"/>
              <a:buChar char="•"/>
            </a:pPr>
            <a:r>
              <a:rPr b="0" i="0" lang="en-US" sz="15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Clarity — an empty box means nothing without its label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550"/>
              <a:buFont typeface="Calibri"/>
              <a:buChar char="•"/>
            </a:pPr>
            <a:r>
              <a:rPr b="0" i="0" lang="en-US" sz="15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A bigger click target — clicking the word focuses the box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550"/>
              <a:buFont typeface="Calibri"/>
              <a:buChar char="•"/>
            </a:pPr>
            <a:r>
              <a:rPr b="0" i="0" lang="en-US" sz="15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Screen readers read a linked label out with its box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550"/>
              <a:buFont typeface="Calibri"/>
              <a:buChar char="•"/>
            </a:pPr>
            <a:r>
              <a:rPr b="0" i="0" lang="en-US" sz="15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&lt;input&gt; is self-closing — there is no &lt;/input&gt;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550"/>
              <a:buFont typeface="Calibri"/>
              <a:buChar char="•"/>
            </a:pPr>
            <a:r>
              <a:rPr b="0" i="0" lang="en-US" sz="15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value on a submit button is its caption; with no value it says "Submit"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12"/>
          <p:cNvSpPr/>
          <p:nvPr/>
        </p:nvSpPr>
        <p:spPr>
          <a:xfrm>
            <a:off x="274320" y="4901184"/>
            <a:ext cx="54864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850"/>
              <a:buFont typeface="Calibri"/>
              <a:buNone/>
            </a:pPr>
            <a:r>
              <a:rPr b="0" i="1" lang="en-US" sz="8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OCR 1.3.4 HTML Forms • Revision Summary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2"/>
          <p:cNvSpPr/>
          <p:nvPr/>
        </p:nvSpPr>
        <p:spPr>
          <a:xfrm>
            <a:off x="8595360" y="4864608"/>
            <a:ext cx="3657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12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CECFF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claude/form/assets/header_gradient.png" id="201" name="Google Shape;201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77724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13"/>
          <p:cNvSpPr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Comic Sans MS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Exercise 3: What Does It Do?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13"/>
          <p:cNvSpPr/>
          <p:nvPr/>
        </p:nvSpPr>
        <p:spPr>
          <a:xfrm>
            <a:off x="457200" y="896112"/>
            <a:ext cx="8229600" cy="502920"/>
          </a:xfrm>
          <a:prstGeom prst="roundRect">
            <a:avLst>
              <a:gd fmla="val 10909" name="adj"/>
            </a:avLst>
          </a:prstGeom>
          <a:solidFill>
            <a:srgbClr val="FFC000"/>
          </a:solidFill>
          <a:ln cap="flat" cmpd="sng" w="127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13"/>
          <p:cNvSpPr/>
          <p:nvPr/>
        </p:nvSpPr>
        <p:spPr>
          <a:xfrm>
            <a:off x="594360" y="896112"/>
            <a:ext cx="79552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C1F3F"/>
              </a:buClr>
              <a:buSzPts val="1400"/>
              <a:buFont typeface="Comic Sans MS"/>
              <a:buNone/>
            </a:pPr>
            <a:r>
              <a:rPr b="1" i="0" lang="en-US" sz="1400" u="none" cap="none" strike="noStrike">
                <a:solidFill>
                  <a:srgbClr val="0C1F3F"/>
                </a:solidFill>
                <a:latin typeface="Comic Sans MS"/>
                <a:ea typeface="Comic Sans MS"/>
                <a:cs typeface="Comic Sans MS"/>
                <a:sym typeface="Comic Sans MS"/>
              </a:rPr>
              <a:t>Type the job of each attribute.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13"/>
          <p:cNvSpPr/>
          <p:nvPr/>
        </p:nvSpPr>
        <p:spPr>
          <a:xfrm>
            <a:off x="457200" y="1682496"/>
            <a:ext cx="310896" cy="310896"/>
          </a:xfrm>
          <a:prstGeom prst="ellipse">
            <a:avLst/>
          </a:prstGeom>
          <a:solidFill>
            <a:srgbClr val="0C1F3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omic Sans MS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1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13"/>
          <p:cNvSpPr/>
          <p:nvPr/>
        </p:nvSpPr>
        <p:spPr>
          <a:xfrm>
            <a:off x="868680" y="1554480"/>
            <a:ext cx="265176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action="signup.php"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13"/>
          <p:cNvSpPr txBox="1"/>
          <p:nvPr/>
        </p:nvSpPr>
        <p:spPr>
          <a:xfrm>
            <a:off x="3566160" y="1554480"/>
            <a:ext cx="5120640" cy="566928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F766E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50800" lIns="50800" spcFirstLastPara="1" rIns="76200" wrap="square" tIns="762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13"/>
          <p:cNvSpPr/>
          <p:nvPr/>
        </p:nvSpPr>
        <p:spPr>
          <a:xfrm>
            <a:off x="6583680" y="1883664"/>
            <a:ext cx="20574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7A8B99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7A8B99"/>
                </a:solidFill>
                <a:latin typeface="Calibri"/>
                <a:ea typeface="Calibri"/>
                <a:cs typeface="Calibri"/>
                <a:sym typeface="Calibri"/>
              </a:rPr>
              <a:t>Click and type your answer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13"/>
          <p:cNvSpPr/>
          <p:nvPr/>
        </p:nvSpPr>
        <p:spPr>
          <a:xfrm>
            <a:off x="457200" y="2340864"/>
            <a:ext cx="310896" cy="310896"/>
          </a:xfrm>
          <a:prstGeom prst="ellipse">
            <a:avLst/>
          </a:prstGeom>
          <a:solidFill>
            <a:srgbClr val="0C1F3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omic Sans MS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2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3"/>
          <p:cNvSpPr/>
          <p:nvPr/>
        </p:nvSpPr>
        <p:spPr>
          <a:xfrm>
            <a:off x="868680" y="2212848"/>
            <a:ext cx="265176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for="user" (on the label)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3"/>
          <p:cNvSpPr txBox="1"/>
          <p:nvPr/>
        </p:nvSpPr>
        <p:spPr>
          <a:xfrm>
            <a:off x="3566160" y="2212848"/>
            <a:ext cx="5120640" cy="566928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F766E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50800" lIns="50800" spcFirstLastPara="1" rIns="76200" wrap="square" tIns="762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13"/>
          <p:cNvSpPr/>
          <p:nvPr/>
        </p:nvSpPr>
        <p:spPr>
          <a:xfrm>
            <a:off x="457200" y="2999232"/>
            <a:ext cx="310896" cy="310896"/>
          </a:xfrm>
          <a:prstGeom prst="ellipse">
            <a:avLst/>
          </a:prstGeom>
          <a:solidFill>
            <a:srgbClr val="0C1F3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omic Sans MS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3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13"/>
          <p:cNvSpPr/>
          <p:nvPr/>
        </p:nvSpPr>
        <p:spPr>
          <a:xfrm>
            <a:off x="868680" y="2871216"/>
            <a:ext cx="265176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id="user" (on the input)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13"/>
          <p:cNvSpPr txBox="1"/>
          <p:nvPr/>
        </p:nvSpPr>
        <p:spPr>
          <a:xfrm>
            <a:off x="3566160" y="2871216"/>
            <a:ext cx="5120640" cy="566928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F766E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50800" lIns="50800" spcFirstLastPara="1" rIns="76200" wrap="square" tIns="762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13"/>
          <p:cNvSpPr/>
          <p:nvPr/>
        </p:nvSpPr>
        <p:spPr>
          <a:xfrm>
            <a:off x="457200" y="3657600"/>
            <a:ext cx="310896" cy="310896"/>
          </a:xfrm>
          <a:prstGeom prst="ellipse">
            <a:avLst/>
          </a:prstGeom>
          <a:solidFill>
            <a:srgbClr val="0C1F3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omic Sans MS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4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13"/>
          <p:cNvSpPr/>
          <p:nvPr/>
        </p:nvSpPr>
        <p:spPr>
          <a:xfrm>
            <a:off x="868680" y="3529584"/>
            <a:ext cx="265176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name="user" (on the input)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13"/>
          <p:cNvSpPr txBox="1"/>
          <p:nvPr/>
        </p:nvSpPr>
        <p:spPr>
          <a:xfrm>
            <a:off x="3566160" y="3529584"/>
            <a:ext cx="5120640" cy="566928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F766E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50800" lIns="50800" spcFirstLastPara="1" rIns="76200" wrap="square" tIns="762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13"/>
          <p:cNvSpPr/>
          <p:nvPr/>
        </p:nvSpPr>
        <p:spPr>
          <a:xfrm>
            <a:off x="457200" y="4315968"/>
            <a:ext cx="310896" cy="310896"/>
          </a:xfrm>
          <a:prstGeom prst="ellipse">
            <a:avLst/>
          </a:prstGeom>
          <a:solidFill>
            <a:srgbClr val="0C1F3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omic Sans MS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5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13"/>
          <p:cNvSpPr/>
          <p:nvPr/>
        </p:nvSpPr>
        <p:spPr>
          <a:xfrm>
            <a:off x="868680" y="4187952"/>
            <a:ext cx="265176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value="Sign up" (on the button)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13"/>
          <p:cNvSpPr txBox="1"/>
          <p:nvPr/>
        </p:nvSpPr>
        <p:spPr>
          <a:xfrm>
            <a:off x="3566160" y="4187952"/>
            <a:ext cx="5120640" cy="566928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F766E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50800" lIns="50800" spcFirstLastPara="1" rIns="76200" wrap="square" tIns="762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13"/>
          <p:cNvSpPr/>
          <p:nvPr/>
        </p:nvSpPr>
        <p:spPr>
          <a:xfrm>
            <a:off x="274320" y="4901184"/>
            <a:ext cx="54864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850"/>
              <a:buFont typeface="Calibri"/>
              <a:buNone/>
            </a:pPr>
            <a:r>
              <a:rPr b="0" i="1" lang="en-US" sz="8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OCR 1.3.4 HTML Forms • Revision Summary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13"/>
          <p:cNvSpPr/>
          <p:nvPr/>
        </p:nvSpPr>
        <p:spPr>
          <a:xfrm>
            <a:off x="8595360" y="4864608"/>
            <a:ext cx="3657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13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CECFF"/>
        </a:solidFill>
      </p:bgPr>
    </p:bg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claude/form/assets/header_gradient.png" id="228" name="Google Shape;228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777240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14"/>
          <p:cNvSpPr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Comic Sans MS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Change One Word, Get a Different Control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30" name="Google Shape;230;p14"/>
          <p:cNvGraphicFramePr/>
          <p:nvPr/>
        </p:nvGraphicFramePr>
        <p:xfrm>
          <a:off x="457200" y="105156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{C5D32BF4-07E1-47C8-BDE4-AC57A29B6B0C}</a:tableStyleId>
              </a:tblPr>
              <a:tblGrid>
                <a:gridCol w="1737350"/>
                <a:gridCol w="3657600"/>
                <a:gridCol w="2834650"/>
              </a:tblGrid>
              <a:tr h="393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Comic Sans MS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FFFFFF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type=</a:t>
                      </a:r>
                      <a:endParaRPr sz="14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Comic Sans MS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FFFFFF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What the browser draws</a:t>
                      </a:r>
                      <a:endParaRPr sz="14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Comic Sans MS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FFFFFF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Typical use</a:t>
                      </a:r>
                      <a:endParaRPr sz="14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F766E"/>
                    </a:solidFill>
                  </a:tcPr>
                </a:tc>
              </a:tr>
              <a:tr h="393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text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 plain single-line box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Names, cities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93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password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Characters shown as dots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Passwords, PINs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6FF"/>
                    </a:solidFill>
                  </a:tcPr>
                </a:tc>
              </a:tr>
              <a:tr h="393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email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Checks that an @ is present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Email addresses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93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number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Digits only, with arrows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Age, quantity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6FF"/>
                    </a:solidFill>
                  </a:tcPr>
                </a:tc>
              </a:tr>
              <a:tr h="393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date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 small calendar to pick from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Date of birth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93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checkbox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Tick boxes; several may be ticked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Interests, terms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6FF"/>
                    </a:solidFill>
                  </a:tcPr>
                </a:tc>
              </a:tr>
              <a:tr h="393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radio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Round buttons; only one may be chosen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Delivery option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93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submit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 button that sends the form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2A44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0F2A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Sign up, Search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875" marB="54875" marR="91450" marL="91450" anchor="ctr">
                    <a:lnL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9BC6D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6FF"/>
                    </a:solidFill>
                  </a:tcPr>
                </a:tc>
              </a:tr>
            </a:tbl>
          </a:graphicData>
        </a:graphic>
      </p:graphicFrame>
      <p:sp>
        <p:nvSpPr>
          <p:cNvPr id="231" name="Google Shape;231;p14"/>
          <p:cNvSpPr/>
          <p:nvPr/>
        </p:nvSpPr>
        <p:spPr>
          <a:xfrm>
            <a:off x="274320" y="4901184"/>
            <a:ext cx="54864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850"/>
              <a:buFont typeface="Calibri"/>
              <a:buNone/>
            </a:pPr>
            <a:r>
              <a:rPr b="0" i="1" lang="en-US" sz="8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OCR 1.3.4 HTML Forms • Revision Summary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14"/>
          <p:cNvSpPr/>
          <p:nvPr/>
        </p:nvSpPr>
        <p:spPr>
          <a:xfrm>
            <a:off x="8595360" y="4864608"/>
            <a:ext cx="3657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14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CECFF"/>
        </a:solidFill>
      </p:bgPr>
    </p:bg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claude/form/assets/header_gradient.png" id="238" name="Google Shape;238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777240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15"/>
          <p:cNvSpPr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Comic Sans MS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Password Boxes and Small Upgrades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15"/>
          <p:cNvSpPr/>
          <p:nvPr/>
        </p:nvSpPr>
        <p:spPr>
          <a:xfrm>
            <a:off x="457200" y="960120"/>
            <a:ext cx="8229600" cy="3749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28600" lvl="0" marL="22860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550"/>
              <a:buFont typeface="Calibri"/>
              <a:buChar char="•"/>
            </a:pPr>
            <a:r>
              <a:rPr b="0" i="0" lang="en-US" sz="15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type="password" masks the screen only — it does NOT encrypt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550"/>
              <a:buFont typeface="Calibri"/>
              <a:buChar char="•"/>
            </a:pPr>
            <a:r>
              <a:rPr b="0" i="0" lang="en-US" sz="15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Real protection: method="post", HTTPS and how the server stores it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550"/>
              <a:buFont typeface="Calibri"/>
              <a:buChar char="•"/>
            </a:pPr>
            <a:r>
              <a:rPr b="0" i="0" lang="en-US" sz="15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placeholder="e.g. ada99" — faint example text that disappears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550"/>
              <a:buFont typeface="Calibri"/>
              <a:buChar char="•"/>
            </a:pPr>
            <a:r>
              <a:rPr b="0" i="0" lang="en-US" sz="15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required — the form will not submit while the box is empty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550"/>
              <a:buFont typeface="Calibri"/>
              <a:buChar char="•"/>
            </a:pPr>
            <a:r>
              <a:rPr b="0" i="0" lang="en-US" sz="15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minlength="8" — blocks values that are too short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15"/>
          <p:cNvSpPr/>
          <p:nvPr/>
        </p:nvSpPr>
        <p:spPr>
          <a:xfrm>
            <a:off x="274320" y="4901184"/>
            <a:ext cx="54864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850"/>
              <a:buFont typeface="Calibri"/>
              <a:buNone/>
            </a:pPr>
            <a:r>
              <a:rPr b="0" i="1" lang="en-US" sz="8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OCR 1.3.4 HTML Forms • Revision Summary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15"/>
          <p:cNvSpPr/>
          <p:nvPr/>
        </p:nvSpPr>
        <p:spPr>
          <a:xfrm>
            <a:off x="8595360" y="4864608"/>
            <a:ext cx="3657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15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CECFF"/>
        </a:solidFill>
      </p:bgPr>
    </p:bg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claude/form/assets/header_gradient.png" id="248" name="Google Shape;248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777240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16"/>
          <p:cNvSpPr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Comic Sans MS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Exercise 4: Which Type?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16"/>
          <p:cNvSpPr/>
          <p:nvPr/>
        </p:nvSpPr>
        <p:spPr>
          <a:xfrm>
            <a:off x="457200" y="896112"/>
            <a:ext cx="8229600" cy="502920"/>
          </a:xfrm>
          <a:prstGeom prst="roundRect">
            <a:avLst>
              <a:gd fmla="val 10909" name="adj"/>
            </a:avLst>
          </a:prstGeom>
          <a:solidFill>
            <a:srgbClr val="FFC000"/>
          </a:solidFill>
          <a:ln cap="flat" cmpd="sng" w="127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16"/>
          <p:cNvSpPr/>
          <p:nvPr/>
        </p:nvSpPr>
        <p:spPr>
          <a:xfrm>
            <a:off x="594360" y="896112"/>
            <a:ext cx="79552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C1F3F"/>
              </a:buClr>
              <a:buSzPts val="1400"/>
              <a:buFont typeface="Comic Sans MS"/>
              <a:buNone/>
            </a:pPr>
            <a:r>
              <a:rPr b="1" i="0" lang="en-US" sz="1400" u="none" cap="none" strike="noStrike">
                <a:solidFill>
                  <a:srgbClr val="0C1F3F"/>
                </a:solidFill>
                <a:latin typeface="Comic Sans MS"/>
                <a:ea typeface="Comic Sans MS"/>
                <a:cs typeface="Comic Sans MS"/>
                <a:sym typeface="Comic Sans MS"/>
              </a:rPr>
              <a:t>Type the type="…" value you would use for each box.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16"/>
          <p:cNvSpPr/>
          <p:nvPr/>
        </p:nvSpPr>
        <p:spPr>
          <a:xfrm>
            <a:off x="457200" y="1627632"/>
            <a:ext cx="310896" cy="310896"/>
          </a:xfrm>
          <a:prstGeom prst="ellipse">
            <a:avLst/>
          </a:prstGeom>
          <a:solidFill>
            <a:srgbClr val="0C1F3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omic Sans MS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1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16"/>
          <p:cNvSpPr/>
          <p:nvPr/>
        </p:nvSpPr>
        <p:spPr>
          <a:xfrm>
            <a:off x="868680" y="1554480"/>
            <a:ext cx="34747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350"/>
              <a:buFont typeface="Calibri"/>
              <a:buNone/>
            </a:pPr>
            <a:r>
              <a:rPr b="1" i="0" lang="en-US" sz="13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A visitor's age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16"/>
          <p:cNvSpPr txBox="1"/>
          <p:nvPr/>
        </p:nvSpPr>
        <p:spPr>
          <a:xfrm>
            <a:off x="4389120" y="1554480"/>
            <a:ext cx="4297680" cy="4572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F766E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50800" lIns="50800" spcFirstLastPara="1" rIns="76200" wrap="square" tIns="762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16"/>
          <p:cNvSpPr/>
          <p:nvPr/>
        </p:nvSpPr>
        <p:spPr>
          <a:xfrm>
            <a:off x="6583680" y="1773936"/>
            <a:ext cx="20574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7A8B99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7A8B99"/>
                </a:solidFill>
                <a:latin typeface="Calibri"/>
                <a:ea typeface="Calibri"/>
                <a:cs typeface="Calibri"/>
                <a:sym typeface="Calibri"/>
              </a:rPr>
              <a:t>Click and type your answer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16"/>
          <p:cNvSpPr/>
          <p:nvPr/>
        </p:nvSpPr>
        <p:spPr>
          <a:xfrm>
            <a:off x="457200" y="2176272"/>
            <a:ext cx="310896" cy="310896"/>
          </a:xfrm>
          <a:prstGeom prst="ellipse">
            <a:avLst/>
          </a:prstGeom>
          <a:solidFill>
            <a:srgbClr val="0C1F3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omic Sans MS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2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16"/>
          <p:cNvSpPr/>
          <p:nvPr/>
        </p:nvSpPr>
        <p:spPr>
          <a:xfrm>
            <a:off x="868680" y="2103120"/>
            <a:ext cx="34747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350"/>
              <a:buFont typeface="Calibri"/>
              <a:buNone/>
            </a:pPr>
            <a:r>
              <a:rPr b="1" i="0" lang="en-US" sz="13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A password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16"/>
          <p:cNvSpPr txBox="1"/>
          <p:nvPr/>
        </p:nvSpPr>
        <p:spPr>
          <a:xfrm>
            <a:off x="4389120" y="2103120"/>
            <a:ext cx="4297680" cy="4572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F766E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50800" lIns="50800" spcFirstLastPara="1" rIns="76200" wrap="square" tIns="762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16"/>
          <p:cNvSpPr/>
          <p:nvPr/>
        </p:nvSpPr>
        <p:spPr>
          <a:xfrm>
            <a:off x="457200" y="2724912"/>
            <a:ext cx="310896" cy="310896"/>
          </a:xfrm>
          <a:prstGeom prst="ellipse">
            <a:avLst/>
          </a:prstGeom>
          <a:solidFill>
            <a:srgbClr val="0C1F3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omic Sans MS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3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16"/>
          <p:cNvSpPr/>
          <p:nvPr/>
        </p:nvSpPr>
        <p:spPr>
          <a:xfrm>
            <a:off x="868680" y="2651760"/>
            <a:ext cx="34747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350"/>
              <a:buFont typeface="Calibri"/>
              <a:buNone/>
            </a:pPr>
            <a:r>
              <a:rPr b="1" i="0" lang="en-US" sz="13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An email address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16"/>
          <p:cNvSpPr txBox="1"/>
          <p:nvPr/>
        </p:nvSpPr>
        <p:spPr>
          <a:xfrm>
            <a:off x="4389120" y="2651760"/>
            <a:ext cx="4297680" cy="4572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F766E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50800" lIns="50800" spcFirstLastPara="1" rIns="76200" wrap="square" tIns="762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16"/>
          <p:cNvSpPr/>
          <p:nvPr/>
        </p:nvSpPr>
        <p:spPr>
          <a:xfrm>
            <a:off x="457200" y="3273552"/>
            <a:ext cx="310896" cy="310896"/>
          </a:xfrm>
          <a:prstGeom prst="ellipse">
            <a:avLst/>
          </a:prstGeom>
          <a:solidFill>
            <a:srgbClr val="0C1F3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omic Sans MS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4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16"/>
          <p:cNvSpPr/>
          <p:nvPr/>
        </p:nvSpPr>
        <p:spPr>
          <a:xfrm>
            <a:off x="868680" y="3200400"/>
            <a:ext cx="34747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350"/>
              <a:buFont typeface="Calibri"/>
              <a:buNone/>
            </a:pPr>
            <a:r>
              <a:rPr b="1" i="0" lang="en-US" sz="13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A date of birth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16"/>
          <p:cNvSpPr txBox="1"/>
          <p:nvPr/>
        </p:nvSpPr>
        <p:spPr>
          <a:xfrm>
            <a:off x="4389120" y="3200400"/>
            <a:ext cx="4297680" cy="4572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F766E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50800" lIns="50800" spcFirstLastPara="1" rIns="76200" wrap="square" tIns="762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16"/>
          <p:cNvSpPr/>
          <p:nvPr/>
        </p:nvSpPr>
        <p:spPr>
          <a:xfrm>
            <a:off x="457200" y="3822192"/>
            <a:ext cx="310896" cy="310896"/>
          </a:xfrm>
          <a:prstGeom prst="ellipse">
            <a:avLst/>
          </a:prstGeom>
          <a:solidFill>
            <a:srgbClr val="0C1F3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omic Sans MS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5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16"/>
          <p:cNvSpPr/>
          <p:nvPr/>
        </p:nvSpPr>
        <p:spPr>
          <a:xfrm>
            <a:off x="868680" y="3749040"/>
            <a:ext cx="34747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350"/>
              <a:buFont typeface="Calibri"/>
              <a:buNone/>
            </a:pPr>
            <a:r>
              <a:rPr b="1" i="0" lang="en-US" sz="13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Tick to agree to the terms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16"/>
          <p:cNvSpPr txBox="1"/>
          <p:nvPr/>
        </p:nvSpPr>
        <p:spPr>
          <a:xfrm>
            <a:off x="4389120" y="3749040"/>
            <a:ext cx="4297680" cy="4572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F766E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50800" lIns="50800" spcFirstLastPara="1" rIns="76200" wrap="square" tIns="762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16"/>
          <p:cNvSpPr/>
          <p:nvPr/>
        </p:nvSpPr>
        <p:spPr>
          <a:xfrm>
            <a:off x="457200" y="4370832"/>
            <a:ext cx="310896" cy="310896"/>
          </a:xfrm>
          <a:prstGeom prst="ellipse">
            <a:avLst/>
          </a:prstGeom>
          <a:solidFill>
            <a:srgbClr val="0C1F3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omic Sans MS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6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16"/>
          <p:cNvSpPr/>
          <p:nvPr/>
        </p:nvSpPr>
        <p:spPr>
          <a:xfrm>
            <a:off x="868680" y="4297680"/>
            <a:ext cx="34747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350"/>
              <a:buFont typeface="Calibri"/>
              <a:buNone/>
            </a:pPr>
            <a:r>
              <a:rPr b="1" i="0" lang="en-US" sz="13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Choose ONE delivery option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16"/>
          <p:cNvSpPr txBox="1"/>
          <p:nvPr/>
        </p:nvSpPr>
        <p:spPr>
          <a:xfrm>
            <a:off x="4389120" y="4297680"/>
            <a:ext cx="4297680" cy="4572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F766E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50800" lIns="50800" spcFirstLastPara="1" rIns="76200" wrap="square" tIns="762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16"/>
          <p:cNvSpPr/>
          <p:nvPr/>
        </p:nvSpPr>
        <p:spPr>
          <a:xfrm>
            <a:off x="274320" y="4901184"/>
            <a:ext cx="54864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850"/>
              <a:buFont typeface="Calibri"/>
              <a:buNone/>
            </a:pPr>
            <a:r>
              <a:rPr b="0" i="1" lang="en-US" sz="8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OCR 1.3.4 HTML Forms • Revision Summary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16"/>
          <p:cNvSpPr/>
          <p:nvPr/>
        </p:nvSpPr>
        <p:spPr>
          <a:xfrm>
            <a:off x="8595360" y="4864608"/>
            <a:ext cx="3657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16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CECFF"/>
        </a:solidFill>
      </p:bgPr>
    </p:bg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claude/form/assets/header_gradient.png" id="278" name="Google Shape;278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777240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17"/>
          <p:cNvSpPr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Comic Sans MS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Reading a get Web Address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17"/>
          <p:cNvSpPr/>
          <p:nvPr/>
        </p:nvSpPr>
        <p:spPr>
          <a:xfrm>
            <a:off x="457200" y="1197864"/>
            <a:ext cx="438912" cy="438912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omic Sans MS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1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17"/>
          <p:cNvSpPr/>
          <p:nvPr/>
        </p:nvSpPr>
        <p:spPr>
          <a:xfrm>
            <a:off x="1097280" y="1051560"/>
            <a:ext cx="758952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450"/>
              <a:buFont typeface="Calibri"/>
              <a:buNone/>
            </a:pPr>
            <a:r>
              <a:rPr b="0" i="0" lang="en-US" sz="14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search.php — the file named in action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17"/>
          <p:cNvSpPr/>
          <p:nvPr/>
        </p:nvSpPr>
        <p:spPr>
          <a:xfrm>
            <a:off x="457200" y="1929384"/>
            <a:ext cx="438912" cy="438912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omic Sans MS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2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17"/>
          <p:cNvSpPr/>
          <p:nvPr/>
        </p:nvSpPr>
        <p:spPr>
          <a:xfrm>
            <a:off x="1097280" y="1783080"/>
            <a:ext cx="758952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450"/>
              <a:buFont typeface="Calibri"/>
              <a:buNone/>
            </a:pPr>
            <a:r>
              <a:rPr b="0" i="0" lang="en-US" sz="14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? — marks where the file name ends and the data begins (used once)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17"/>
          <p:cNvSpPr/>
          <p:nvPr/>
        </p:nvSpPr>
        <p:spPr>
          <a:xfrm>
            <a:off x="457200" y="2660904"/>
            <a:ext cx="438912" cy="438912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omic Sans MS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3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17"/>
          <p:cNvSpPr/>
          <p:nvPr/>
        </p:nvSpPr>
        <p:spPr>
          <a:xfrm>
            <a:off x="1097280" y="2514600"/>
            <a:ext cx="758952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450"/>
              <a:buFont typeface="Calibri"/>
              <a:buNone/>
            </a:pPr>
            <a:r>
              <a:rPr b="0" i="0" lang="en-US" sz="14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q=Wild+Cats — a name=value pair: the box's name, then what was typed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17"/>
          <p:cNvSpPr/>
          <p:nvPr/>
        </p:nvSpPr>
        <p:spPr>
          <a:xfrm>
            <a:off x="457200" y="3392424"/>
            <a:ext cx="438912" cy="438912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omic Sans MS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4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17"/>
          <p:cNvSpPr/>
          <p:nvPr/>
        </p:nvSpPr>
        <p:spPr>
          <a:xfrm>
            <a:off x="1097280" y="3246120"/>
            <a:ext cx="758952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450"/>
              <a:buFont typeface="Calibri"/>
              <a:buNone/>
            </a:pPr>
            <a:r>
              <a:rPr b="0" i="0" lang="en-US" sz="14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+ — stands in for a space, because a URL cannot contain spaces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17"/>
          <p:cNvSpPr/>
          <p:nvPr/>
        </p:nvSpPr>
        <p:spPr>
          <a:xfrm>
            <a:off x="457200" y="4123944"/>
            <a:ext cx="438912" cy="438912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omic Sans MS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5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17"/>
          <p:cNvSpPr/>
          <p:nvPr/>
        </p:nvSpPr>
        <p:spPr>
          <a:xfrm>
            <a:off x="1097280" y="3977640"/>
            <a:ext cx="758952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450"/>
              <a:buFont typeface="Calibri"/>
              <a:buNone/>
            </a:pPr>
            <a:r>
              <a:rPr b="0" i="0" lang="en-US" sz="14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&amp; — joins each extra pair: books.php?title=Great+Gatsby&amp;author=Fitzgerald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17"/>
          <p:cNvSpPr/>
          <p:nvPr/>
        </p:nvSpPr>
        <p:spPr>
          <a:xfrm>
            <a:off x="274320" y="4901184"/>
            <a:ext cx="54864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850"/>
              <a:buFont typeface="Calibri"/>
              <a:buNone/>
            </a:pPr>
            <a:r>
              <a:rPr b="0" i="1" lang="en-US" sz="8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OCR 1.3.4 HTML Forms • Revision Summary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17"/>
          <p:cNvSpPr/>
          <p:nvPr/>
        </p:nvSpPr>
        <p:spPr>
          <a:xfrm>
            <a:off x="8595360" y="4864608"/>
            <a:ext cx="3657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17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CECFF"/>
        </a:solidFill>
      </p:bgPr>
    </p:bg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claude/form/assets/header_gradient.png" id="297" name="Google Shape;297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777240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18"/>
          <p:cNvSpPr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Comic Sans MS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Exercise 5: Read the URL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18"/>
          <p:cNvSpPr/>
          <p:nvPr/>
        </p:nvSpPr>
        <p:spPr>
          <a:xfrm>
            <a:off x="457200" y="896112"/>
            <a:ext cx="8229600" cy="502920"/>
          </a:xfrm>
          <a:prstGeom prst="roundRect">
            <a:avLst>
              <a:gd fmla="val 10909" name="adj"/>
            </a:avLst>
          </a:prstGeom>
          <a:solidFill>
            <a:srgbClr val="FFC000"/>
          </a:solidFill>
          <a:ln cap="flat" cmpd="sng" w="127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18"/>
          <p:cNvSpPr/>
          <p:nvPr/>
        </p:nvSpPr>
        <p:spPr>
          <a:xfrm>
            <a:off x="594360" y="896112"/>
            <a:ext cx="79552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C1F3F"/>
              </a:buClr>
              <a:buSzPts val="1400"/>
              <a:buFont typeface="Comic Sans MS"/>
              <a:buNone/>
            </a:pPr>
            <a:r>
              <a:rPr b="1" i="0" lang="en-US" sz="1400" u="none" cap="none" strike="noStrike">
                <a:solidFill>
                  <a:srgbClr val="0C1F3F"/>
                </a:solidFill>
                <a:latin typeface="Comic Sans MS"/>
                <a:ea typeface="Comic Sans MS"/>
                <a:cs typeface="Comic Sans MS"/>
                <a:sym typeface="Comic Sans MS"/>
              </a:rPr>
              <a:t>A get form produced this address. Type the answer to each question.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18"/>
          <p:cNvSpPr/>
          <p:nvPr/>
        </p:nvSpPr>
        <p:spPr>
          <a:xfrm>
            <a:off x="457200" y="1554480"/>
            <a:ext cx="3017520" cy="3200400"/>
          </a:xfrm>
          <a:prstGeom prst="roundRect">
            <a:avLst>
              <a:gd fmla="val 1818" name="adj"/>
            </a:avLst>
          </a:prstGeom>
          <a:solidFill>
            <a:srgbClr val="FFFFFF"/>
          </a:solidFill>
          <a:ln cap="flat" cmpd="sng" w="19050">
            <a:solidFill>
              <a:srgbClr val="9BC6D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18"/>
          <p:cNvSpPr/>
          <p:nvPr/>
        </p:nvSpPr>
        <p:spPr>
          <a:xfrm>
            <a:off x="594360" y="1664208"/>
            <a:ext cx="2743200" cy="487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300"/>
              <a:buFont typeface="Courier New"/>
              <a:buNone/>
            </a:pPr>
            <a:r>
              <a:rPr b="0" i="0" lang="en-US" sz="1300" u="none" cap="none" strike="noStrike">
                <a:solidFill>
                  <a:srgbClr val="0F2A44"/>
                </a:solidFill>
                <a:latin typeface="Courier New"/>
                <a:ea typeface="Courier New"/>
                <a:cs typeface="Courier New"/>
                <a:sym typeface="Courier New"/>
              </a:rPr>
              <a:t>shop.php?item=red+shoes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300"/>
              <a:buFont typeface="Courier New"/>
              <a:buNone/>
            </a:pPr>
            <a:r>
              <a:rPr b="0" i="0" lang="en-US" sz="1300" u="none" cap="none" strike="noStrike">
                <a:solidFill>
                  <a:srgbClr val="0F2A44"/>
                </a:solidFill>
                <a:latin typeface="Courier New"/>
                <a:ea typeface="Courier New"/>
                <a:cs typeface="Courier New"/>
                <a:sym typeface="Courier New"/>
              </a:rPr>
              <a:t>        &amp;size=7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18"/>
          <p:cNvSpPr/>
          <p:nvPr/>
        </p:nvSpPr>
        <p:spPr>
          <a:xfrm>
            <a:off x="3703320" y="1682496"/>
            <a:ext cx="310896" cy="310896"/>
          </a:xfrm>
          <a:prstGeom prst="ellipse">
            <a:avLst/>
          </a:prstGeom>
          <a:solidFill>
            <a:srgbClr val="0C1F3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omic Sans MS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1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18"/>
          <p:cNvSpPr/>
          <p:nvPr/>
        </p:nvSpPr>
        <p:spPr>
          <a:xfrm>
            <a:off x="4114800" y="1554480"/>
            <a:ext cx="219456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250"/>
              <a:buFont typeface="Calibri"/>
              <a:buNone/>
            </a:pPr>
            <a:r>
              <a:rPr b="1" i="0" lang="en-US" sz="12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The file named in action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18"/>
          <p:cNvSpPr txBox="1"/>
          <p:nvPr/>
        </p:nvSpPr>
        <p:spPr>
          <a:xfrm>
            <a:off x="6355080" y="1554480"/>
            <a:ext cx="2331720" cy="566928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F766E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50800" lIns="50800" spcFirstLastPara="1" rIns="76200" wrap="square" tIns="762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18"/>
          <p:cNvSpPr/>
          <p:nvPr/>
        </p:nvSpPr>
        <p:spPr>
          <a:xfrm>
            <a:off x="6583680" y="1883664"/>
            <a:ext cx="20574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7A8B99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7A8B99"/>
                </a:solidFill>
                <a:latin typeface="Calibri"/>
                <a:ea typeface="Calibri"/>
                <a:cs typeface="Calibri"/>
                <a:sym typeface="Calibri"/>
              </a:rPr>
              <a:t>Click and type your answer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18"/>
          <p:cNvSpPr/>
          <p:nvPr/>
        </p:nvSpPr>
        <p:spPr>
          <a:xfrm>
            <a:off x="3703320" y="2340864"/>
            <a:ext cx="310896" cy="310896"/>
          </a:xfrm>
          <a:prstGeom prst="ellipse">
            <a:avLst/>
          </a:prstGeom>
          <a:solidFill>
            <a:srgbClr val="0C1F3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omic Sans MS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2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18"/>
          <p:cNvSpPr/>
          <p:nvPr/>
        </p:nvSpPr>
        <p:spPr>
          <a:xfrm>
            <a:off x="4114800" y="2212848"/>
            <a:ext cx="219456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250"/>
              <a:buFont typeface="Calibri"/>
              <a:buNone/>
            </a:pPr>
            <a:r>
              <a:rPr b="1" i="0" lang="en-US" sz="12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What the ? marks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18"/>
          <p:cNvSpPr txBox="1"/>
          <p:nvPr/>
        </p:nvSpPr>
        <p:spPr>
          <a:xfrm>
            <a:off x="6355080" y="2212848"/>
            <a:ext cx="2331720" cy="566928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F766E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50800" lIns="50800" spcFirstLastPara="1" rIns="76200" wrap="square" tIns="762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18"/>
          <p:cNvSpPr/>
          <p:nvPr/>
        </p:nvSpPr>
        <p:spPr>
          <a:xfrm>
            <a:off x="3703320" y="2999232"/>
            <a:ext cx="310896" cy="310896"/>
          </a:xfrm>
          <a:prstGeom prst="ellipse">
            <a:avLst/>
          </a:prstGeom>
          <a:solidFill>
            <a:srgbClr val="0C1F3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omic Sans MS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3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18"/>
          <p:cNvSpPr/>
          <p:nvPr/>
        </p:nvSpPr>
        <p:spPr>
          <a:xfrm>
            <a:off x="4114800" y="2871216"/>
            <a:ext cx="219456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250"/>
              <a:buFont typeface="Calibri"/>
              <a:buNone/>
            </a:pPr>
            <a:r>
              <a:rPr b="1" i="0" lang="en-US" sz="12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The two name attributes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18"/>
          <p:cNvSpPr txBox="1"/>
          <p:nvPr/>
        </p:nvSpPr>
        <p:spPr>
          <a:xfrm>
            <a:off x="6355080" y="2871216"/>
            <a:ext cx="2331720" cy="566928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F766E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50800" lIns="50800" spcFirstLastPara="1" rIns="76200" wrap="square" tIns="762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18"/>
          <p:cNvSpPr/>
          <p:nvPr/>
        </p:nvSpPr>
        <p:spPr>
          <a:xfrm>
            <a:off x="3703320" y="3657600"/>
            <a:ext cx="310896" cy="310896"/>
          </a:xfrm>
          <a:prstGeom prst="ellipse">
            <a:avLst/>
          </a:prstGeom>
          <a:solidFill>
            <a:srgbClr val="0C1F3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omic Sans MS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4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18"/>
          <p:cNvSpPr/>
          <p:nvPr/>
        </p:nvSpPr>
        <p:spPr>
          <a:xfrm>
            <a:off x="4114800" y="3529584"/>
            <a:ext cx="219456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250"/>
              <a:buFont typeface="Calibri"/>
              <a:buNone/>
            </a:pPr>
            <a:r>
              <a:rPr b="1" i="0" lang="en-US" sz="12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What the &amp; does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18"/>
          <p:cNvSpPr txBox="1"/>
          <p:nvPr/>
        </p:nvSpPr>
        <p:spPr>
          <a:xfrm>
            <a:off x="6355080" y="3529584"/>
            <a:ext cx="2331720" cy="566928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F766E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50800" lIns="50800" spcFirstLastPara="1" rIns="76200" wrap="square" tIns="762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18"/>
          <p:cNvSpPr/>
          <p:nvPr/>
        </p:nvSpPr>
        <p:spPr>
          <a:xfrm>
            <a:off x="3703320" y="4315968"/>
            <a:ext cx="310896" cy="310896"/>
          </a:xfrm>
          <a:prstGeom prst="ellipse">
            <a:avLst/>
          </a:prstGeom>
          <a:solidFill>
            <a:srgbClr val="0C1F3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omic Sans MS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5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18"/>
          <p:cNvSpPr/>
          <p:nvPr/>
        </p:nvSpPr>
        <p:spPr>
          <a:xfrm>
            <a:off x="4114800" y="4187952"/>
            <a:ext cx="219456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250"/>
              <a:buFont typeface="Calibri"/>
              <a:buNone/>
            </a:pPr>
            <a:r>
              <a:rPr b="1" i="0" lang="en-US" sz="12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What was typed in the item box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18"/>
          <p:cNvSpPr txBox="1"/>
          <p:nvPr/>
        </p:nvSpPr>
        <p:spPr>
          <a:xfrm>
            <a:off x="6355080" y="4187952"/>
            <a:ext cx="2331720" cy="566928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F766E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50800" lIns="50800" spcFirstLastPara="1" rIns="76200" wrap="square" tIns="762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18"/>
          <p:cNvSpPr/>
          <p:nvPr/>
        </p:nvSpPr>
        <p:spPr>
          <a:xfrm>
            <a:off x="274320" y="4901184"/>
            <a:ext cx="54864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850"/>
              <a:buFont typeface="Calibri"/>
              <a:buNone/>
            </a:pPr>
            <a:r>
              <a:rPr b="0" i="1" lang="en-US" sz="8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OCR 1.3.4 HTML Forms • Revision Summary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18"/>
          <p:cNvSpPr/>
          <p:nvPr/>
        </p:nvSpPr>
        <p:spPr>
          <a:xfrm>
            <a:off x="8595360" y="4864608"/>
            <a:ext cx="3657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18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CECFF"/>
        </a:solidFill>
      </p:bgPr>
    </p:bg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claude/form/assets/header_gradient.png" id="326" name="Google Shape;326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777240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19"/>
          <p:cNvSpPr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Comic Sans MS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Exercise 6: Write the URL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19"/>
          <p:cNvSpPr/>
          <p:nvPr/>
        </p:nvSpPr>
        <p:spPr>
          <a:xfrm>
            <a:off x="457200" y="896112"/>
            <a:ext cx="8229600" cy="502920"/>
          </a:xfrm>
          <a:prstGeom prst="roundRect">
            <a:avLst>
              <a:gd fmla="val 10909" name="adj"/>
            </a:avLst>
          </a:prstGeom>
          <a:solidFill>
            <a:srgbClr val="FFC000"/>
          </a:solidFill>
          <a:ln cap="flat" cmpd="sng" w="127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19"/>
          <p:cNvSpPr/>
          <p:nvPr/>
        </p:nvSpPr>
        <p:spPr>
          <a:xfrm>
            <a:off x="594360" y="896112"/>
            <a:ext cx="79552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C1F3F"/>
              </a:buClr>
              <a:buSzPts val="1400"/>
              <a:buFont typeface="Comic Sans MS"/>
              <a:buNone/>
            </a:pPr>
            <a:r>
              <a:rPr b="1" i="0" lang="en-US" sz="1400" u="none" cap="none" strike="noStrike">
                <a:solidFill>
                  <a:srgbClr val="0C1F3F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form uses action="books.php" and method="get". Type the full address for each search.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19"/>
          <p:cNvSpPr/>
          <p:nvPr/>
        </p:nvSpPr>
        <p:spPr>
          <a:xfrm>
            <a:off x="457200" y="1764792"/>
            <a:ext cx="310896" cy="310896"/>
          </a:xfrm>
          <a:prstGeom prst="ellipse">
            <a:avLst/>
          </a:prstGeom>
          <a:solidFill>
            <a:srgbClr val="0C1F3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omic Sans MS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1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19"/>
          <p:cNvSpPr/>
          <p:nvPr/>
        </p:nvSpPr>
        <p:spPr>
          <a:xfrm>
            <a:off x="868680" y="1554480"/>
            <a:ext cx="22860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350"/>
              <a:buFont typeface="Calibri"/>
              <a:buNone/>
            </a:pPr>
            <a:r>
              <a:rPr b="1" i="0" lang="en-US" sz="13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title: Animal Farm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19"/>
          <p:cNvSpPr txBox="1"/>
          <p:nvPr/>
        </p:nvSpPr>
        <p:spPr>
          <a:xfrm>
            <a:off x="3200400" y="1554480"/>
            <a:ext cx="5486400" cy="73152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F766E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50800" lIns="50800" spcFirstLastPara="1" rIns="76200" wrap="square" tIns="762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19"/>
          <p:cNvSpPr/>
          <p:nvPr/>
        </p:nvSpPr>
        <p:spPr>
          <a:xfrm>
            <a:off x="6583680" y="2048256"/>
            <a:ext cx="20574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7A8B99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7A8B99"/>
                </a:solidFill>
                <a:latin typeface="Calibri"/>
                <a:ea typeface="Calibri"/>
                <a:cs typeface="Calibri"/>
                <a:sym typeface="Calibri"/>
              </a:rPr>
              <a:t>Click and type your answer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19"/>
          <p:cNvSpPr/>
          <p:nvPr/>
        </p:nvSpPr>
        <p:spPr>
          <a:xfrm>
            <a:off x="457200" y="2587752"/>
            <a:ext cx="310896" cy="310896"/>
          </a:xfrm>
          <a:prstGeom prst="ellipse">
            <a:avLst/>
          </a:prstGeom>
          <a:solidFill>
            <a:srgbClr val="0C1F3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omic Sans MS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2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19"/>
          <p:cNvSpPr/>
          <p:nvPr/>
        </p:nvSpPr>
        <p:spPr>
          <a:xfrm>
            <a:off x="868680" y="2377440"/>
            <a:ext cx="22860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350"/>
              <a:buFont typeface="Calibri"/>
              <a:buNone/>
            </a:pPr>
            <a:r>
              <a:rPr b="1" i="0" lang="en-US" sz="13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title: Things Fall Apart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19"/>
          <p:cNvSpPr txBox="1"/>
          <p:nvPr/>
        </p:nvSpPr>
        <p:spPr>
          <a:xfrm>
            <a:off x="3200400" y="2377440"/>
            <a:ext cx="5486400" cy="73152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F766E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50800" lIns="50800" spcFirstLastPara="1" rIns="76200" wrap="square" tIns="762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19"/>
          <p:cNvSpPr/>
          <p:nvPr/>
        </p:nvSpPr>
        <p:spPr>
          <a:xfrm>
            <a:off x="457200" y="3410712"/>
            <a:ext cx="310896" cy="310896"/>
          </a:xfrm>
          <a:prstGeom prst="ellipse">
            <a:avLst/>
          </a:prstGeom>
          <a:solidFill>
            <a:srgbClr val="0C1F3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omic Sans MS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3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19"/>
          <p:cNvSpPr/>
          <p:nvPr/>
        </p:nvSpPr>
        <p:spPr>
          <a:xfrm>
            <a:off x="868680" y="3200400"/>
            <a:ext cx="22860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350"/>
              <a:buFont typeface="Calibri"/>
              <a:buNone/>
            </a:pPr>
            <a:r>
              <a:rPr b="1" i="0" lang="en-US" sz="13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title: Hamlet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350"/>
              <a:buFont typeface="Calibri"/>
              <a:buNone/>
            </a:pPr>
            <a:r>
              <a:rPr b="1" i="0" lang="en-US" sz="13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author: Shakespeare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19"/>
          <p:cNvSpPr txBox="1"/>
          <p:nvPr/>
        </p:nvSpPr>
        <p:spPr>
          <a:xfrm>
            <a:off x="3200400" y="3200400"/>
            <a:ext cx="5486400" cy="73152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F766E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50800" lIns="50800" spcFirstLastPara="1" rIns="76200" wrap="square" tIns="762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19"/>
          <p:cNvSpPr/>
          <p:nvPr/>
        </p:nvSpPr>
        <p:spPr>
          <a:xfrm>
            <a:off x="457200" y="4233672"/>
            <a:ext cx="310896" cy="310896"/>
          </a:xfrm>
          <a:prstGeom prst="ellipse">
            <a:avLst/>
          </a:prstGeom>
          <a:solidFill>
            <a:srgbClr val="0C1F3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omic Sans MS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4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19"/>
          <p:cNvSpPr/>
          <p:nvPr/>
        </p:nvSpPr>
        <p:spPr>
          <a:xfrm>
            <a:off x="868680" y="4023360"/>
            <a:ext cx="22860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350"/>
              <a:buFont typeface="Calibri"/>
              <a:buNone/>
            </a:pPr>
            <a:r>
              <a:rPr b="1" i="0" lang="en-US" sz="13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title: The Hobbit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350"/>
              <a:buFont typeface="Calibri"/>
              <a:buNone/>
            </a:pPr>
            <a:r>
              <a:rPr b="1" i="0" lang="en-US" sz="13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author: Tolkien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19"/>
          <p:cNvSpPr txBox="1"/>
          <p:nvPr/>
        </p:nvSpPr>
        <p:spPr>
          <a:xfrm>
            <a:off x="3200400" y="4023360"/>
            <a:ext cx="5486400" cy="73152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F766E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50800" lIns="50800" spcFirstLastPara="1" rIns="76200" wrap="square" tIns="762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19"/>
          <p:cNvSpPr/>
          <p:nvPr/>
        </p:nvSpPr>
        <p:spPr>
          <a:xfrm>
            <a:off x="274320" y="4901184"/>
            <a:ext cx="54864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850"/>
              <a:buFont typeface="Calibri"/>
              <a:buNone/>
            </a:pPr>
            <a:r>
              <a:rPr b="0" i="1" lang="en-US" sz="8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OCR 1.3.4 HTML Forms • Revision Summary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19"/>
          <p:cNvSpPr/>
          <p:nvPr/>
        </p:nvSpPr>
        <p:spPr>
          <a:xfrm>
            <a:off x="8595360" y="4864608"/>
            <a:ext cx="3657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19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CECFF"/>
        </a:solidFill>
      </p:bgPr>
    </p:bg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claude/form/assets/header_gradient.png" id="350" name="Google Shape;350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777240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20"/>
          <p:cNvSpPr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Comic Sans MS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What Happens When You Click Submit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20"/>
          <p:cNvSpPr/>
          <p:nvPr/>
        </p:nvSpPr>
        <p:spPr>
          <a:xfrm>
            <a:off x="457200" y="1220724"/>
            <a:ext cx="438912" cy="438912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omic Sans MS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1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20"/>
          <p:cNvSpPr/>
          <p:nvPr/>
        </p:nvSpPr>
        <p:spPr>
          <a:xfrm>
            <a:off x="1097280" y="1051560"/>
            <a:ext cx="758952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450"/>
              <a:buFont typeface="Calibri"/>
              <a:buNone/>
            </a:pPr>
            <a:r>
              <a:rPr b="0" i="0" lang="en-US" sz="14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Collect — the browser finds every box inside &lt;form&gt; with a name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20"/>
          <p:cNvSpPr/>
          <p:nvPr/>
        </p:nvSpPr>
        <p:spPr>
          <a:xfrm>
            <a:off x="457200" y="1997964"/>
            <a:ext cx="438912" cy="438912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omic Sans MS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2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20"/>
          <p:cNvSpPr/>
          <p:nvPr/>
        </p:nvSpPr>
        <p:spPr>
          <a:xfrm>
            <a:off x="1097280" y="1828800"/>
            <a:ext cx="758952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450"/>
              <a:buFont typeface="Calibri"/>
              <a:buNone/>
            </a:pPr>
            <a:r>
              <a:rPr b="0" i="0" lang="en-US" sz="14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Package — each box becomes a pair: user=ada and pw=secret123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20"/>
          <p:cNvSpPr/>
          <p:nvPr/>
        </p:nvSpPr>
        <p:spPr>
          <a:xfrm>
            <a:off x="457200" y="2775204"/>
            <a:ext cx="438912" cy="438912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omic Sans MS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3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20"/>
          <p:cNvSpPr/>
          <p:nvPr/>
        </p:nvSpPr>
        <p:spPr>
          <a:xfrm>
            <a:off x="1097280" y="2606040"/>
            <a:ext cx="758952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450"/>
              <a:buFont typeface="Calibri"/>
              <a:buNone/>
            </a:pPr>
            <a:r>
              <a:rPr b="0" i="0" lang="en-US" sz="14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Deliver — the pairs are sent to the action file using the method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20"/>
          <p:cNvSpPr/>
          <p:nvPr/>
        </p:nvSpPr>
        <p:spPr>
          <a:xfrm>
            <a:off x="457200" y="3552444"/>
            <a:ext cx="438912" cy="438912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omic Sans MS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4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20"/>
          <p:cNvSpPr/>
          <p:nvPr/>
        </p:nvSpPr>
        <p:spPr>
          <a:xfrm>
            <a:off x="1097280" y="3383280"/>
            <a:ext cx="758952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450"/>
              <a:buFont typeface="Calibri"/>
              <a:buNone/>
            </a:pPr>
            <a:r>
              <a:rPr b="0" i="0" lang="en-US" sz="14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Respond — the server reads the values, saves them and sends back a page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p20"/>
          <p:cNvSpPr/>
          <p:nvPr/>
        </p:nvSpPr>
        <p:spPr>
          <a:xfrm>
            <a:off x="274320" y="4901184"/>
            <a:ext cx="54864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850"/>
              <a:buFont typeface="Calibri"/>
              <a:buNone/>
            </a:pPr>
            <a:r>
              <a:rPr b="0" i="1" lang="en-US" sz="8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OCR 1.3.4 HTML Forms • Revision Summary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20"/>
          <p:cNvSpPr/>
          <p:nvPr/>
        </p:nvSpPr>
        <p:spPr>
          <a:xfrm>
            <a:off x="8595360" y="4864608"/>
            <a:ext cx="3657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20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CECFF"/>
        </a:solidFill>
      </p:bgPr>
    </p:bg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claude/form/assets/header_gradient.png" id="367" name="Google Shape;367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777240"/>
          </a:xfrm>
          <a:prstGeom prst="rect">
            <a:avLst/>
          </a:prstGeom>
          <a:noFill/>
          <a:ln>
            <a:noFill/>
          </a:ln>
        </p:spPr>
      </p:pic>
      <p:sp>
        <p:nvSpPr>
          <p:cNvPr id="368" name="Google Shape;368;p21"/>
          <p:cNvSpPr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Comic Sans MS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Exercise 7: Write a Log-In Form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21"/>
          <p:cNvSpPr/>
          <p:nvPr/>
        </p:nvSpPr>
        <p:spPr>
          <a:xfrm>
            <a:off x="457200" y="896112"/>
            <a:ext cx="8229600" cy="502920"/>
          </a:xfrm>
          <a:prstGeom prst="roundRect">
            <a:avLst>
              <a:gd fmla="val 10909" name="adj"/>
            </a:avLst>
          </a:prstGeom>
          <a:solidFill>
            <a:srgbClr val="FFC000"/>
          </a:solidFill>
          <a:ln cap="flat" cmpd="sng" w="127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21"/>
          <p:cNvSpPr/>
          <p:nvPr/>
        </p:nvSpPr>
        <p:spPr>
          <a:xfrm>
            <a:off x="594360" y="896112"/>
            <a:ext cx="79552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C1F3F"/>
              </a:buClr>
              <a:buSzPts val="1400"/>
              <a:buFont typeface="Comic Sans MS"/>
              <a:buNone/>
            </a:pPr>
            <a:r>
              <a:rPr b="1" i="0" lang="en-US" sz="1400" u="none" cap="none" strike="noStrike">
                <a:solidFill>
                  <a:srgbClr val="0C1F3F"/>
                </a:solidFill>
                <a:latin typeface="Comic Sans MS"/>
                <a:ea typeface="Comic Sans MS"/>
                <a:cs typeface="Comic Sans MS"/>
                <a:sym typeface="Comic Sans MS"/>
              </a:rPr>
              <a:t>Type the HTML for a complete log-in form.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p21"/>
          <p:cNvSpPr/>
          <p:nvPr/>
        </p:nvSpPr>
        <p:spPr>
          <a:xfrm>
            <a:off x="457200" y="1554480"/>
            <a:ext cx="3108960" cy="3200400"/>
          </a:xfrm>
          <a:prstGeom prst="roundRect">
            <a:avLst>
              <a:gd fmla="val 1765" name="adj"/>
            </a:avLst>
          </a:prstGeom>
          <a:solidFill>
            <a:srgbClr val="FFFFFF"/>
          </a:solidFill>
          <a:ln cap="flat" cmpd="sng" w="19050">
            <a:solidFill>
              <a:srgbClr val="9BC6D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p21"/>
          <p:cNvSpPr/>
          <p:nvPr/>
        </p:nvSpPr>
        <p:spPr>
          <a:xfrm>
            <a:off x="594360" y="1719072"/>
            <a:ext cx="274320" cy="274320"/>
          </a:xfrm>
          <a:prstGeom prst="ellipse">
            <a:avLst/>
          </a:prstGeom>
          <a:solidFill>
            <a:srgbClr val="0F766E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omic Sans MS"/>
              <a:buNone/>
            </a:pPr>
            <a:r>
              <a:rPr b="1" i="0" lang="en-US" sz="10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1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p21"/>
          <p:cNvSpPr/>
          <p:nvPr/>
        </p:nvSpPr>
        <p:spPr>
          <a:xfrm>
            <a:off x="960120" y="1664208"/>
            <a:ext cx="246888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Sends to login.php using post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4" name="Google Shape;374;p21"/>
          <p:cNvSpPr/>
          <p:nvPr/>
        </p:nvSpPr>
        <p:spPr>
          <a:xfrm>
            <a:off x="594360" y="2103120"/>
            <a:ext cx="274320" cy="274320"/>
          </a:xfrm>
          <a:prstGeom prst="ellipse">
            <a:avLst/>
          </a:prstGeom>
          <a:solidFill>
            <a:srgbClr val="0F766E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omic Sans MS"/>
              <a:buNone/>
            </a:pPr>
            <a:r>
              <a:rPr b="1" i="0" lang="en-US" sz="10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2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p21"/>
          <p:cNvSpPr/>
          <p:nvPr/>
        </p:nvSpPr>
        <p:spPr>
          <a:xfrm>
            <a:off x="960120" y="2048256"/>
            <a:ext cx="246888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Email box: type="email"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6" name="Google Shape;376;p21"/>
          <p:cNvSpPr/>
          <p:nvPr/>
        </p:nvSpPr>
        <p:spPr>
          <a:xfrm>
            <a:off x="594360" y="2487168"/>
            <a:ext cx="274320" cy="274320"/>
          </a:xfrm>
          <a:prstGeom prst="ellipse">
            <a:avLst/>
          </a:prstGeom>
          <a:solidFill>
            <a:srgbClr val="0F766E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omic Sans MS"/>
              <a:buNone/>
            </a:pPr>
            <a:r>
              <a:rPr b="1" i="0" lang="en-US" sz="10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3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p21"/>
          <p:cNvSpPr/>
          <p:nvPr/>
        </p:nvSpPr>
        <p:spPr>
          <a:xfrm>
            <a:off x="960120" y="2432304"/>
            <a:ext cx="246888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Password box shows dots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Google Shape;378;p21"/>
          <p:cNvSpPr/>
          <p:nvPr/>
        </p:nvSpPr>
        <p:spPr>
          <a:xfrm>
            <a:off x="594360" y="2871216"/>
            <a:ext cx="274320" cy="274320"/>
          </a:xfrm>
          <a:prstGeom prst="ellipse">
            <a:avLst/>
          </a:prstGeom>
          <a:solidFill>
            <a:srgbClr val="0F766E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omic Sans MS"/>
              <a:buNone/>
            </a:pPr>
            <a:r>
              <a:rPr b="1" i="0" lang="en-US" sz="10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4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Google Shape;379;p21"/>
          <p:cNvSpPr/>
          <p:nvPr/>
        </p:nvSpPr>
        <p:spPr>
          <a:xfrm>
            <a:off x="960120" y="2816352"/>
            <a:ext cx="246888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Labels linked with for and id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0" name="Google Shape;380;p21"/>
          <p:cNvSpPr/>
          <p:nvPr/>
        </p:nvSpPr>
        <p:spPr>
          <a:xfrm>
            <a:off x="594360" y="3255264"/>
            <a:ext cx="274320" cy="274320"/>
          </a:xfrm>
          <a:prstGeom prst="ellipse">
            <a:avLst/>
          </a:prstGeom>
          <a:solidFill>
            <a:srgbClr val="0F766E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omic Sans MS"/>
              <a:buNone/>
            </a:pPr>
            <a:r>
              <a:rPr b="1" i="0" lang="en-US" sz="10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5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" name="Google Shape;381;p21"/>
          <p:cNvSpPr/>
          <p:nvPr/>
        </p:nvSpPr>
        <p:spPr>
          <a:xfrm>
            <a:off x="960120" y="3200400"/>
            <a:ext cx="246888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Button reads Log in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" name="Google Shape;382;p21"/>
          <p:cNvSpPr txBox="1"/>
          <p:nvPr/>
        </p:nvSpPr>
        <p:spPr>
          <a:xfrm>
            <a:off x="3794760" y="1554480"/>
            <a:ext cx="4892040" cy="32004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F766E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50800" lIns="50800" spcFirstLastPara="1" rIns="76200" wrap="square" tIns="762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" name="Google Shape;383;p21"/>
          <p:cNvSpPr/>
          <p:nvPr/>
        </p:nvSpPr>
        <p:spPr>
          <a:xfrm>
            <a:off x="6583680" y="4517136"/>
            <a:ext cx="20574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7A8B99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7A8B99"/>
                </a:solidFill>
                <a:latin typeface="Calibri"/>
                <a:ea typeface="Calibri"/>
                <a:cs typeface="Calibri"/>
                <a:sym typeface="Calibri"/>
              </a:rPr>
              <a:t>Click and type your answer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" name="Google Shape;384;p21"/>
          <p:cNvSpPr/>
          <p:nvPr/>
        </p:nvSpPr>
        <p:spPr>
          <a:xfrm>
            <a:off x="274320" y="4901184"/>
            <a:ext cx="54864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850"/>
              <a:buFont typeface="Calibri"/>
              <a:buNone/>
            </a:pPr>
            <a:r>
              <a:rPr b="0" i="1" lang="en-US" sz="8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OCR 1.3.4 HTML Forms • Revision Summary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" name="Google Shape;385;p21"/>
          <p:cNvSpPr/>
          <p:nvPr/>
        </p:nvSpPr>
        <p:spPr>
          <a:xfrm>
            <a:off x="8595360" y="4864608"/>
            <a:ext cx="3657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21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CECFF"/>
        </a:solidFill>
      </p:bgPr>
    </p:bg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claude/form/assets/header_gradient.png" id="391" name="Google Shape;391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777240"/>
          </a:xfrm>
          <a:prstGeom prst="rect">
            <a:avLst/>
          </a:prstGeom>
          <a:noFill/>
          <a:ln>
            <a:noFill/>
          </a:ln>
        </p:spPr>
      </p:pic>
      <p:sp>
        <p:nvSpPr>
          <p:cNvPr id="392" name="Google Shape;392;p22"/>
          <p:cNvSpPr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Comic Sans MS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Four Mistakes Beginners Make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22"/>
          <p:cNvSpPr/>
          <p:nvPr/>
        </p:nvSpPr>
        <p:spPr>
          <a:xfrm>
            <a:off x="457200" y="960120"/>
            <a:ext cx="3977640" cy="502920"/>
          </a:xfrm>
          <a:prstGeom prst="roundRect">
            <a:avLst>
              <a:gd fmla="val 10909" name="adj"/>
            </a:avLst>
          </a:prstGeom>
          <a:solidFill>
            <a:srgbClr val="C97A1F"/>
          </a:solidFill>
          <a:ln cap="flat" cmpd="sng" w="127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p22"/>
          <p:cNvSpPr/>
          <p:nvPr/>
        </p:nvSpPr>
        <p:spPr>
          <a:xfrm>
            <a:off x="457200" y="960120"/>
            <a:ext cx="39776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omic Sans MS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NOTHING IS SENT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p22"/>
          <p:cNvSpPr/>
          <p:nvPr/>
        </p:nvSpPr>
        <p:spPr>
          <a:xfrm>
            <a:off x="457200" y="1508760"/>
            <a:ext cx="3977640" cy="3108960"/>
          </a:xfrm>
          <a:prstGeom prst="roundRect">
            <a:avLst>
              <a:gd fmla="val 1765" name="adj"/>
            </a:avLst>
          </a:prstGeom>
          <a:solidFill>
            <a:srgbClr val="FFFFFF"/>
          </a:solidFill>
          <a:ln cap="flat" cmpd="sng" w="15875">
            <a:solidFill>
              <a:srgbClr val="9BC6D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22"/>
          <p:cNvSpPr/>
          <p:nvPr/>
        </p:nvSpPr>
        <p:spPr>
          <a:xfrm>
            <a:off x="640080" y="1645920"/>
            <a:ext cx="3611880" cy="2788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177800" lvl="0" marL="1778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300"/>
              <a:buFont typeface="Calibri"/>
              <a:buChar char="•"/>
            </a:pPr>
            <a:r>
              <a:rPr b="0" i="0" lang="en-US" sz="13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Forgetting name on an input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78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300"/>
              <a:buFont typeface="Calibri"/>
              <a:buChar char="•"/>
            </a:pPr>
            <a:r>
              <a:rPr b="0" i="0" lang="en-US" sz="13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Forgetting the closing &lt;/form&gt;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78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300"/>
              <a:buFont typeface="Calibri"/>
              <a:buChar char="•"/>
            </a:pPr>
            <a:r>
              <a:rPr b="0" i="0" lang="en-US" sz="13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Boxes written after &lt;/form&gt; are ignored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" name="Google Shape;397;p22"/>
          <p:cNvSpPr/>
          <p:nvPr/>
        </p:nvSpPr>
        <p:spPr>
          <a:xfrm>
            <a:off x="4709160" y="960120"/>
            <a:ext cx="3977640" cy="502920"/>
          </a:xfrm>
          <a:prstGeom prst="roundRect">
            <a:avLst>
              <a:gd fmla="val 10909" name="adj"/>
            </a:avLst>
          </a:prstGeom>
          <a:solidFill>
            <a:srgbClr val="0F766E"/>
          </a:solidFill>
          <a:ln cap="flat" cmpd="sng" w="127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22"/>
          <p:cNvSpPr/>
          <p:nvPr/>
        </p:nvSpPr>
        <p:spPr>
          <a:xfrm>
            <a:off x="4709160" y="960120"/>
            <a:ext cx="39776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omic Sans MS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IT BREAKS QUIETLY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" name="Google Shape;399;p22"/>
          <p:cNvSpPr/>
          <p:nvPr/>
        </p:nvSpPr>
        <p:spPr>
          <a:xfrm>
            <a:off x="4709160" y="1508760"/>
            <a:ext cx="3977640" cy="3108960"/>
          </a:xfrm>
          <a:prstGeom prst="roundRect">
            <a:avLst>
              <a:gd fmla="val 1765" name="adj"/>
            </a:avLst>
          </a:prstGeom>
          <a:solidFill>
            <a:srgbClr val="FFFFFF"/>
          </a:solidFill>
          <a:ln cap="flat" cmpd="sng" w="15875">
            <a:solidFill>
              <a:srgbClr val="9BC6D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p22"/>
          <p:cNvSpPr/>
          <p:nvPr/>
        </p:nvSpPr>
        <p:spPr>
          <a:xfrm>
            <a:off x="4892040" y="1645920"/>
            <a:ext cx="3611880" cy="2788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177800" lvl="0" marL="1778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300"/>
              <a:buFont typeface="Calibri"/>
              <a:buChar char="•"/>
            </a:pPr>
            <a:r>
              <a:rPr b="0" i="0" lang="en-US" sz="13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for and id do not match — the label stops working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78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300"/>
              <a:buFont typeface="Calibri"/>
              <a:buChar char="•"/>
            </a:pPr>
            <a:r>
              <a:rPr b="0" i="0" lang="en-US" sz="13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Using get for a password — it shows in the URL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78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300"/>
              <a:buFont typeface="Calibri"/>
              <a:buChar char="•"/>
            </a:pPr>
            <a:r>
              <a:rPr b="0" i="0" lang="en-US" sz="13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Check every form against these four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1" name="Google Shape;401;p22"/>
          <p:cNvSpPr/>
          <p:nvPr/>
        </p:nvSpPr>
        <p:spPr>
          <a:xfrm>
            <a:off x="274320" y="4901184"/>
            <a:ext cx="54864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850"/>
              <a:buFont typeface="Calibri"/>
              <a:buNone/>
            </a:pPr>
            <a:r>
              <a:rPr b="0" i="1" lang="en-US" sz="8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OCR 1.3.4 HTML Forms • Revision Summary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2" name="Google Shape;402;p22"/>
          <p:cNvSpPr/>
          <p:nvPr/>
        </p:nvSpPr>
        <p:spPr>
          <a:xfrm>
            <a:off x="8595360" y="4864608"/>
            <a:ext cx="3657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22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CECFF"/>
        </a:solidFill>
      </p:bgPr>
    </p:bg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claude/form/assets/header_gradient.png" id="408" name="Google Shape;408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777240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23"/>
          <p:cNvSpPr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Comic Sans MS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Exercise 8: Spot the Errors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0" name="Google Shape;410;p23"/>
          <p:cNvSpPr/>
          <p:nvPr/>
        </p:nvSpPr>
        <p:spPr>
          <a:xfrm>
            <a:off x="457200" y="896112"/>
            <a:ext cx="8229600" cy="502920"/>
          </a:xfrm>
          <a:prstGeom prst="roundRect">
            <a:avLst>
              <a:gd fmla="val 10909" name="adj"/>
            </a:avLst>
          </a:prstGeom>
          <a:solidFill>
            <a:srgbClr val="FFC000"/>
          </a:solidFill>
          <a:ln cap="flat" cmpd="sng" w="127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1" name="Google Shape;411;p23"/>
          <p:cNvSpPr/>
          <p:nvPr/>
        </p:nvSpPr>
        <p:spPr>
          <a:xfrm>
            <a:off x="594360" y="896112"/>
            <a:ext cx="79552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C1F3F"/>
              </a:buClr>
              <a:buSzPts val="1400"/>
              <a:buFont typeface="Comic Sans MS"/>
              <a:buNone/>
            </a:pPr>
            <a:r>
              <a:rPr b="1" i="0" lang="en-US" sz="1400" u="none" cap="none" strike="noStrike">
                <a:solidFill>
                  <a:srgbClr val="0C1F3F"/>
                </a:solidFill>
                <a:latin typeface="Comic Sans MS"/>
                <a:ea typeface="Comic Sans MS"/>
                <a:cs typeface="Comic Sans MS"/>
                <a:sym typeface="Comic Sans MS"/>
              </a:rPr>
              <a:t>This form has five errors. For each one, type the error and the fix.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" name="Google Shape;412;p23"/>
          <p:cNvSpPr/>
          <p:nvPr/>
        </p:nvSpPr>
        <p:spPr>
          <a:xfrm>
            <a:off x="457200" y="1554480"/>
            <a:ext cx="3017520" cy="3200400"/>
          </a:xfrm>
          <a:prstGeom prst="roundRect">
            <a:avLst>
              <a:gd fmla="val 1818" name="adj"/>
            </a:avLst>
          </a:prstGeom>
          <a:solidFill>
            <a:srgbClr val="FFFFFF"/>
          </a:solidFill>
          <a:ln cap="flat" cmpd="sng" w="19050">
            <a:solidFill>
              <a:srgbClr val="9BC6D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23"/>
          <p:cNvSpPr/>
          <p:nvPr/>
        </p:nvSpPr>
        <p:spPr>
          <a:xfrm>
            <a:off x="594360" y="1664208"/>
            <a:ext cx="2743200" cy="19354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100"/>
              <a:buFont typeface="Courier New"/>
              <a:buNone/>
            </a:pPr>
            <a:r>
              <a:rPr b="0" i="0" lang="en-US" sz="1100" u="none" cap="none" strike="noStrike">
                <a:solidFill>
                  <a:srgbClr val="0F2A44"/>
                </a:solidFill>
                <a:latin typeface="Courier New"/>
                <a:ea typeface="Courier New"/>
                <a:cs typeface="Courier New"/>
                <a:sym typeface="Courier New"/>
              </a:rPr>
              <a:t>&lt;form action="login.php"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100"/>
              <a:buFont typeface="Courier New"/>
              <a:buNone/>
            </a:pPr>
            <a:r>
              <a:rPr b="0" i="0" lang="en-US" sz="1100" u="none" cap="none" strike="noStrike">
                <a:solidFill>
                  <a:srgbClr val="0F2A44"/>
                </a:solidFill>
                <a:latin typeface="Courier New"/>
                <a:ea typeface="Courier New"/>
                <a:cs typeface="Courier New"/>
                <a:sym typeface="Courier New"/>
              </a:rPr>
              <a:t>      method="get"&gt;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100"/>
              <a:buFont typeface="Courier New"/>
              <a:buNone/>
            </a:pPr>
            <a:r>
              <a:rPr b="0" i="0" lang="en-US" sz="1100" u="none" cap="none" strike="noStrike">
                <a:solidFill>
                  <a:srgbClr val="0F2A44"/>
                </a:solidFill>
                <a:latin typeface="Courier New"/>
                <a:ea typeface="Courier New"/>
                <a:cs typeface="Courier New"/>
                <a:sym typeface="Courier New"/>
              </a:rPr>
              <a:t> &lt;label for="name"&gt;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100"/>
              <a:buFont typeface="Courier New"/>
              <a:buNone/>
            </a:pPr>
            <a:r>
              <a:rPr b="0" i="0" lang="en-US" sz="1100" u="none" cap="none" strike="noStrike">
                <a:solidFill>
                  <a:srgbClr val="0F2A44"/>
                </a:solidFill>
                <a:latin typeface="Courier New"/>
                <a:ea typeface="Courier New"/>
                <a:cs typeface="Courier New"/>
                <a:sym typeface="Courier New"/>
              </a:rPr>
              <a:t>   Username:&lt;/label&gt;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100"/>
              <a:buFont typeface="Courier New"/>
              <a:buNone/>
            </a:pPr>
            <a:r>
              <a:rPr b="0" i="0" lang="en-US" sz="1100" u="none" cap="none" strike="noStrike">
                <a:solidFill>
                  <a:srgbClr val="0F2A44"/>
                </a:solidFill>
                <a:latin typeface="Courier New"/>
                <a:ea typeface="Courier New"/>
                <a:cs typeface="Courier New"/>
                <a:sym typeface="Courier New"/>
              </a:rPr>
              <a:t> &lt;input type="text"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100"/>
              <a:buFont typeface="Courier New"/>
              <a:buNone/>
            </a:pPr>
            <a:r>
              <a:rPr b="0" i="0" lang="en-US" sz="1100" u="none" cap="none" strike="noStrike">
                <a:solidFill>
                  <a:srgbClr val="0F2A44"/>
                </a:solidFill>
                <a:latin typeface="Courier New"/>
                <a:ea typeface="Courier New"/>
                <a:cs typeface="Courier New"/>
                <a:sym typeface="Courier New"/>
              </a:rPr>
              <a:t>   id="user"&gt;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100"/>
              <a:buFont typeface="Courier New"/>
              <a:buNone/>
            </a:pPr>
            <a:r>
              <a:rPr b="0" i="0" lang="en-US" sz="1100" u="none" cap="none" strike="noStrike">
                <a:solidFill>
                  <a:srgbClr val="0F2A44"/>
                </a:solidFill>
                <a:latin typeface="Courier New"/>
                <a:ea typeface="Courier New"/>
                <a:cs typeface="Courier New"/>
                <a:sym typeface="Courier New"/>
              </a:rPr>
              <a:t> &lt;input type="text"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100"/>
              <a:buFont typeface="Courier New"/>
              <a:buNone/>
            </a:pPr>
            <a:r>
              <a:rPr b="0" i="0" lang="en-US" sz="1100" u="none" cap="none" strike="noStrike">
                <a:solidFill>
                  <a:srgbClr val="0F2A44"/>
                </a:solidFill>
                <a:latin typeface="Courier New"/>
                <a:ea typeface="Courier New"/>
                <a:cs typeface="Courier New"/>
                <a:sym typeface="Courier New"/>
              </a:rPr>
              <a:t>   id="pw" name="pw"&gt;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100"/>
              <a:buFont typeface="Courier New"/>
              <a:buNone/>
            </a:pPr>
            <a:r>
              <a:rPr b="0" i="0" lang="en-US" sz="1100" u="none" cap="none" strike="noStrike">
                <a:solidFill>
                  <a:srgbClr val="0F2A44"/>
                </a:solidFill>
                <a:latin typeface="Courier New"/>
                <a:ea typeface="Courier New"/>
                <a:cs typeface="Courier New"/>
                <a:sym typeface="Courier New"/>
              </a:rPr>
              <a:t> &lt;input type="button"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100"/>
              <a:buFont typeface="Courier New"/>
              <a:buNone/>
            </a:pPr>
            <a:r>
              <a:rPr b="0" i="0" lang="en-US" sz="1100" u="none" cap="none" strike="noStrike">
                <a:solidFill>
                  <a:srgbClr val="0F2A44"/>
                </a:solidFill>
                <a:latin typeface="Courier New"/>
                <a:ea typeface="Courier New"/>
                <a:cs typeface="Courier New"/>
                <a:sym typeface="Courier New"/>
              </a:rPr>
              <a:t>   value="Log in"&gt;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100"/>
              <a:buFont typeface="Courier New"/>
              <a:buNone/>
            </a:pPr>
            <a:r>
              <a:rPr b="0" i="0" lang="en-US" sz="1100" u="none" cap="none" strike="noStrike">
                <a:solidFill>
                  <a:srgbClr val="0F2A44"/>
                </a:solidFill>
                <a:latin typeface="Courier New"/>
                <a:ea typeface="Courier New"/>
                <a:cs typeface="Courier New"/>
                <a:sym typeface="Courier New"/>
              </a:rPr>
              <a:t>&lt;/form&gt;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" name="Google Shape;414;p23"/>
          <p:cNvSpPr/>
          <p:nvPr/>
        </p:nvSpPr>
        <p:spPr>
          <a:xfrm>
            <a:off x="3703320" y="1682496"/>
            <a:ext cx="310896" cy="310896"/>
          </a:xfrm>
          <a:prstGeom prst="ellipse">
            <a:avLst/>
          </a:prstGeom>
          <a:solidFill>
            <a:srgbClr val="0C1F3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omic Sans MS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1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" name="Google Shape;415;p23"/>
          <p:cNvSpPr/>
          <p:nvPr/>
        </p:nvSpPr>
        <p:spPr>
          <a:xfrm>
            <a:off x="4114800" y="1554480"/>
            <a:ext cx="64008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250"/>
              <a:buFont typeface="Calibri"/>
              <a:buNone/>
            </a:pPr>
            <a:r>
              <a:rPr b="1" i="0" lang="en-US" sz="12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Error 1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" name="Google Shape;416;p23"/>
          <p:cNvSpPr txBox="1"/>
          <p:nvPr/>
        </p:nvSpPr>
        <p:spPr>
          <a:xfrm>
            <a:off x="4800600" y="1554480"/>
            <a:ext cx="3886200" cy="566928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F766E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50800" lIns="50800" spcFirstLastPara="1" rIns="76200" wrap="square" tIns="762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7" name="Google Shape;417;p23"/>
          <p:cNvSpPr/>
          <p:nvPr/>
        </p:nvSpPr>
        <p:spPr>
          <a:xfrm>
            <a:off x="6583680" y="1883664"/>
            <a:ext cx="20574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7A8B99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7A8B99"/>
                </a:solidFill>
                <a:latin typeface="Calibri"/>
                <a:ea typeface="Calibri"/>
                <a:cs typeface="Calibri"/>
                <a:sym typeface="Calibri"/>
              </a:rPr>
              <a:t>Click and type your answer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8" name="Google Shape;418;p23"/>
          <p:cNvSpPr/>
          <p:nvPr/>
        </p:nvSpPr>
        <p:spPr>
          <a:xfrm>
            <a:off x="3703320" y="2340864"/>
            <a:ext cx="310896" cy="310896"/>
          </a:xfrm>
          <a:prstGeom prst="ellipse">
            <a:avLst/>
          </a:prstGeom>
          <a:solidFill>
            <a:srgbClr val="0C1F3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omic Sans MS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2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9" name="Google Shape;419;p23"/>
          <p:cNvSpPr/>
          <p:nvPr/>
        </p:nvSpPr>
        <p:spPr>
          <a:xfrm>
            <a:off x="4114800" y="2212848"/>
            <a:ext cx="64008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250"/>
              <a:buFont typeface="Calibri"/>
              <a:buNone/>
            </a:pPr>
            <a:r>
              <a:rPr b="1" i="0" lang="en-US" sz="12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Error 2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0" name="Google Shape;420;p23"/>
          <p:cNvSpPr txBox="1"/>
          <p:nvPr/>
        </p:nvSpPr>
        <p:spPr>
          <a:xfrm>
            <a:off x="4800600" y="2212848"/>
            <a:ext cx="3886200" cy="566928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F766E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50800" lIns="50800" spcFirstLastPara="1" rIns="76200" wrap="square" tIns="762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1" name="Google Shape;421;p23"/>
          <p:cNvSpPr/>
          <p:nvPr/>
        </p:nvSpPr>
        <p:spPr>
          <a:xfrm>
            <a:off x="3703320" y="2999232"/>
            <a:ext cx="310896" cy="310896"/>
          </a:xfrm>
          <a:prstGeom prst="ellipse">
            <a:avLst/>
          </a:prstGeom>
          <a:solidFill>
            <a:srgbClr val="0C1F3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omic Sans MS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3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2" name="Google Shape;422;p23"/>
          <p:cNvSpPr/>
          <p:nvPr/>
        </p:nvSpPr>
        <p:spPr>
          <a:xfrm>
            <a:off x="4114800" y="2871216"/>
            <a:ext cx="64008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250"/>
              <a:buFont typeface="Calibri"/>
              <a:buNone/>
            </a:pPr>
            <a:r>
              <a:rPr b="1" i="0" lang="en-US" sz="12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Error 3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3" name="Google Shape;423;p23"/>
          <p:cNvSpPr txBox="1"/>
          <p:nvPr/>
        </p:nvSpPr>
        <p:spPr>
          <a:xfrm>
            <a:off x="4800600" y="2871216"/>
            <a:ext cx="3886200" cy="566928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F766E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50800" lIns="50800" spcFirstLastPara="1" rIns="76200" wrap="square" tIns="762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4" name="Google Shape;424;p23"/>
          <p:cNvSpPr/>
          <p:nvPr/>
        </p:nvSpPr>
        <p:spPr>
          <a:xfrm>
            <a:off x="3703320" y="3657600"/>
            <a:ext cx="310896" cy="310896"/>
          </a:xfrm>
          <a:prstGeom prst="ellipse">
            <a:avLst/>
          </a:prstGeom>
          <a:solidFill>
            <a:srgbClr val="0C1F3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omic Sans MS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4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5" name="Google Shape;425;p23"/>
          <p:cNvSpPr/>
          <p:nvPr/>
        </p:nvSpPr>
        <p:spPr>
          <a:xfrm>
            <a:off x="4114800" y="3529584"/>
            <a:ext cx="64008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250"/>
              <a:buFont typeface="Calibri"/>
              <a:buNone/>
            </a:pPr>
            <a:r>
              <a:rPr b="1" i="0" lang="en-US" sz="12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Error 4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p23"/>
          <p:cNvSpPr txBox="1"/>
          <p:nvPr/>
        </p:nvSpPr>
        <p:spPr>
          <a:xfrm>
            <a:off x="4800600" y="3529584"/>
            <a:ext cx="3886200" cy="566928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F766E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50800" lIns="50800" spcFirstLastPara="1" rIns="76200" wrap="square" tIns="762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7" name="Google Shape;427;p23"/>
          <p:cNvSpPr/>
          <p:nvPr/>
        </p:nvSpPr>
        <p:spPr>
          <a:xfrm>
            <a:off x="3703320" y="4315968"/>
            <a:ext cx="310896" cy="310896"/>
          </a:xfrm>
          <a:prstGeom prst="ellipse">
            <a:avLst/>
          </a:prstGeom>
          <a:solidFill>
            <a:srgbClr val="0C1F3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omic Sans MS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5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8" name="Google Shape;428;p23"/>
          <p:cNvSpPr/>
          <p:nvPr/>
        </p:nvSpPr>
        <p:spPr>
          <a:xfrm>
            <a:off x="4114800" y="4187952"/>
            <a:ext cx="64008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250"/>
              <a:buFont typeface="Calibri"/>
              <a:buNone/>
            </a:pPr>
            <a:r>
              <a:rPr b="1" i="0" lang="en-US" sz="12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Error 5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9" name="Google Shape;429;p23"/>
          <p:cNvSpPr txBox="1"/>
          <p:nvPr/>
        </p:nvSpPr>
        <p:spPr>
          <a:xfrm>
            <a:off x="4800600" y="4187952"/>
            <a:ext cx="3886200" cy="566928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F766E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50800" lIns="50800" spcFirstLastPara="1" rIns="76200" wrap="square" tIns="762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Google Shape;430;p23"/>
          <p:cNvSpPr/>
          <p:nvPr/>
        </p:nvSpPr>
        <p:spPr>
          <a:xfrm>
            <a:off x="274320" y="4901184"/>
            <a:ext cx="54864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850"/>
              <a:buFont typeface="Calibri"/>
              <a:buNone/>
            </a:pPr>
            <a:r>
              <a:rPr b="0" i="1" lang="en-US" sz="8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OCR 1.3.4 HTML Forms • Revision Summary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1" name="Google Shape;431;p23"/>
          <p:cNvSpPr/>
          <p:nvPr/>
        </p:nvSpPr>
        <p:spPr>
          <a:xfrm>
            <a:off x="8595360" y="4864608"/>
            <a:ext cx="3657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23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CECFF"/>
        </a:solidFill>
      </p:bgPr>
    </p:bg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claude/form/assets/header_gradient.png" id="437" name="Google Shape;437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777240"/>
          </a:xfrm>
          <a:prstGeom prst="rect">
            <a:avLst/>
          </a:prstGeom>
          <a:noFill/>
          <a:ln>
            <a:noFill/>
          </a:ln>
        </p:spPr>
      </p:pic>
      <p:sp>
        <p:nvSpPr>
          <p:cNvPr id="438" name="Google Shape;438;p24"/>
          <p:cNvSpPr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Comic Sans MS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Glossary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9" name="Google Shape;439;p24"/>
          <p:cNvSpPr/>
          <p:nvPr/>
        </p:nvSpPr>
        <p:spPr>
          <a:xfrm>
            <a:off x="548640" y="1005840"/>
            <a:ext cx="2743200" cy="52904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766E"/>
              </a:buClr>
              <a:buSzPts val="1500"/>
              <a:buFont typeface="Comic Sans MS"/>
              <a:buNone/>
            </a:pPr>
            <a:r>
              <a:rPr b="1" i="0" lang="en-US" sz="1500" u="none" cap="none" strike="noStrike">
                <a:solidFill>
                  <a:srgbClr val="0F766E"/>
                </a:solidFill>
                <a:latin typeface="Comic Sans MS"/>
                <a:ea typeface="Comic Sans MS"/>
                <a:cs typeface="Comic Sans MS"/>
                <a:sym typeface="Comic Sans MS"/>
              </a:rPr>
              <a:t>&lt;form&gt;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0" name="Google Shape;440;p24"/>
          <p:cNvSpPr/>
          <p:nvPr/>
        </p:nvSpPr>
        <p:spPr>
          <a:xfrm>
            <a:off x="3474720" y="1005840"/>
            <a:ext cx="5120640" cy="52904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Container that groups boxes and sends them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1" name="Google Shape;441;p24"/>
          <p:cNvSpPr/>
          <p:nvPr/>
        </p:nvSpPr>
        <p:spPr>
          <a:xfrm>
            <a:off x="548640" y="1534886"/>
            <a:ext cx="2743200" cy="52904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766E"/>
              </a:buClr>
              <a:buSzPts val="1500"/>
              <a:buFont typeface="Comic Sans MS"/>
              <a:buNone/>
            </a:pPr>
            <a:r>
              <a:rPr b="1" i="0" lang="en-US" sz="1500" u="none" cap="none" strike="noStrike">
                <a:solidFill>
                  <a:srgbClr val="0F766E"/>
                </a:solidFill>
                <a:latin typeface="Comic Sans MS"/>
                <a:ea typeface="Comic Sans MS"/>
                <a:cs typeface="Comic Sans MS"/>
                <a:sym typeface="Comic Sans MS"/>
              </a:rPr>
              <a:t>action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2" name="Google Shape;442;p24"/>
          <p:cNvSpPr/>
          <p:nvPr/>
        </p:nvSpPr>
        <p:spPr>
          <a:xfrm>
            <a:off x="3474720" y="1534886"/>
            <a:ext cx="5120640" cy="52904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The file the data is sent to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3" name="Google Shape;443;p24"/>
          <p:cNvSpPr/>
          <p:nvPr/>
        </p:nvSpPr>
        <p:spPr>
          <a:xfrm>
            <a:off x="548640" y="2063931"/>
            <a:ext cx="2743200" cy="52904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766E"/>
              </a:buClr>
              <a:buSzPts val="1500"/>
              <a:buFont typeface="Comic Sans MS"/>
              <a:buNone/>
            </a:pPr>
            <a:r>
              <a:rPr b="1" i="0" lang="en-US" sz="1500" u="none" cap="none" strike="noStrike">
                <a:solidFill>
                  <a:srgbClr val="0F766E"/>
                </a:solidFill>
                <a:latin typeface="Comic Sans MS"/>
                <a:ea typeface="Comic Sans MS"/>
                <a:cs typeface="Comic Sans MS"/>
                <a:sym typeface="Comic Sans MS"/>
              </a:rPr>
              <a:t>method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Google Shape;444;p24"/>
          <p:cNvSpPr/>
          <p:nvPr/>
        </p:nvSpPr>
        <p:spPr>
          <a:xfrm>
            <a:off x="3474720" y="2063931"/>
            <a:ext cx="5120640" cy="52904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How the data travels: post or get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5" name="Google Shape;445;p24"/>
          <p:cNvSpPr/>
          <p:nvPr/>
        </p:nvSpPr>
        <p:spPr>
          <a:xfrm>
            <a:off x="548640" y="2592977"/>
            <a:ext cx="2743200" cy="52904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766E"/>
              </a:buClr>
              <a:buSzPts val="1500"/>
              <a:buFont typeface="Comic Sans MS"/>
              <a:buNone/>
            </a:pPr>
            <a:r>
              <a:rPr b="1" i="0" lang="en-US" sz="1500" u="none" cap="none" strike="noStrike">
                <a:solidFill>
                  <a:srgbClr val="0F766E"/>
                </a:solidFill>
                <a:latin typeface="Comic Sans MS"/>
                <a:ea typeface="Comic Sans MS"/>
                <a:cs typeface="Comic Sans MS"/>
                <a:sym typeface="Comic Sans MS"/>
              </a:rPr>
              <a:t>&lt;label&gt;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6" name="Google Shape;446;p24"/>
          <p:cNvSpPr/>
          <p:nvPr/>
        </p:nvSpPr>
        <p:spPr>
          <a:xfrm>
            <a:off x="3474720" y="2592977"/>
            <a:ext cx="5120640" cy="52904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Visible words linked to a box with for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7" name="Google Shape;447;p24"/>
          <p:cNvSpPr/>
          <p:nvPr/>
        </p:nvSpPr>
        <p:spPr>
          <a:xfrm>
            <a:off x="548640" y="3122023"/>
            <a:ext cx="2743200" cy="52904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766E"/>
              </a:buClr>
              <a:buSzPts val="1500"/>
              <a:buFont typeface="Comic Sans MS"/>
              <a:buNone/>
            </a:pPr>
            <a:r>
              <a:rPr b="1" i="0" lang="en-US" sz="1500" u="none" cap="none" strike="noStrike">
                <a:solidFill>
                  <a:srgbClr val="0F766E"/>
                </a:solidFill>
                <a:latin typeface="Comic Sans MS"/>
                <a:ea typeface="Comic Sans MS"/>
                <a:cs typeface="Comic Sans MS"/>
                <a:sym typeface="Comic Sans MS"/>
              </a:rPr>
              <a:t>id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8" name="Google Shape;448;p24"/>
          <p:cNvSpPr/>
          <p:nvPr/>
        </p:nvSpPr>
        <p:spPr>
          <a:xfrm>
            <a:off x="3474720" y="3122023"/>
            <a:ext cx="5120640" cy="52904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Unique name for an element on the page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9" name="Google Shape;449;p24"/>
          <p:cNvSpPr/>
          <p:nvPr/>
        </p:nvSpPr>
        <p:spPr>
          <a:xfrm>
            <a:off x="548640" y="3651069"/>
            <a:ext cx="2743200" cy="52904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766E"/>
              </a:buClr>
              <a:buSzPts val="1500"/>
              <a:buFont typeface="Comic Sans MS"/>
              <a:buNone/>
            </a:pPr>
            <a:r>
              <a:rPr b="1" i="0" lang="en-US" sz="1500" u="none" cap="none" strike="noStrike">
                <a:solidFill>
                  <a:srgbClr val="0F766E"/>
                </a:solidFill>
                <a:latin typeface="Comic Sans MS"/>
                <a:ea typeface="Comic Sans MS"/>
                <a:cs typeface="Comic Sans MS"/>
                <a:sym typeface="Comic Sans MS"/>
              </a:rPr>
              <a:t>name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0" name="Google Shape;450;p24"/>
          <p:cNvSpPr/>
          <p:nvPr/>
        </p:nvSpPr>
        <p:spPr>
          <a:xfrm>
            <a:off x="3474720" y="3651069"/>
            <a:ext cx="5120640" cy="52904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The key the server reads: name=value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1" name="Google Shape;451;p24"/>
          <p:cNvSpPr/>
          <p:nvPr/>
        </p:nvSpPr>
        <p:spPr>
          <a:xfrm>
            <a:off x="548640" y="4180114"/>
            <a:ext cx="2743200" cy="52904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766E"/>
              </a:buClr>
              <a:buSzPts val="1500"/>
              <a:buFont typeface="Comic Sans MS"/>
              <a:buNone/>
            </a:pPr>
            <a:r>
              <a:rPr b="1" i="0" lang="en-US" sz="1500" u="none" cap="none" strike="noStrike">
                <a:solidFill>
                  <a:srgbClr val="0F766E"/>
                </a:solidFill>
                <a:latin typeface="Comic Sans MS"/>
                <a:ea typeface="Comic Sans MS"/>
                <a:cs typeface="Comic Sans MS"/>
                <a:sym typeface="Comic Sans MS"/>
              </a:rPr>
              <a:t>URL encoding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2" name="Google Shape;452;p24"/>
          <p:cNvSpPr/>
          <p:nvPr/>
        </p:nvSpPr>
        <p:spPr>
          <a:xfrm>
            <a:off x="3474720" y="4180114"/>
            <a:ext cx="5120640" cy="52904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Spaces become + in a web address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3" name="Google Shape;453;p24"/>
          <p:cNvSpPr/>
          <p:nvPr/>
        </p:nvSpPr>
        <p:spPr>
          <a:xfrm>
            <a:off x="274320" y="4901184"/>
            <a:ext cx="54864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850"/>
              <a:buFont typeface="Calibri"/>
              <a:buNone/>
            </a:pPr>
            <a:r>
              <a:rPr b="0" i="1" lang="en-US" sz="8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OCR 1.3.4 HTML Forms • Revision Summary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4" name="Google Shape;454;p24"/>
          <p:cNvSpPr/>
          <p:nvPr/>
        </p:nvSpPr>
        <p:spPr>
          <a:xfrm>
            <a:off x="8595360" y="4864608"/>
            <a:ext cx="3657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24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CECFF"/>
        </a:solidFill>
      </p:bgPr>
    </p:bg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claude/form/assets/header_gradient.png" id="460" name="Google Shape;460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777240"/>
          </a:xfrm>
          <a:prstGeom prst="rect">
            <a:avLst/>
          </a:prstGeom>
          <a:noFill/>
          <a:ln>
            <a:noFill/>
          </a:ln>
        </p:spPr>
      </p:pic>
      <p:sp>
        <p:nvSpPr>
          <p:cNvPr id="461" name="Google Shape;461;p25"/>
          <p:cNvSpPr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Comic Sans MS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Quick Recall Checklist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2" name="Google Shape;462;p25"/>
          <p:cNvSpPr/>
          <p:nvPr/>
        </p:nvSpPr>
        <p:spPr>
          <a:xfrm>
            <a:off x="457200" y="1051560"/>
            <a:ext cx="457200" cy="609600"/>
          </a:xfrm>
          <a:prstGeom prst="ellipse">
            <a:avLst/>
          </a:prstGeom>
          <a:solidFill>
            <a:srgbClr val="2E7D46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✓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3" name="Google Shape;463;p25"/>
          <p:cNvSpPr/>
          <p:nvPr/>
        </p:nvSpPr>
        <p:spPr>
          <a:xfrm>
            <a:off x="1051560" y="1051560"/>
            <a:ext cx="7635240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&lt;form&gt; groups the boxes; action says where, method says how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4" name="Google Shape;464;p25"/>
          <p:cNvSpPr/>
          <p:nvPr/>
        </p:nvSpPr>
        <p:spPr>
          <a:xfrm>
            <a:off x="457200" y="1661160"/>
            <a:ext cx="457200" cy="609600"/>
          </a:xfrm>
          <a:prstGeom prst="ellipse">
            <a:avLst/>
          </a:prstGeom>
          <a:solidFill>
            <a:srgbClr val="2E7D46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✓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5" name="Google Shape;465;p25"/>
          <p:cNvSpPr/>
          <p:nvPr/>
        </p:nvSpPr>
        <p:spPr>
          <a:xfrm>
            <a:off x="1051560" y="1661160"/>
            <a:ext cx="7635240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Passwords, sign-up and payments use post; searches use get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6" name="Google Shape;466;p25"/>
          <p:cNvSpPr/>
          <p:nvPr/>
        </p:nvSpPr>
        <p:spPr>
          <a:xfrm>
            <a:off x="457200" y="2270760"/>
            <a:ext cx="457200" cy="609600"/>
          </a:xfrm>
          <a:prstGeom prst="ellipse">
            <a:avLst/>
          </a:prstGeom>
          <a:solidFill>
            <a:srgbClr val="2E7D46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✓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7" name="Google Shape;467;p25"/>
          <p:cNvSpPr/>
          <p:nvPr/>
        </p:nvSpPr>
        <p:spPr>
          <a:xfrm>
            <a:off x="1051560" y="2270760"/>
            <a:ext cx="7635240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for on a label must match id on its input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8" name="Google Shape;468;p25"/>
          <p:cNvSpPr/>
          <p:nvPr/>
        </p:nvSpPr>
        <p:spPr>
          <a:xfrm>
            <a:off x="457200" y="2880360"/>
            <a:ext cx="457200" cy="609600"/>
          </a:xfrm>
          <a:prstGeom prst="ellipse">
            <a:avLst/>
          </a:prstGeom>
          <a:solidFill>
            <a:srgbClr val="2E7D46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✓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9" name="Google Shape;469;p25"/>
          <p:cNvSpPr/>
          <p:nvPr/>
        </p:nvSpPr>
        <p:spPr>
          <a:xfrm>
            <a:off x="1051560" y="2880360"/>
            <a:ext cx="7635240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No name attribute = the value is never sent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0" name="Google Shape;470;p25"/>
          <p:cNvSpPr/>
          <p:nvPr/>
        </p:nvSpPr>
        <p:spPr>
          <a:xfrm>
            <a:off x="457200" y="3489960"/>
            <a:ext cx="457200" cy="609600"/>
          </a:xfrm>
          <a:prstGeom prst="ellipse">
            <a:avLst/>
          </a:prstGeom>
          <a:solidFill>
            <a:srgbClr val="2E7D46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✓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1" name="Google Shape;471;p25"/>
          <p:cNvSpPr/>
          <p:nvPr/>
        </p:nvSpPr>
        <p:spPr>
          <a:xfrm>
            <a:off x="1051560" y="3489960"/>
            <a:ext cx="7635240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&lt;input&gt; is self-closing; value is the caption on a submit button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2" name="Google Shape;472;p25"/>
          <p:cNvSpPr/>
          <p:nvPr/>
        </p:nvSpPr>
        <p:spPr>
          <a:xfrm>
            <a:off x="457200" y="4099560"/>
            <a:ext cx="457200" cy="609600"/>
          </a:xfrm>
          <a:prstGeom prst="ellipse">
            <a:avLst/>
          </a:prstGeom>
          <a:solidFill>
            <a:srgbClr val="2E7D46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✓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3" name="Google Shape;473;p25"/>
          <p:cNvSpPr/>
          <p:nvPr/>
        </p:nvSpPr>
        <p:spPr>
          <a:xfrm>
            <a:off x="1051560" y="4099560"/>
            <a:ext cx="7635240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get address: file ? name=value &amp; name=value, with + for spaces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4" name="Google Shape;474;p25"/>
          <p:cNvSpPr/>
          <p:nvPr/>
        </p:nvSpPr>
        <p:spPr>
          <a:xfrm>
            <a:off x="274320" y="4901184"/>
            <a:ext cx="54864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850"/>
              <a:buFont typeface="Calibri"/>
              <a:buNone/>
            </a:pPr>
            <a:r>
              <a:rPr b="0" i="1" lang="en-US" sz="8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OCR 1.3.4 HTML Forms • Revision Summary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5" name="Google Shape;475;p25"/>
          <p:cNvSpPr/>
          <p:nvPr/>
        </p:nvSpPr>
        <p:spPr>
          <a:xfrm>
            <a:off x="8595360" y="4864608"/>
            <a:ext cx="3657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25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CECFF"/>
        </a:solidFill>
      </p:bgPr>
    </p:bg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claude/form/assets/header_gradient.png" id="481" name="Google Shape;481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777240"/>
          </a:xfrm>
          <a:prstGeom prst="rect">
            <a:avLst/>
          </a:prstGeom>
          <a:noFill/>
          <a:ln>
            <a:noFill/>
          </a:ln>
        </p:spPr>
      </p:pic>
      <p:sp>
        <p:nvSpPr>
          <p:cNvPr id="482" name="Google Shape;482;p26"/>
          <p:cNvSpPr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Comic Sans MS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You're Ready to Revise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Google Shape;483;p26"/>
          <p:cNvSpPr/>
          <p:nvPr/>
        </p:nvSpPr>
        <p:spPr>
          <a:xfrm>
            <a:off x="457200" y="914400"/>
            <a:ext cx="8229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C1F3F"/>
              </a:buClr>
              <a:buSzPts val="1600"/>
              <a:buFont typeface="Comic Sans MS"/>
              <a:buNone/>
            </a:pPr>
            <a:r>
              <a:rPr b="1" i="1" lang="en-US" sz="1600" u="none" cap="none" strike="noStrike">
                <a:solidFill>
                  <a:srgbClr val="0C1F3F"/>
                </a:solidFill>
                <a:latin typeface="Comic Sans MS"/>
                <a:ea typeface="Comic Sans MS"/>
                <a:cs typeface="Comic Sans MS"/>
                <a:sym typeface="Comic Sans MS"/>
              </a:rPr>
              <a:t>Can you now do all of these?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4" name="Google Shape;484;p26"/>
          <p:cNvSpPr/>
          <p:nvPr/>
        </p:nvSpPr>
        <p:spPr>
          <a:xfrm>
            <a:off x="457200" y="1417320"/>
            <a:ext cx="411480" cy="426720"/>
          </a:xfrm>
          <a:prstGeom prst="ellipse">
            <a:avLst/>
          </a:prstGeom>
          <a:solidFill>
            <a:srgbClr val="2E7D46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✓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5" name="Google Shape;485;p26"/>
          <p:cNvSpPr/>
          <p:nvPr/>
        </p:nvSpPr>
        <p:spPr>
          <a:xfrm>
            <a:off x="1005840" y="1417320"/>
            <a:ext cx="7680960" cy="426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350"/>
              <a:buFont typeface="Calibri"/>
              <a:buNone/>
            </a:pPr>
            <a:r>
              <a:rPr b="0" i="0" lang="en-US" sz="13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Explain what an HTML form is and what it does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6" name="Google Shape;486;p26"/>
          <p:cNvSpPr/>
          <p:nvPr/>
        </p:nvSpPr>
        <p:spPr>
          <a:xfrm>
            <a:off x="457200" y="1844040"/>
            <a:ext cx="411480" cy="426720"/>
          </a:xfrm>
          <a:prstGeom prst="ellipse">
            <a:avLst/>
          </a:prstGeom>
          <a:solidFill>
            <a:srgbClr val="2E7D46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✓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Google Shape;487;p26"/>
          <p:cNvSpPr/>
          <p:nvPr/>
        </p:nvSpPr>
        <p:spPr>
          <a:xfrm>
            <a:off x="1005840" y="1844040"/>
            <a:ext cx="7680960" cy="426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350"/>
              <a:buFont typeface="Calibri"/>
              <a:buNone/>
            </a:pPr>
            <a:r>
              <a:rPr b="0" i="0" lang="en-US" sz="13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Use the three building blocks: &lt;form&gt;, &lt;label&gt; and &lt;input&gt;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8" name="Google Shape;488;p26"/>
          <p:cNvSpPr/>
          <p:nvPr/>
        </p:nvSpPr>
        <p:spPr>
          <a:xfrm>
            <a:off x="457200" y="2270760"/>
            <a:ext cx="411480" cy="426720"/>
          </a:xfrm>
          <a:prstGeom prst="ellipse">
            <a:avLst/>
          </a:prstGeom>
          <a:solidFill>
            <a:srgbClr val="2E7D46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✓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9" name="Google Shape;489;p26"/>
          <p:cNvSpPr/>
          <p:nvPr/>
        </p:nvSpPr>
        <p:spPr>
          <a:xfrm>
            <a:off x="1005840" y="2270760"/>
            <a:ext cx="7680960" cy="426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350"/>
              <a:buFont typeface="Calibri"/>
              <a:buNone/>
            </a:pPr>
            <a:r>
              <a:rPr b="0" i="0" lang="en-US" sz="13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Explain the job of action, method, for, id, name, type and value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0" name="Google Shape;490;p26"/>
          <p:cNvSpPr/>
          <p:nvPr/>
        </p:nvSpPr>
        <p:spPr>
          <a:xfrm>
            <a:off x="457200" y="2697480"/>
            <a:ext cx="411480" cy="426720"/>
          </a:xfrm>
          <a:prstGeom prst="ellipse">
            <a:avLst/>
          </a:prstGeom>
          <a:solidFill>
            <a:srgbClr val="2E7D46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✓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p26"/>
          <p:cNvSpPr/>
          <p:nvPr/>
        </p:nvSpPr>
        <p:spPr>
          <a:xfrm>
            <a:off x="1005840" y="2697480"/>
            <a:ext cx="7680960" cy="426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350"/>
              <a:buFont typeface="Calibri"/>
              <a:buNone/>
            </a:pPr>
            <a:r>
              <a:rPr b="0" i="0" lang="en-US" sz="13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Choose between post and get, and say why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p26"/>
          <p:cNvSpPr/>
          <p:nvPr/>
        </p:nvSpPr>
        <p:spPr>
          <a:xfrm>
            <a:off x="457200" y="3124200"/>
            <a:ext cx="411480" cy="426720"/>
          </a:xfrm>
          <a:prstGeom prst="ellipse">
            <a:avLst/>
          </a:prstGeom>
          <a:solidFill>
            <a:srgbClr val="2E7D46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✓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3" name="Google Shape;493;p26"/>
          <p:cNvSpPr/>
          <p:nvPr/>
        </p:nvSpPr>
        <p:spPr>
          <a:xfrm>
            <a:off x="1005840" y="3124200"/>
            <a:ext cx="7680960" cy="426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350"/>
              <a:buFont typeface="Calibri"/>
              <a:buNone/>
            </a:pPr>
            <a:r>
              <a:rPr b="0" i="0" lang="en-US" sz="13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Read and write the web address made by a get form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4" name="Google Shape;494;p26"/>
          <p:cNvSpPr/>
          <p:nvPr/>
        </p:nvSpPr>
        <p:spPr>
          <a:xfrm>
            <a:off x="457200" y="3550920"/>
            <a:ext cx="411480" cy="426720"/>
          </a:xfrm>
          <a:prstGeom prst="ellipse">
            <a:avLst/>
          </a:prstGeom>
          <a:solidFill>
            <a:srgbClr val="2E7D46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✓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5" name="Google Shape;495;p26"/>
          <p:cNvSpPr/>
          <p:nvPr/>
        </p:nvSpPr>
        <p:spPr>
          <a:xfrm>
            <a:off x="1005840" y="3550920"/>
            <a:ext cx="7680960" cy="426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1350"/>
              <a:buFont typeface="Calibri"/>
              <a:buNone/>
            </a:pPr>
            <a:r>
              <a:rPr b="0" i="0" lang="en-US" sz="13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Write a complete form by hand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6" name="Google Shape;496;p26"/>
          <p:cNvSpPr/>
          <p:nvPr/>
        </p:nvSpPr>
        <p:spPr>
          <a:xfrm>
            <a:off x="457200" y="4160520"/>
            <a:ext cx="8229600" cy="502920"/>
          </a:xfrm>
          <a:prstGeom prst="roundRect">
            <a:avLst>
              <a:gd fmla="val 10909" name="adj"/>
            </a:avLst>
          </a:prstGeom>
          <a:solidFill>
            <a:srgbClr val="FFC000"/>
          </a:solidFill>
          <a:ln cap="flat" cmpd="sng" w="127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7" name="Google Shape;497;p26"/>
          <p:cNvSpPr/>
          <p:nvPr/>
        </p:nvSpPr>
        <p:spPr>
          <a:xfrm>
            <a:off x="548640" y="4160520"/>
            <a:ext cx="80467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C1F3F"/>
              </a:buClr>
              <a:buSzPts val="1300"/>
              <a:buFont typeface="Comic Sans MS"/>
              <a:buNone/>
            </a:pPr>
            <a:r>
              <a:rPr b="1" i="0" lang="en-US" sz="1300" u="none" cap="none" strike="noStrike">
                <a:solidFill>
                  <a:srgbClr val="0C1F3F"/>
                </a:solidFill>
                <a:latin typeface="Comic Sans MS"/>
                <a:ea typeface="Comic Sans MS"/>
                <a:cs typeface="Comic Sans MS"/>
                <a:sym typeface="Comic Sans MS"/>
              </a:rPr>
              <a:t>Next step: try the 1.3.4 HTML Forms 30-mark exam paper.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8" name="Google Shape;498;p26"/>
          <p:cNvSpPr/>
          <p:nvPr/>
        </p:nvSpPr>
        <p:spPr>
          <a:xfrm>
            <a:off x="274320" y="4901184"/>
            <a:ext cx="54864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850"/>
              <a:buFont typeface="Calibri"/>
              <a:buNone/>
            </a:pPr>
            <a:r>
              <a:rPr b="0" i="1" lang="en-US" sz="85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OCR 1.3.4 HTML Forms • Revision Summary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9" name="Google Shape;499;p26"/>
          <p:cNvSpPr/>
          <p:nvPr/>
        </p:nvSpPr>
        <p:spPr>
          <a:xfrm>
            <a:off x="8595360" y="4864608"/>
            <a:ext cx="3657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F2A44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0F2A44"/>
                </a:solidFill>
                <a:latin typeface="Calibri"/>
                <a:ea typeface="Calibri"/>
                <a:cs typeface="Calibri"/>
                <a:sym typeface="Calibri"/>
              </a:rPr>
              <a:t>26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2026-10-27T09:24:49Z</dcterms:created>
  <dc:creator>Teacher</dc:creator>
</cp:coreProperties>
</file>